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19" r:id="rId2"/>
    <p:sldId id="351" r:id="rId3"/>
    <p:sldId id="342" r:id="rId4"/>
    <p:sldId id="343" r:id="rId5"/>
    <p:sldId id="344" r:id="rId6"/>
    <p:sldId id="346" r:id="rId7"/>
    <p:sldId id="347" r:id="rId8"/>
    <p:sldId id="352" r:id="rId9"/>
    <p:sldId id="348" r:id="rId10"/>
    <p:sldId id="350" r:id="rId11"/>
    <p:sldId id="331" r:id="rId12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8054" autoAdjust="0"/>
  </p:normalViewPr>
  <p:slideViewPr>
    <p:cSldViewPr>
      <p:cViewPr varScale="1">
        <p:scale>
          <a:sx n="89" d="100"/>
          <a:sy n="89" d="100"/>
        </p:scale>
        <p:origin x="-12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68F88C59-319B-4332-9A1D-2A62CFCB00D8}" type="datetimeFigureOut">
              <a:rPr lang="en-US" smtClean="0"/>
              <a:pPr/>
              <a:t>21.11.17</a:t>
            </a:fld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B16A41B8-7DC3-4DB6-84E4-E105629EAA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038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968B300D-05F0-4B43-940D-46DED5A791AD}" type="datetimeFigureOut">
              <a:rPr lang="en-US" smtClean="0"/>
              <a:pPr/>
              <a:t>21.11.17</a:t>
            </a:fld>
            <a:endParaRPr lang="en-US" dirty="0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9B26CD33-4337-4529-948A-94F6960B237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635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bum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7"/>
          <p:cNvSpPr>
            <a:spLocks noGrp="1"/>
          </p:cNvSpPr>
          <p:nvPr>
            <p:ph type="title" hasCustomPrompt="1"/>
          </p:nvPr>
        </p:nvSpPr>
        <p:spPr>
          <a:xfrm>
            <a:off x="228601" y="3962400"/>
            <a:ext cx="8298485" cy="1066800"/>
          </a:xfrm>
        </p:spPr>
        <p:txBody>
          <a:bodyPr bIns="0"/>
          <a:lstStyle>
            <a:lvl1pPr algn="r">
              <a:defRPr lang="en-US" dirty="0"/>
            </a:lvl1pPr>
            <a:extLst/>
          </a:lstStyle>
          <a:p>
            <a:r>
              <a:rPr lang="en-US" dirty="0" smtClean="0"/>
              <a:t>Click to add photo album title</a:t>
            </a:r>
            <a:endParaRPr lang="en-US" dirty="0"/>
          </a:p>
        </p:txBody>
      </p:sp>
      <p:sp>
        <p:nvSpPr>
          <p:cNvPr id="30" name="Rectangle 7"/>
          <p:cNvSpPr>
            <a:spLocks/>
          </p:cNvSpPr>
          <p:nvPr/>
        </p:nvSpPr>
        <p:spPr>
          <a:xfrm>
            <a:off x="453736" y="5181600"/>
            <a:ext cx="8229600" cy="11430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7"/>
          <p:cNvSpPr>
            <a:spLocks noGrp="1"/>
          </p:cNvSpPr>
          <p:nvPr>
            <p:ph type="body" sz="quarter" idx="10" hasCustomPrompt="1"/>
          </p:nvPr>
        </p:nvSpPr>
        <p:spPr>
          <a:xfrm>
            <a:off x="2133600" y="5133975"/>
            <a:ext cx="6386946" cy="1219200"/>
          </a:xfrm>
        </p:spPr>
        <p:txBody>
          <a:bodyPr vert="horz" tIns="0" anchor="t" anchorCtr="0">
            <a:noAutofit/>
          </a:bodyPr>
          <a:lstStyle>
            <a:lvl1pPr marL="0" marR="0" indent="0" algn="r" rtl="0" latinLnBrk="0">
              <a:spcBef>
                <a:spcPct val="20000"/>
              </a:spcBef>
              <a:buFontTx/>
              <a:buNone/>
              <a:defRPr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date and other details</a:t>
            </a:r>
            <a:endParaRPr lang="en-US" dirty="0"/>
          </a:p>
        </p:txBody>
      </p:sp>
      <p:sp>
        <p:nvSpPr>
          <p:cNvPr id="27" name="Rectangle 6"/>
          <p:cNvSpPr>
            <a:spLocks noGrp="1"/>
          </p:cNvSpPr>
          <p:nvPr>
            <p:ph type="pic" sz="quarter" idx="11"/>
          </p:nvPr>
        </p:nvSpPr>
        <p:spPr>
          <a:xfrm>
            <a:off x="6096000" y="1600200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>
              <a:buFontTx/>
              <a:buNone/>
            </a:pPr>
            <a:r>
              <a:rPr lang="en-US" sz="2000" smtClean="0"/>
              <a:t>Drag picture to placeholder or click icon to add</a:t>
            </a:r>
            <a:endParaRPr lang="en-US" sz="2000" dirty="0"/>
          </a:p>
        </p:txBody>
      </p:sp>
      <p:sp>
        <p:nvSpPr>
          <p:cNvPr id="6" name="Rectangle 5"/>
          <p:cNvSpPr/>
          <p:nvPr userDrawn="1"/>
        </p:nvSpPr>
        <p:spPr>
          <a:xfrm>
            <a:off x="176844" y="186904"/>
            <a:ext cx="8763000" cy="6213896"/>
          </a:xfrm>
          <a:prstGeom prst="rect">
            <a:avLst/>
          </a:prstGeom>
          <a:noFill/>
          <a:ln w="9525" cap="rnd" cmpd="sng" algn="ctr">
            <a:solidFill>
              <a:schemeClr val="bg1">
                <a:tint val="85000"/>
              </a:schemeClr>
            </a:solidFill>
            <a:prstDash val="dash"/>
          </a:ln>
          <a:effectLst>
            <a:outerShdw blurRad="25400" dist="12700" dir="5400000" algn="tl" rotWithShape="0">
              <a:schemeClr val="bg1">
                <a:alpha val="60000"/>
              </a:scheme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21.11.17</a:t>
            </a:fld>
            <a:endParaRPr lang="en-US" dirty="0"/>
          </a:p>
        </p:txBody>
      </p:sp>
      <p:sp>
        <p:nvSpPr>
          <p:cNvPr id="12" name="Rectangle 1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13" name="Rectangle 1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Landscap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Grp="1" noChangeAspect="1"/>
          </p:cNvSpPr>
          <p:nvPr>
            <p:ph type="pic" sz="quarter" idx="11"/>
          </p:nvPr>
        </p:nvSpPr>
        <p:spPr>
          <a:xfrm>
            <a:off x="4663440" y="3403823"/>
            <a:ext cx="4023360" cy="3017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5" name="Rectangle 7"/>
          <p:cNvSpPr>
            <a:spLocks noGrp="1" noChangeAspect="1"/>
          </p:cNvSpPr>
          <p:nvPr>
            <p:ph type="pic" sz="quarter" idx="12"/>
          </p:nvPr>
        </p:nvSpPr>
        <p:spPr>
          <a:xfrm>
            <a:off x="457200" y="3403823"/>
            <a:ext cx="4023360" cy="3017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6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4663440" y="228600"/>
            <a:ext cx="4023360" cy="3017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Rectangle 11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228600"/>
            <a:ext cx="4023360" cy="3017520"/>
          </a:xfrm>
        </p:spPr>
        <p:txBody>
          <a:bodyPr anchor="b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21.11.17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Mix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spect="1"/>
          </p:cNvSpPr>
          <p:nvPr>
            <p:ph type="pic" sz="quarter" idx="11"/>
          </p:nvPr>
        </p:nvSpPr>
        <p:spPr>
          <a:xfrm>
            <a:off x="5067300" y="3436620"/>
            <a:ext cx="3649900" cy="2889504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Clr>
                <a:srgbClr val="D34817"/>
              </a:buClr>
              <a:buSzPct val="85000"/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9" name="Rectangle 7"/>
          <p:cNvSpPr>
            <a:spLocks noGrp="1" noChangeAspect="1"/>
          </p:cNvSpPr>
          <p:nvPr>
            <p:ph type="pic" sz="quarter" idx="12"/>
          </p:nvPr>
        </p:nvSpPr>
        <p:spPr>
          <a:xfrm>
            <a:off x="426720" y="384048"/>
            <a:ext cx="4457700" cy="5943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Clr>
                <a:srgbClr val="D34817"/>
              </a:buClr>
              <a:buSzPct val="85000"/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0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5067300" y="389332"/>
            <a:ext cx="3657600" cy="2887269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Clr>
                <a:srgbClr val="D34817"/>
              </a:buClr>
              <a:buSzPct val="85000"/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21.11.17</a:t>
            </a:fld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7"/>
          <p:cNvSpPr>
            <a:spLocks noGrp="1"/>
          </p:cNvSpPr>
          <p:nvPr>
            <p:ph type="pic" sz="quarter" idx="14"/>
          </p:nvPr>
        </p:nvSpPr>
        <p:spPr>
          <a:xfrm>
            <a:off x="2229297" y="228600"/>
            <a:ext cx="228521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3" name="Rectangle 7"/>
          <p:cNvSpPr>
            <a:spLocks noGrp="1"/>
          </p:cNvSpPr>
          <p:nvPr>
            <p:ph type="pic" sz="quarter" idx="26"/>
          </p:nvPr>
        </p:nvSpPr>
        <p:spPr>
          <a:xfrm>
            <a:off x="2229297" y="3365392"/>
            <a:ext cx="228521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0" name="Rectangle 7"/>
          <p:cNvSpPr>
            <a:spLocks noGrp="1" noChangeAspect="1"/>
          </p:cNvSpPr>
          <p:nvPr>
            <p:ph type="pic" sz="quarter" idx="25"/>
          </p:nvPr>
        </p:nvSpPr>
        <p:spPr>
          <a:xfrm>
            <a:off x="4672217" y="228600"/>
            <a:ext cx="2286000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Rectangle 7"/>
          <p:cNvSpPr>
            <a:spLocks noGrp="1"/>
          </p:cNvSpPr>
          <p:nvPr>
            <p:ph type="pic" sz="quarter" idx="27"/>
          </p:nvPr>
        </p:nvSpPr>
        <p:spPr>
          <a:xfrm>
            <a:off x="4667697" y="3365392"/>
            <a:ext cx="228521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6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400497" y="1295400"/>
            <a:ext cx="1676400" cy="1905000"/>
          </a:xfrm>
        </p:spPr>
        <p:txBody>
          <a:bodyPr anchor="b" anchorCtr="0">
            <a:noAutofit/>
          </a:bodyPr>
          <a:lstStyle>
            <a:lvl1pPr marL="0" marR="0" indent="0" algn="r" rtl="0" latinLnBrk="0">
              <a:spcBef>
                <a:spcPct val="20000"/>
              </a:spcBef>
              <a:buFontTx/>
              <a:buNone/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29" hasCustomPrompt="1"/>
          </p:nvPr>
        </p:nvSpPr>
        <p:spPr>
          <a:xfrm>
            <a:off x="7086600" y="1295400"/>
            <a:ext cx="1676400" cy="1905000"/>
          </a:xfrm>
        </p:spPr>
        <p:txBody>
          <a:bodyPr anchor="b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4" name="Rectangle 7"/>
          <p:cNvSpPr>
            <a:spLocks noGrp="1"/>
          </p:cNvSpPr>
          <p:nvPr>
            <p:ph type="body" sz="quarter" idx="28" hasCustomPrompt="1"/>
          </p:nvPr>
        </p:nvSpPr>
        <p:spPr>
          <a:xfrm>
            <a:off x="400497" y="3352800"/>
            <a:ext cx="1676400" cy="1905000"/>
          </a:xfrm>
        </p:spPr>
        <p:txBody>
          <a:bodyPr anchor="t" anchorCtr="0"/>
          <a:lstStyle>
            <a:lvl1pPr marL="0" marR="0" indent="0" algn="r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30" hasCustomPrompt="1"/>
          </p:nvPr>
        </p:nvSpPr>
        <p:spPr>
          <a:xfrm>
            <a:off x="7086600" y="3352800"/>
            <a:ext cx="1676400" cy="1905000"/>
          </a:xfrm>
        </p:spPr>
        <p:txBody>
          <a:bodyPr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21.11.17</a:t>
            </a:fld>
            <a:endParaRPr lang="en-US" dirty="0"/>
          </a:p>
        </p:txBody>
      </p:sp>
      <p:sp>
        <p:nvSpPr>
          <p:cNvPr id="12" name="Rectangle 11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15" name="Rectangle 14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-Up landscap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7"/>
          <p:cNvSpPr>
            <a:spLocks noGrp="1"/>
          </p:cNvSpPr>
          <p:nvPr>
            <p:ph type="pic" sz="quarter" idx="14"/>
          </p:nvPr>
        </p:nvSpPr>
        <p:spPr>
          <a:xfrm>
            <a:off x="926821" y="533400"/>
            <a:ext cx="3653297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26821" y="6172200"/>
            <a:ext cx="3657600" cy="304800"/>
          </a:xfrm>
        </p:spPr>
        <p:txBody>
          <a:bodyPr lIns="9144"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9" name="Rectangle 7"/>
          <p:cNvSpPr>
            <a:spLocks noGrp="1"/>
          </p:cNvSpPr>
          <p:nvPr>
            <p:ph type="pic" sz="quarter" idx="17"/>
          </p:nvPr>
        </p:nvSpPr>
        <p:spPr>
          <a:xfrm>
            <a:off x="4660621" y="533400"/>
            <a:ext cx="3657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6" name="Rectangle 7"/>
          <p:cNvSpPr>
            <a:spLocks noGrp="1"/>
          </p:cNvSpPr>
          <p:nvPr>
            <p:ph type="pic" sz="quarter" idx="18"/>
          </p:nvPr>
        </p:nvSpPr>
        <p:spPr>
          <a:xfrm>
            <a:off x="926821" y="3352800"/>
            <a:ext cx="3657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4" name="Rectangle 7"/>
          <p:cNvSpPr>
            <a:spLocks noGrp="1"/>
          </p:cNvSpPr>
          <p:nvPr>
            <p:ph type="pic" sz="quarter" idx="19"/>
          </p:nvPr>
        </p:nvSpPr>
        <p:spPr>
          <a:xfrm>
            <a:off x="4660621" y="3352800"/>
            <a:ext cx="3657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926821" y="152400"/>
            <a:ext cx="3657600" cy="304800"/>
          </a:xfrm>
        </p:spPr>
        <p:txBody>
          <a:bodyPr lIns="9144"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3" hasCustomPrompt="1"/>
          </p:nvPr>
        </p:nvSpPr>
        <p:spPr>
          <a:xfrm>
            <a:off x="4660621" y="6172200"/>
            <a:ext cx="3657600" cy="304800"/>
          </a:xfrm>
        </p:spPr>
        <p:txBody>
          <a:bodyPr lIns="9144"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24" hasCustomPrompt="1"/>
          </p:nvPr>
        </p:nvSpPr>
        <p:spPr>
          <a:xfrm>
            <a:off x="4660621" y="152400"/>
            <a:ext cx="3657600" cy="304800"/>
          </a:xfrm>
        </p:spPr>
        <p:txBody>
          <a:bodyPr lIns="9144"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21.11.17</a:t>
            </a:fld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-Up Portrait with Larg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/>
          <p:cNvSpPr>
            <a:spLocks noGrp="1"/>
          </p:cNvSpPr>
          <p:nvPr>
            <p:ph type="pic" sz="quarter" idx="14"/>
          </p:nvPr>
        </p:nvSpPr>
        <p:spPr>
          <a:xfrm>
            <a:off x="152400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30" name="Rectangle 7"/>
          <p:cNvSpPr>
            <a:spLocks noGrp="1"/>
          </p:cNvSpPr>
          <p:nvPr>
            <p:ph type="pic" sz="quarter" idx="31"/>
          </p:nvPr>
        </p:nvSpPr>
        <p:spPr>
          <a:xfrm>
            <a:off x="4546600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pic" sz="quarter" idx="30"/>
          </p:nvPr>
        </p:nvSpPr>
        <p:spPr>
          <a:xfrm>
            <a:off x="2349060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9" name="Rectangle 7"/>
          <p:cNvSpPr>
            <a:spLocks noGrp="1"/>
          </p:cNvSpPr>
          <p:nvPr>
            <p:ph type="pic" sz="quarter" idx="32"/>
          </p:nvPr>
        </p:nvSpPr>
        <p:spPr>
          <a:xfrm>
            <a:off x="6740166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Rectangle 7"/>
          <p:cNvSpPr>
            <a:spLocks noGrp="1"/>
          </p:cNvSpPr>
          <p:nvPr>
            <p:ph type="body" sz="quarter" idx="29" hasCustomPrompt="1"/>
          </p:nvPr>
        </p:nvSpPr>
        <p:spPr>
          <a:xfrm>
            <a:off x="152400" y="4495800"/>
            <a:ext cx="8763000" cy="1905000"/>
          </a:xfrm>
        </p:spPr>
        <p:txBody>
          <a:bodyPr anchor="t" anchorCtr="0"/>
          <a:lstStyle>
            <a:lvl1pPr marL="0" marR="0" indent="0" algn="l">
              <a:buFontTx/>
              <a:buNone/>
              <a:defRPr sz="24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dt" sz="half" idx="33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21.11.17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34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5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-Up: 1 Portrait with  3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/>
          <p:cNvSpPr>
            <a:spLocks noGrp="1"/>
          </p:cNvSpPr>
          <p:nvPr>
            <p:ph type="pic" sz="quarter" idx="14"/>
          </p:nvPr>
        </p:nvSpPr>
        <p:spPr>
          <a:xfrm>
            <a:off x="685800" y="257665"/>
            <a:ext cx="4617720" cy="6172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Rectangle 7"/>
          <p:cNvSpPr>
            <a:spLocks noGrp="1" noChangeAspect="1"/>
          </p:cNvSpPr>
          <p:nvPr>
            <p:ph type="pic" sz="quarter" idx="18"/>
          </p:nvPr>
        </p:nvSpPr>
        <p:spPr>
          <a:xfrm>
            <a:off x="5788848" y="257665"/>
            <a:ext cx="2438402" cy="1828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6" name="Rectangle 7"/>
          <p:cNvSpPr>
            <a:spLocks noGrp="1" noChangeAspect="1"/>
          </p:cNvSpPr>
          <p:nvPr>
            <p:ph type="pic" sz="quarter" idx="22"/>
          </p:nvPr>
        </p:nvSpPr>
        <p:spPr>
          <a:xfrm>
            <a:off x="5788848" y="2432657"/>
            <a:ext cx="2438402" cy="1828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4" name="Rectangle 7"/>
          <p:cNvSpPr>
            <a:spLocks noGrp="1" noChangeAspect="1"/>
          </p:cNvSpPr>
          <p:nvPr>
            <p:ph type="pic" sz="quarter" idx="23"/>
          </p:nvPr>
        </p:nvSpPr>
        <p:spPr>
          <a:xfrm>
            <a:off x="5788848" y="4607649"/>
            <a:ext cx="2438402" cy="1828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24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21.11.17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5-up: 3 Landscape with 2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/>
          </p:cNvSpPr>
          <p:nvPr>
            <p:ph type="pic" sz="quarter" idx="14"/>
          </p:nvPr>
        </p:nvSpPr>
        <p:spPr>
          <a:xfrm>
            <a:off x="609600" y="3429000"/>
            <a:ext cx="207015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Rectangle 7"/>
          <p:cNvSpPr>
            <a:spLocks noGrp="1"/>
          </p:cNvSpPr>
          <p:nvPr>
            <p:ph type="pic" sz="quarter" idx="17"/>
          </p:nvPr>
        </p:nvSpPr>
        <p:spPr>
          <a:xfrm>
            <a:off x="3033848" y="228600"/>
            <a:ext cx="5562600" cy="417195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31" name="Rectangle 7"/>
          <p:cNvSpPr>
            <a:spLocks noGrp="1"/>
          </p:cNvSpPr>
          <p:nvPr>
            <p:ph type="pic" sz="quarter" idx="26"/>
          </p:nvPr>
        </p:nvSpPr>
        <p:spPr>
          <a:xfrm>
            <a:off x="609600" y="228600"/>
            <a:ext cx="207015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6" name="Rectangle 7"/>
          <p:cNvSpPr>
            <a:spLocks noGrp="1" noChangeAspect="1"/>
          </p:cNvSpPr>
          <p:nvPr>
            <p:ph type="pic" sz="quarter" idx="27"/>
          </p:nvPr>
        </p:nvSpPr>
        <p:spPr>
          <a:xfrm>
            <a:off x="5943600" y="4495800"/>
            <a:ext cx="2666999" cy="1874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3" name="Rectangle 7"/>
          <p:cNvSpPr>
            <a:spLocks noGrp="1" noChangeAspect="1"/>
          </p:cNvSpPr>
          <p:nvPr>
            <p:ph type="pic" sz="quarter" idx="28"/>
          </p:nvPr>
        </p:nvSpPr>
        <p:spPr>
          <a:xfrm>
            <a:off x="3033848" y="4495800"/>
            <a:ext cx="2757352" cy="1874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29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21.11.17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0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5-Up: 3 Portrait with 2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7"/>
          <p:cNvSpPr>
            <a:spLocks noGrp="1"/>
          </p:cNvSpPr>
          <p:nvPr>
            <p:ph type="pic" sz="quarter" idx="26"/>
          </p:nvPr>
        </p:nvSpPr>
        <p:spPr>
          <a:xfrm>
            <a:off x="512134" y="3124200"/>
            <a:ext cx="2606040" cy="32766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3" name="Rectangle 7"/>
          <p:cNvSpPr>
            <a:spLocks noGrp="1"/>
          </p:cNvSpPr>
          <p:nvPr>
            <p:ph type="pic" sz="quarter" idx="29"/>
          </p:nvPr>
        </p:nvSpPr>
        <p:spPr>
          <a:xfrm>
            <a:off x="512134" y="228600"/>
            <a:ext cx="39624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30" name="Rectangle 7"/>
          <p:cNvSpPr>
            <a:spLocks noGrp="1"/>
          </p:cNvSpPr>
          <p:nvPr>
            <p:ph type="pic" sz="quarter" idx="30"/>
          </p:nvPr>
        </p:nvSpPr>
        <p:spPr>
          <a:xfrm>
            <a:off x="4718374" y="228600"/>
            <a:ext cx="39624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2" name="Rectangle 7"/>
          <p:cNvSpPr>
            <a:spLocks noGrp="1"/>
          </p:cNvSpPr>
          <p:nvPr>
            <p:ph type="pic" sz="quarter" idx="27"/>
          </p:nvPr>
        </p:nvSpPr>
        <p:spPr>
          <a:xfrm>
            <a:off x="3293434" y="3124200"/>
            <a:ext cx="2606040" cy="32766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31" name="Rectangle 7"/>
          <p:cNvSpPr>
            <a:spLocks noGrp="1"/>
          </p:cNvSpPr>
          <p:nvPr>
            <p:ph type="pic" sz="quarter" idx="28"/>
          </p:nvPr>
        </p:nvSpPr>
        <p:spPr>
          <a:xfrm>
            <a:off x="6074734" y="3124200"/>
            <a:ext cx="2606040" cy="32766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21.11.17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qua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¥ل云玗İαЂôÁûÂÚ丫:Pïçtúrê Plå¢éhõlðér 表¥鷗字㌍ 表_W 3"/>
          <p:cNvSpPr>
            <a:spLocks noGrp="1" noChangeAspect="1"/>
          </p:cNvSpPr>
          <p:nvPr>
            <p:ph type="pic" sz="quarter" idx="10"/>
          </p:nvPr>
        </p:nvSpPr>
        <p:spPr>
          <a:xfrm>
            <a:off x="3050273" y="1600200"/>
            <a:ext cx="3198127" cy="32004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/>
              <a:t>Drag picture to placeholder or click icon to add</a:t>
            </a:r>
            <a:endParaRPr lang="en-US" sz="2400" i="0" dirty="0"/>
          </a:p>
        </p:txBody>
      </p:sp>
      <p:sp>
        <p:nvSpPr>
          <p:cNvPr id="7" name="W¥ل云玗İαЂÕØÚáÛ丫:Téxt Plàçèhòlðêr 表¥鷗字㌍_W 6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0" y="4876800"/>
            <a:ext cx="3200400" cy="12954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18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21.11.17</a:t>
            </a:fld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Squa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¥ل云玗İαЂôÁûÂÚ丫:Pïçtúrê Plå¢éhõlðér 表¥鷗字㌍ 表_W 3"/>
          <p:cNvSpPr>
            <a:spLocks noGrp="1" noChangeAspect="1"/>
          </p:cNvSpPr>
          <p:nvPr>
            <p:ph type="pic" sz="quarter" idx="10"/>
          </p:nvPr>
        </p:nvSpPr>
        <p:spPr>
          <a:xfrm>
            <a:off x="4955273" y="1371600"/>
            <a:ext cx="3198127" cy="32004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/>
              <a:t>Drag picture to placeholder or click icon to add</a:t>
            </a:r>
            <a:endParaRPr lang="en-US" sz="2400" i="0" dirty="0"/>
          </a:p>
        </p:txBody>
      </p:sp>
      <p:sp>
        <p:nvSpPr>
          <p:cNvPr id="6" name="W¥ل云玗İαЂôÁûÂÚ丫:Pïçtúrê Plå¢éhõlðér 表¥鷗字㌍ 表_W 5"/>
          <p:cNvSpPr>
            <a:spLocks noGrp="1" noChangeAspect="1"/>
          </p:cNvSpPr>
          <p:nvPr>
            <p:ph type="pic" sz="quarter" idx="14"/>
          </p:nvPr>
        </p:nvSpPr>
        <p:spPr>
          <a:xfrm>
            <a:off x="1143000" y="1371600"/>
            <a:ext cx="3198127" cy="32004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/>
              <a:t>Drag picture to placeholder or click icon to add</a:t>
            </a:r>
            <a:endParaRPr lang="en-US" sz="2400" i="0" dirty="0"/>
          </a:p>
        </p:txBody>
      </p:sp>
      <p:sp>
        <p:nvSpPr>
          <p:cNvPr id="7" name="W¥ل云玗İαЂÕØÚáÛ丫:Téxt Plàçèhòlðêr 表¥鷗字㌍_W 6"/>
          <p:cNvSpPr>
            <a:spLocks noGrp="1"/>
          </p:cNvSpPr>
          <p:nvPr>
            <p:ph type="body" sz="quarter" idx="15" hasCustomPrompt="1"/>
          </p:nvPr>
        </p:nvSpPr>
        <p:spPr>
          <a:xfrm>
            <a:off x="4953000" y="4648200"/>
            <a:ext cx="3200400" cy="12954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18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8" name="W¥ل云玗İαЂÕØÚáÛ丫:Téxt Plàçèhòlðêr 表¥鷗字㌍_W 7"/>
          <p:cNvSpPr>
            <a:spLocks noGrp="1"/>
          </p:cNvSpPr>
          <p:nvPr>
            <p:ph type="body" sz="quarter" idx="16" hasCustomPrompt="1"/>
          </p:nvPr>
        </p:nvSpPr>
        <p:spPr>
          <a:xfrm>
            <a:off x="1143000" y="4648200"/>
            <a:ext cx="3200400" cy="12954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18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21.11.17</a:t>
            </a:fld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Landscap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spect="1"/>
          </p:cNvSpPr>
          <p:nvPr>
            <p:ph type="pic" sz="quarter" idx="10"/>
          </p:nvPr>
        </p:nvSpPr>
        <p:spPr>
          <a:xfrm>
            <a:off x="914400" y="294590"/>
            <a:ext cx="7467600" cy="56007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lang="en-US" i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i="0" dirty="0"/>
          </a:p>
        </p:txBody>
      </p:sp>
      <p:sp>
        <p:nvSpPr>
          <p:cNvPr id="7" name="Rectangle 5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6019800"/>
            <a:ext cx="7467600" cy="381000"/>
          </a:xfrm>
        </p:spPr>
        <p:txBody>
          <a:bodyPr rIns="9144"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21.11.17</a:t>
            </a:fld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¥ل云玗İαЂôÁûÂÚ丫:Pïçtúrê Plå¢éhõlðér 表¥鷗字㌍ 表_W 2"/>
          <p:cNvSpPr>
            <a:spLocks noGrp="1"/>
          </p:cNvSpPr>
          <p:nvPr>
            <p:ph type="pic" sz="quarter" idx="30"/>
          </p:nvPr>
        </p:nvSpPr>
        <p:spPr>
          <a:xfrm>
            <a:off x="457200" y="2057400"/>
            <a:ext cx="8229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W¥ل云玗İαЂÕØÚáÛ丫:Téxt Plàçèhòlðêr 表¥鷗字㌍_W 3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4876800"/>
            <a:ext cx="8229600" cy="14478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18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21.11.17</a:t>
            </a:fld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3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extLst/>
          </a:lstStyle>
          <a:p>
            <a:r>
              <a:rPr lang="en-US" noProof="1" smtClean="0"/>
              <a:t>Click to edit Master title style</a:t>
            </a:r>
            <a:endParaRPr lang="en-US"/>
          </a:p>
        </p:txBody>
      </p:sp>
      <p:sp>
        <p:nvSpPr>
          <p:cNvPr id="14" name="Rectangle 6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/>
          </a:p>
        </p:txBody>
      </p:sp>
      <p:sp>
        <p:nvSpPr>
          <p:cNvPr id="2" name="Rectangle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B2EC6F-6501-4E04-BD6C-A8A6CABB2C5B}" type="datetimeFigureOut">
              <a:rPr lang="en-US" smtClean="0"/>
              <a:pPr/>
              <a:t>21.11.17</a:t>
            </a:fld>
            <a:endParaRPr lang="en-US" dirty="0"/>
          </a:p>
        </p:txBody>
      </p:sp>
      <p:sp>
        <p:nvSpPr>
          <p:cNvPr id="27" name="Rectangl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3B0023-0CED-47F7-85AE-654F0B232C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Portrai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/>
          <p:cNvSpPr>
            <a:spLocks noGrp="1"/>
          </p:cNvSpPr>
          <p:nvPr>
            <p:ph type="pic" sz="quarter" idx="10"/>
          </p:nvPr>
        </p:nvSpPr>
        <p:spPr>
          <a:xfrm>
            <a:off x="419375" y="233241"/>
            <a:ext cx="4640305" cy="61722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i="0" smtClean="0"/>
              <a:t>Drag picture to placeholder or click icon to add</a:t>
            </a:r>
            <a:endParaRPr lang="en-US" i="0" dirty="0"/>
          </a:p>
        </p:txBody>
      </p:sp>
      <p:sp>
        <p:nvSpPr>
          <p:cNvPr id="13" name="Rectangle 6"/>
          <p:cNvSpPr>
            <a:spLocks noGrp="1"/>
          </p:cNvSpPr>
          <p:nvPr>
            <p:ph type="body" sz="quarter" idx="11" hasCustomPrompt="1"/>
          </p:nvPr>
        </p:nvSpPr>
        <p:spPr>
          <a:xfrm>
            <a:off x="5257800" y="3048000"/>
            <a:ext cx="3505200" cy="3352800"/>
          </a:xfrm>
        </p:spPr>
        <p:txBody>
          <a:bodyPr tIns="91440" bIns="91440" anchor="b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21.11.17</a:t>
            </a:fld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andscape (Fullscre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6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noFill/>
          <a:ln w="25400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>
              <a:buFontTx/>
              <a:buNone/>
            </a:pPr>
            <a:r>
              <a:rPr lang="en-US" i="0" dirty="0" smtClean="0"/>
              <a:t>Click icon</a:t>
            </a:r>
            <a:r>
              <a:rPr lang="en-US" i="0" baseline="0" dirty="0" smtClean="0"/>
              <a:t> to add </a:t>
            </a:r>
            <a:r>
              <a:rPr lang="en-US" i="0" dirty="0" smtClean="0"/>
              <a:t>full page picture</a:t>
            </a:r>
            <a:endParaRPr lang="en-US" i="0" baseline="0" dirty="0" smtClean="0"/>
          </a:p>
          <a:p>
            <a:pPr marL="0" marR="0" indent="0" algn="ctr">
              <a:buFontTx/>
              <a:buNone/>
            </a:pPr>
            <a:endParaRPr lang="en-US" i="0" dirty="0" smtClean="0"/>
          </a:p>
          <a:p>
            <a:pPr algn="ctr">
              <a:buFontTx/>
              <a:buNone/>
            </a:pPr>
            <a:endParaRPr lang="en-US" i="0" dirty="0" smtClean="0"/>
          </a:p>
          <a:p>
            <a:pPr algn="ctr">
              <a:buFontTx/>
              <a:buNone/>
            </a:pPr>
            <a:endParaRPr lang="en-US" i="0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bum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>
            <a:spLocks noGrp="1"/>
          </p:cNvSpPr>
          <p:nvPr>
            <p:ph type="title" hasCustomPrompt="1"/>
          </p:nvPr>
        </p:nvSpPr>
        <p:spPr>
          <a:xfrm>
            <a:off x="752670" y="4572000"/>
            <a:ext cx="7781730" cy="990600"/>
          </a:xfrm>
        </p:spPr>
        <p:txBody>
          <a:bodyPr vert="horz" bIns="0" anchor="b" anchorCtr="0"/>
          <a:lstStyle>
            <a:lvl1pPr>
              <a:defRPr baseline="0"/>
            </a:lvl1pPr>
            <a:extLst/>
          </a:lstStyle>
          <a:p>
            <a:r>
              <a:rPr lang="en-US" dirty="0" smtClean="0"/>
              <a:t>Click to add section title</a:t>
            </a:r>
            <a:endParaRPr lang="en-US" dirty="0"/>
          </a:p>
        </p:txBody>
      </p:sp>
      <p:sp>
        <p:nvSpPr>
          <p:cNvPr id="27" name="Rectangle 11"/>
          <p:cNvSpPr>
            <a:spLocks noGrp="1"/>
          </p:cNvSpPr>
          <p:nvPr>
            <p:ph type="body" sz="quarter" idx="14" hasCustomPrompt="1"/>
          </p:nvPr>
        </p:nvSpPr>
        <p:spPr>
          <a:xfrm>
            <a:off x="752670" y="5600700"/>
            <a:ext cx="7772400" cy="838200"/>
          </a:xfrm>
        </p:spPr>
        <p:txBody>
          <a:bodyPr vert="horz" tIns="0"/>
          <a:lstStyle>
            <a:lvl1pPr>
              <a:buFontTx/>
              <a:buNone/>
              <a:defRPr sz="1800"/>
            </a:lvl1pPr>
            <a:extLst/>
          </a:lstStyle>
          <a:p>
            <a:pPr lvl="0"/>
            <a:r>
              <a:rPr lang="en-US" dirty="0" smtClean="0"/>
              <a:t>Click to add subtitle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pic" sz="quarter" idx="11"/>
          </p:nvPr>
        </p:nvSpPr>
        <p:spPr>
          <a:xfrm>
            <a:off x="786338" y="2140695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>
              <a:buFontTx/>
              <a:buNone/>
            </a:pPr>
            <a:r>
              <a:rPr lang="en-US" sz="2000" smtClean="0"/>
              <a:t>Drag picture to placeholder or click icon to add</a:t>
            </a:r>
            <a:endParaRPr lang="en-US" sz="2000" dirty="0"/>
          </a:p>
        </p:txBody>
      </p:sp>
      <p:sp>
        <p:nvSpPr>
          <p:cNvPr id="18" name="Rectangle 6"/>
          <p:cNvSpPr>
            <a:spLocks noGrp="1"/>
          </p:cNvSpPr>
          <p:nvPr>
            <p:ph type="pic" sz="quarter" idx="15"/>
          </p:nvPr>
        </p:nvSpPr>
        <p:spPr>
          <a:xfrm>
            <a:off x="3474604" y="2140695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>
              <a:buFontTx/>
              <a:buNone/>
            </a:pPr>
            <a:r>
              <a:rPr lang="en-US" sz="2000" smtClean="0"/>
              <a:t>Drag picture to placeholder or click icon to add</a:t>
            </a:r>
            <a:endParaRPr lang="en-US" sz="2000" dirty="0"/>
          </a:p>
        </p:txBody>
      </p:sp>
      <p:sp>
        <p:nvSpPr>
          <p:cNvPr id="2" name="Rectangle 6"/>
          <p:cNvSpPr>
            <a:spLocks noGrp="1"/>
          </p:cNvSpPr>
          <p:nvPr>
            <p:ph type="pic" sz="quarter" idx="16"/>
          </p:nvPr>
        </p:nvSpPr>
        <p:spPr>
          <a:xfrm>
            <a:off x="6162870" y="2140695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>
              <a:buFontTx/>
              <a:buNone/>
            </a:pPr>
            <a:r>
              <a:rPr lang="en-US" sz="2000" smtClean="0"/>
              <a:t>Drag picture to placeholder or click icon to add</a:t>
            </a:r>
            <a:endParaRPr lang="en-US" sz="2000" dirty="0"/>
          </a:p>
        </p:txBody>
      </p:sp>
      <p:sp>
        <p:nvSpPr>
          <p:cNvPr id="8" name="Rectangle 7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21.11.17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2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8"/>
          <p:cNvSpPr>
            <a:spLocks noGrp="1" noChangeAspect="1"/>
          </p:cNvSpPr>
          <p:nvPr>
            <p:ph type="pic" sz="quarter" idx="10"/>
          </p:nvPr>
        </p:nvSpPr>
        <p:spPr>
          <a:xfrm>
            <a:off x="4722047" y="609600"/>
            <a:ext cx="3431353" cy="4575141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/>
              <a:t>Drag picture to placeholder or click icon to add</a:t>
            </a:r>
            <a:endParaRPr lang="en-US" sz="2400" i="0" dirty="0"/>
          </a:p>
        </p:txBody>
      </p:sp>
      <p:sp>
        <p:nvSpPr>
          <p:cNvPr id="11" name="Rectangle 8"/>
          <p:cNvSpPr>
            <a:spLocks noGrp="1" noChangeAspect="1"/>
          </p:cNvSpPr>
          <p:nvPr>
            <p:ph type="pic" sz="quarter" idx="11"/>
          </p:nvPr>
        </p:nvSpPr>
        <p:spPr>
          <a:xfrm>
            <a:off x="1066800" y="609600"/>
            <a:ext cx="3429000" cy="4572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/>
              <a:t>Drag picture to placeholder or click icon to add</a:t>
            </a:r>
            <a:endParaRPr lang="en-US" sz="2400" i="0" dirty="0"/>
          </a:p>
        </p:txBody>
      </p:sp>
      <p:sp>
        <p:nvSpPr>
          <p:cNvPr id="3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1066800" y="5334000"/>
            <a:ext cx="3429000" cy="1066800"/>
          </a:xfrm>
        </p:spPr>
        <p:txBody>
          <a:bodyPr lIns="91440" rIns="9144"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4724400" y="5334000"/>
            <a:ext cx="3429000" cy="1066800"/>
          </a:xfrm>
        </p:spPr>
        <p:txBody>
          <a:bodyPr lIns="91440" rIns="9144"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21.11.17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Landscape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4648200" y="1676400"/>
            <a:ext cx="4038600" cy="302895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5" name="Rectangle 7"/>
          <p:cNvSpPr>
            <a:spLocks noGrp="1" noChangeAspect="1"/>
          </p:cNvSpPr>
          <p:nvPr>
            <p:ph type="pic" sz="quarter" idx="14"/>
          </p:nvPr>
        </p:nvSpPr>
        <p:spPr>
          <a:xfrm>
            <a:off x="457200" y="1676400"/>
            <a:ext cx="4038600" cy="302895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0" y="4857750"/>
            <a:ext cx="4038600" cy="1238250"/>
          </a:xfrm>
        </p:spPr>
        <p:txBody>
          <a:bodyPr rIns="9144"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4648200" y="4857750"/>
            <a:ext cx="4038600" cy="1238250"/>
          </a:xfrm>
        </p:spPr>
        <p:txBody>
          <a:bodyPr rIns="9144"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21.11.17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Mixed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spect="1"/>
          </p:cNvSpPr>
          <p:nvPr>
            <p:ph type="pic" sz="quarter" idx="11"/>
          </p:nvPr>
        </p:nvSpPr>
        <p:spPr>
          <a:xfrm>
            <a:off x="5141976" y="381000"/>
            <a:ext cx="3773424" cy="2830068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Clr>
                <a:srgbClr val="D34817"/>
              </a:buClr>
              <a:buSzPct val="85000"/>
              <a:buFontTx/>
              <a:buNone/>
            </a:pPr>
            <a:r>
              <a:rPr lang="en-US" i="0" smtClean="0"/>
              <a:t>Drag picture to placeholder or click icon to add</a:t>
            </a:r>
            <a:endParaRPr lang="en-US" i="0" dirty="0"/>
          </a:p>
        </p:txBody>
      </p:sp>
      <p:sp>
        <p:nvSpPr>
          <p:cNvPr id="22" name="Rectangle 7"/>
          <p:cNvSpPr>
            <a:spLocks noGrp="1" noChangeAspect="1"/>
          </p:cNvSpPr>
          <p:nvPr>
            <p:ph type="pic" sz="quarter" idx="12"/>
          </p:nvPr>
        </p:nvSpPr>
        <p:spPr>
          <a:xfrm>
            <a:off x="454152" y="381000"/>
            <a:ext cx="4462272" cy="5949696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Clr>
                <a:srgbClr val="D34817"/>
              </a:buClr>
              <a:buSzPct val="85000"/>
              <a:buFontTx/>
              <a:buNone/>
            </a:pPr>
            <a:r>
              <a:rPr lang="en-US" i="0" smtClean="0"/>
              <a:t>Drag picture to placeholder or click icon to add</a:t>
            </a:r>
            <a:endParaRPr lang="en-US" i="0" dirty="0"/>
          </a:p>
        </p:txBody>
      </p:sp>
      <p:sp>
        <p:nvSpPr>
          <p:cNvPr id="11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5141976" y="3352800"/>
            <a:ext cx="3773425" cy="2971800"/>
          </a:xfrm>
        </p:spPr>
        <p:txBody>
          <a:bodyPr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21.11.17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spect="1"/>
          </p:cNvSpPr>
          <p:nvPr>
            <p:ph type="pic" sz="quarter" idx="10"/>
          </p:nvPr>
        </p:nvSpPr>
        <p:spPr>
          <a:xfrm>
            <a:off x="228600" y="1066800"/>
            <a:ext cx="2743200" cy="3657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Rectangle 8"/>
          <p:cNvSpPr>
            <a:spLocks noGrp="1" noChangeAspect="1"/>
          </p:cNvSpPr>
          <p:nvPr>
            <p:ph type="pic" sz="quarter" idx="11"/>
          </p:nvPr>
        </p:nvSpPr>
        <p:spPr>
          <a:xfrm>
            <a:off x="3200400" y="1066800"/>
            <a:ext cx="2743200" cy="3657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31" name="Rectangle 8"/>
          <p:cNvSpPr>
            <a:spLocks noGrp="1" noChangeAspect="1"/>
          </p:cNvSpPr>
          <p:nvPr>
            <p:ph type="pic" sz="quarter" idx="12"/>
          </p:nvPr>
        </p:nvSpPr>
        <p:spPr>
          <a:xfrm>
            <a:off x="6172200" y="1066800"/>
            <a:ext cx="2743200" cy="3657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body" sz="quarter" idx="13" hasCustomPrompt="1"/>
          </p:nvPr>
        </p:nvSpPr>
        <p:spPr>
          <a:xfrm>
            <a:off x="228600" y="48768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body" sz="quarter" idx="14" hasCustomPrompt="1"/>
          </p:nvPr>
        </p:nvSpPr>
        <p:spPr>
          <a:xfrm>
            <a:off x="3200400" y="48768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4" name="Rectangle 6"/>
          <p:cNvSpPr>
            <a:spLocks noGrp="1"/>
          </p:cNvSpPr>
          <p:nvPr>
            <p:ph type="body" sz="quarter" idx="15" hasCustomPrompt="1"/>
          </p:nvPr>
        </p:nvSpPr>
        <p:spPr>
          <a:xfrm>
            <a:off x="6172200" y="48768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21.11.17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  <p:sp>
        <p:nvSpPr>
          <p:cNvPr id="13" name="Rectangle 5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dirty="0"/>
          </a:p>
        </p:txBody>
      </p:sp>
      <p:sp>
        <p:nvSpPr>
          <p:cNvPr id="29" name="Rectangle 3"/>
          <p:cNvSpPr>
            <a:spLocks noGrp="1"/>
          </p:cNvSpPr>
          <p:nvPr>
            <p:ph type="dt" sz="half" idx="2"/>
          </p:nvPr>
        </p:nvSpPr>
        <p:spPr>
          <a:xfrm>
            <a:off x="66675" y="6559360"/>
            <a:ext cx="2438400" cy="244475"/>
          </a:xfrm>
          <a:prstGeom prst="rect">
            <a:avLst/>
          </a:prstGeom>
        </p:spPr>
        <p:txBody>
          <a:bodyPr anchor="b"/>
          <a:lstStyle>
            <a:lvl1pPr>
              <a:defRPr sz="1200">
                <a:solidFill>
                  <a:schemeClr val="tx2"/>
                </a:solidFill>
              </a:defRPr>
            </a:lvl1pPr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21.11.17</a:t>
            </a:fld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0" name="Rectangle 25"/>
          <p:cNvSpPr>
            <a:spLocks noGrp="1"/>
          </p:cNvSpPr>
          <p:nvPr>
            <p:ph type="ftr" sz="quarter" idx="3"/>
          </p:nvPr>
        </p:nvSpPr>
        <p:spPr>
          <a:xfrm>
            <a:off x="2995653" y="6558153"/>
            <a:ext cx="4648200" cy="246888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chemeClr val="tx2"/>
                </a:solidFill>
              </a:defRPr>
            </a:lvl1pPr>
            <a:extLst/>
          </a:lstStyle>
          <a:p>
            <a:pPr algn="ctr"/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3" name="Rectangle 16"/>
          <p:cNvSpPr>
            <a:spLocks noGrp="1"/>
          </p:cNvSpPr>
          <p:nvPr>
            <p:ph type="sldNum" sz="quarter" idx="4"/>
          </p:nvPr>
        </p:nvSpPr>
        <p:spPr>
          <a:xfrm>
            <a:off x="8172450" y="6559360"/>
            <a:ext cx="914400" cy="24447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2"/>
                </a:solidFill>
              </a:defRPr>
            </a:lvl1pPr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sz="1200" dirty="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sz="3200" cap="all" baseline="0">
          <a:solidFill>
            <a:schemeClr val="tx2"/>
          </a:solidFill>
          <a:effectLst>
            <a:outerShdw blurRad="51000" dist="370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Zermelo</a:t>
            </a:r>
            <a:r>
              <a:rPr lang="en-US" dirty="0"/>
              <a:t> </a:t>
            </a:r>
            <a:r>
              <a:rPr lang="en-US" dirty="0" smtClean="0"/>
              <a:t>a new proof of the Possibility of well-ordering (1908) </a:t>
            </a:r>
            <a:endParaRPr lang="en-US" dirty="0"/>
          </a:p>
        </p:txBody>
      </p:sp>
      <p:pic>
        <p:nvPicPr>
          <p:cNvPr id="3" name="Picture Placeholder 2" descr="Screen Shot 2017-11-21 at 8.23.39.png"/>
          <p:cNvPicPr>
            <a:picLocks noGrp="1" noChangeAspect="1"/>
          </p:cNvPicPr>
          <p:nvPr>
            <p:ph type="pic" sz="quarter" idx="1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92" r="11792" b="10675"/>
          <a:stretch/>
        </p:blipFill>
        <p:spPr>
          <a:xfrm>
            <a:off x="4876800" y="533400"/>
            <a:ext cx="3505200" cy="3131013"/>
          </a:xfrm>
        </p:spPr>
      </p:pic>
      <p:sp>
        <p:nvSpPr>
          <p:cNvPr id="2" name="TextBox 1"/>
          <p:cNvSpPr txBox="1"/>
          <p:nvPr/>
        </p:nvSpPr>
        <p:spPr>
          <a:xfrm>
            <a:off x="2049237" y="262631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98485" cy="1066800"/>
          </a:xfrm>
        </p:spPr>
        <p:txBody>
          <a:bodyPr/>
          <a:lstStyle/>
          <a:p>
            <a:r>
              <a:rPr lang="en-US" dirty="0" smtClean="0"/>
              <a:t>Second  Proof  (1908)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762000" y="1905000"/>
            <a:ext cx="6386946" cy="3581400"/>
          </a:xfrm>
        </p:spPr>
        <p:txBody>
          <a:bodyPr/>
          <a:lstStyle/>
          <a:p>
            <a:pPr algn="l"/>
            <a:r>
              <a:rPr lang="en-US" dirty="0" smtClean="0"/>
              <a:t>Keep in mind that the well-ordering relation is </a:t>
            </a:r>
            <a:r>
              <a:rPr lang="en-US" dirty="0"/>
              <a:t>⊂</a:t>
            </a:r>
            <a:r>
              <a:rPr lang="en-US" dirty="0" smtClean="0"/>
              <a:t>.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Conditions for a well-ordering are satisfied because:</a:t>
            </a:r>
          </a:p>
          <a:p>
            <a:pPr algn="l"/>
            <a:endParaRPr lang="en-US" dirty="0"/>
          </a:p>
          <a:p>
            <a:pPr marL="342900" indent="-342900" algn="l">
              <a:buAutoNum type="alphaLcParenR"/>
            </a:pPr>
            <a:r>
              <a:rPr lang="en-US" dirty="0" err="1" smtClean="0"/>
              <a:t>Irreflexive</a:t>
            </a:r>
            <a:endParaRPr lang="en-US" dirty="0" smtClean="0"/>
          </a:p>
          <a:p>
            <a:pPr marL="342900" indent="-342900" algn="l">
              <a:buAutoNum type="alphaLcParenR"/>
            </a:pPr>
            <a:r>
              <a:rPr lang="en-US" dirty="0" err="1" smtClean="0"/>
              <a:t>Assymetrical</a:t>
            </a:r>
            <a:endParaRPr lang="en-US" dirty="0" smtClean="0"/>
          </a:p>
          <a:p>
            <a:pPr marL="342900" indent="-342900" algn="l">
              <a:buAutoNum type="alphaLcParenR"/>
            </a:pPr>
            <a:r>
              <a:rPr lang="en-US" dirty="0" smtClean="0"/>
              <a:t>Transitive</a:t>
            </a:r>
          </a:p>
          <a:p>
            <a:pPr marL="342900" indent="-342900" algn="l">
              <a:buAutoNum type="alphaLcParenR"/>
            </a:pPr>
            <a:r>
              <a:rPr lang="en-US" dirty="0" smtClean="0"/>
              <a:t>Connected (comparable)</a:t>
            </a:r>
          </a:p>
          <a:p>
            <a:pPr marL="342900" indent="-342900" algn="l">
              <a:buAutoNum type="alphaLcParenR"/>
            </a:pPr>
            <a:endParaRPr lang="en-US" dirty="0" smtClean="0"/>
          </a:p>
          <a:p>
            <a:pPr marL="342900" indent="-342900" algn="l">
              <a:buAutoNum type="alphaLcParenR"/>
            </a:pPr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153973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¥ل云玗İαЂÕØÚáÛ丫:Téxt Plàçèhòlðêr 表¥鷗字㌍_W 2"/>
          <p:cNvSpPr>
            <a:spLocks noGrp="1"/>
          </p:cNvSpPr>
          <p:nvPr>
            <p:ph type="body" sz="quarter" idx="11"/>
          </p:nvPr>
        </p:nvSpPr>
        <p:spPr>
          <a:xfrm>
            <a:off x="5334000" y="1676400"/>
            <a:ext cx="3505200" cy="3352800"/>
          </a:xfrm>
        </p:spPr>
        <p:txBody>
          <a:bodyPr/>
          <a:lstStyle>
            <a:extLst/>
          </a:lstStyle>
          <a:p>
            <a:r>
              <a:rPr lang="en-US" dirty="0"/>
              <a:t>T</a:t>
            </a:r>
            <a:r>
              <a:rPr lang="en-US" dirty="0" smtClean="0"/>
              <a:t>he transfinite recursion defines an infinite sequence (theta chains). </a:t>
            </a:r>
          </a:p>
          <a:p>
            <a:endParaRPr lang="en-US" dirty="0"/>
          </a:p>
          <a:p>
            <a:r>
              <a:rPr lang="en-US" dirty="0" smtClean="0"/>
              <a:t>There is one theta chain M, the intersection of all the other theta chains. </a:t>
            </a:r>
          </a:p>
          <a:p>
            <a:endParaRPr lang="en-US" i="1" dirty="0"/>
          </a:p>
          <a:p>
            <a:r>
              <a:rPr lang="en-US" i="1" dirty="0" smtClean="0"/>
              <a:t>M </a:t>
            </a:r>
            <a:r>
              <a:rPr lang="en-US" dirty="0" smtClean="0"/>
              <a:t>is well-ordered by M.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98485" cy="1066800"/>
          </a:xfrm>
        </p:spPr>
        <p:txBody>
          <a:bodyPr/>
          <a:lstStyle/>
          <a:p>
            <a:r>
              <a:rPr lang="en-US" dirty="0" smtClean="0"/>
              <a:t>Definition of “ordered”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81000" y="2514600"/>
            <a:ext cx="6386946" cy="3581400"/>
          </a:xfrm>
        </p:spPr>
        <p:txBody>
          <a:bodyPr/>
          <a:lstStyle/>
          <a:p>
            <a:pPr algn="l"/>
            <a:r>
              <a:rPr lang="en-US" dirty="0" smtClean="0"/>
              <a:t>Partially ordered </a:t>
            </a:r>
            <a:r>
              <a:rPr lang="mr-IN" dirty="0" smtClean="0"/>
              <a:t>–</a:t>
            </a:r>
            <a:r>
              <a:rPr lang="en-US" dirty="0" smtClean="0"/>
              <a:t> A </a:t>
            </a:r>
            <a:r>
              <a:rPr lang="en-US" b="1" dirty="0" err="1" smtClean="0"/>
              <a:t>poset</a:t>
            </a:r>
            <a:r>
              <a:rPr lang="en-US" b="1" dirty="0" smtClean="0"/>
              <a:t> </a:t>
            </a:r>
            <a:r>
              <a:rPr lang="en-US" dirty="0" smtClean="0"/>
              <a:t>consists of a set together with a binary relation, indicating that one of the elements </a:t>
            </a:r>
            <a:r>
              <a:rPr lang="en-US" dirty="0" err="1" smtClean="0"/>
              <a:t>preceeds</a:t>
            </a:r>
            <a:r>
              <a:rPr lang="en-US" dirty="0" smtClean="0"/>
              <a:t> the other. </a:t>
            </a:r>
            <a:r>
              <a:rPr lang="en-US" dirty="0" smtClean="0"/>
              <a:t>“Partial” is used to indicate that not every pair of elements is comparable.</a:t>
            </a:r>
            <a:endParaRPr lang="en-US" b="1" dirty="0"/>
          </a:p>
          <a:p>
            <a:pPr algn="l"/>
            <a:endParaRPr lang="en-US" b="1" dirty="0" smtClean="0"/>
          </a:p>
          <a:p>
            <a:pPr algn="l"/>
            <a:r>
              <a:rPr lang="en-US" dirty="0" smtClean="0"/>
              <a:t>Totally ordered </a:t>
            </a:r>
            <a:r>
              <a:rPr lang="mr-IN" dirty="0" smtClean="0"/>
              <a:t>–</a:t>
            </a:r>
            <a:r>
              <a:rPr lang="en-US" dirty="0" smtClean="0"/>
              <a:t> a total order or a totally ordered set is a set plus a relation on the set that satisfies the conditions for a partial order plus an additional condition know as the comparability condition. </a:t>
            </a:r>
            <a:endParaRPr lang="en-US" dirty="0" smtClean="0"/>
          </a:p>
          <a:p>
            <a:pPr algn="l"/>
            <a:endParaRPr lang="en-US" dirty="0" smtClean="0"/>
          </a:p>
          <a:p>
            <a:pPr marL="342900" indent="-342900" algn="l">
              <a:buAutoNum type="alphaLcParenR"/>
            </a:pPr>
            <a:endParaRPr lang="en-US" dirty="0" smtClean="0"/>
          </a:p>
          <a:p>
            <a:pPr marL="342900" indent="-342900" algn="l">
              <a:buAutoNum type="alphaL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024534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298485" cy="1676400"/>
          </a:xfrm>
        </p:spPr>
        <p:txBody>
          <a:bodyPr>
            <a:normAutofit/>
          </a:bodyPr>
          <a:lstStyle/>
          <a:p>
            <a:r>
              <a:rPr lang="en-US" dirty="0" smtClean="0"/>
              <a:t>Historical Background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09600" y="2209800"/>
            <a:ext cx="6386946" cy="3581400"/>
          </a:xfrm>
        </p:spPr>
        <p:txBody>
          <a:bodyPr/>
          <a:lstStyle/>
          <a:p>
            <a:pPr marL="285750" indent="-285750" algn="l">
              <a:buFontTx/>
              <a:buChar char="-"/>
            </a:pPr>
            <a:endParaRPr lang="en-US" dirty="0"/>
          </a:p>
          <a:p>
            <a:pPr marL="285750" indent="-285750" algn="l">
              <a:buFontTx/>
              <a:buChar char="-"/>
            </a:pPr>
            <a:r>
              <a:rPr lang="en-US" dirty="0" smtClean="0"/>
              <a:t>“The concept of well-ordered set reveals itself as fundamental for the theory of manifolds. That it is always possible to arrange any well-defined set in the form of a well-ordered set is, it seems to me, a very basic law of thought, rich in consequences, and particularly remarkable in virtue of its general validity. I will return to this in a later memoir.”</a:t>
            </a:r>
          </a:p>
          <a:p>
            <a:pPr algn="l"/>
            <a:endParaRPr lang="en-US" dirty="0" smtClean="0"/>
          </a:p>
          <a:p>
            <a:pPr algn="l"/>
            <a:r>
              <a:rPr lang="en-US" dirty="0"/>
              <a:t>	</a:t>
            </a:r>
            <a:r>
              <a:rPr lang="en-US" dirty="0" smtClean="0"/>
              <a:t>Cantor 1883,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unendlichliche</a:t>
            </a:r>
            <a:r>
              <a:rPr lang="en-US" dirty="0" smtClean="0"/>
              <a:t>, </a:t>
            </a:r>
            <a:r>
              <a:rPr lang="en-US" dirty="0" err="1" smtClean="0"/>
              <a:t>lineare</a:t>
            </a:r>
            <a:r>
              <a:rPr lang="en-US" dirty="0" smtClean="0"/>
              <a:t> 	</a:t>
            </a:r>
            <a:r>
              <a:rPr lang="en-US" dirty="0" err="1" smtClean="0"/>
              <a:t>Punktmannifgaltigkeiten</a:t>
            </a:r>
            <a:r>
              <a:rPr lang="en-US" dirty="0" smtClean="0"/>
              <a:t>”,  </a:t>
            </a:r>
            <a:r>
              <a:rPr lang="en-US" dirty="0" err="1" smtClean="0"/>
              <a:t>Mathemathische</a:t>
            </a:r>
            <a:r>
              <a:rPr lang="en-US" dirty="0" smtClean="0"/>
              <a:t> 	</a:t>
            </a:r>
            <a:r>
              <a:rPr lang="en-US" dirty="0" err="1" smtClean="0"/>
              <a:t>Annalen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393248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98485" cy="1066800"/>
          </a:xfrm>
        </p:spPr>
        <p:txBody>
          <a:bodyPr/>
          <a:lstStyle/>
          <a:p>
            <a:r>
              <a:rPr lang="en-US" dirty="0" err="1" smtClean="0"/>
              <a:t>Zermelo’s</a:t>
            </a:r>
            <a:r>
              <a:rPr lang="en-US" dirty="0" smtClean="0"/>
              <a:t>  first proof of well ordering (1904)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81000" y="2514600"/>
            <a:ext cx="6386946" cy="1219200"/>
          </a:xfrm>
        </p:spPr>
        <p:txBody>
          <a:bodyPr/>
          <a:lstStyle/>
          <a:p>
            <a:pPr algn="l"/>
            <a:r>
              <a:rPr lang="en-US" dirty="0" smtClean="0"/>
              <a:t>This proof is built </a:t>
            </a:r>
            <a:r>
              <a:rPr lang="en-US" dirty="0" err="1" smtClean="0"/>
              <a:t>arround</a:t>
            </a:r>
            <a:r>
              <a:rPr lang="en-US" dirty="0" smtClean="0"/>
              <a:t> the construction of a set </a:t>
            </a:r>
            <a:r>
              <a:rPr lang="el-GR" i="1" dirty="0" smtClean="0"/>
              <a:t>L</a:t>
            </a:r>
            <a:r>
              <a:rPr lang="el-GR" dirty="0" smtClean="0"/>
              <a:t>γ</a:t>
            </a:r>
            <a:r>
              <a:rPr lang="en-US" dirty="0" smtClean="0"/>
              <a:t>, which is the union of </a:t>
            </a:r>
            <a:r>
              <a:rPr lang="el-GR" dirty="0" smtClean="0"/>
              <a:t>γ</a:t>
            </a:r>
            <a:r>
              <a:rPr lang="en-US" dirty="0" smtClean="0"/>
              <a:t>sets generated by the choice function.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876308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98485" cy="1066800"/>
          </a:xfrm>
        </p:spPr>
        <p:txBody>
          <a:bodyPr/>
          <a:lstStyle/>
          <a:p>
            <a:r>
              <a:rPr lang="en-US" dirty="0" smtClean="0"/>
              <a:t>Objections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81000" y="2514600"/>
            <a:ext cx="6386946" cy="3581400"/>
          </a:xfrm>
        </p:spPr>
        <p:txBody>
          <a:bodyPr/>
          <a:lstStyle/>
          <a:p>
            <a:pPr marL="342900" indent="-342900" algn="l">
              <a:buAutoNum type="alphaLcParenR"/>
            </a:pPr>
            <a:r>
              <a:rPr lang="en-US" dirty="0" err="1" smtClean="0"/>
              <a:t>Zermelos</a:t>
            </a:r>
            <a:r>
              <a:rPr lang="en-US" dirty="0"/>
              <a:t>' principle fails to </a:t>
            </a:r>
            <a:r>
              <a:rPr lang="en-US" dirty="0" smtClean="0"/>
              <a:t>specify </a:t>
            </a:r>
            <a:r>
              <a:rPr lang="en-US" dirty="0"/>
              <a:t>a 'law' or 'rule' by which the choices are affected. </a:t>
            </a:r>
            <a:r>
              <a:rPr lang="en-US" dirty="0" err="1"/>
              <a:t>Borel</a:t>
            </a:r>
            <a:r>
              <a:rPr lang="en-US" dirty="0"/>
              <a:t> (1905</a:t>
            </a:r>
            <a:r>
              <a:rPr lang="en-US" dirty="0" smtClean="0"/>
              <a:t>)</a:t>
            </a:r>
          </a:p>
          <a:p>
            <a:pPr marL="342900" indent="-342900" algn="l">
              <a:buAutoNum type="alphaLcParenR"/>
            </a:pPr>
            <a:endParaRPr lang="en-US" dirty="0" smtClean="0"/>
          </a:p>
          <a:p>
            <a:pPr marL="342900" indent="-342900" algn="l">
              <a:buAutoNum type="alphaLcParenR"/>
            </a:pPr>
            <a:r>
              <a:rPr lang="en-US" dirty="0" smtClean="0"/>
              <a:t>Since the choice principle cannot be proven syllogistically it must be rejected. </a:t>
            </a:r>
            <a:r>
              <a:rPr lang="en-US" dirty="0" err="1" smtClean="0"/>
              <a:t>Peano</a:t>
            </a:r>
            <a:r>
              <a:rPr lang="en-US" dirty="0" smtClean="0"/>
              <a:t> (1906)</a:t>
            </a:r>
          </a:p>
          <a:p>
            <a:pPr marL="342900" indent="-342900" algn="l">
              <a:buAutoNum type="alphaLcParenR"/>
            </a:pPr>
            <a:endParaRPr lang="en-US" dirty="0" smtClean="0"/>
          </a:p>
          <a:p>
            <a:pPr marL="342900" indent="-342900" algn="l">
              <a:buAutoNum type="alphaLcParenR"/>
            </a:pPr>
            <a:r>
              <a:rPr lang="en-US" dirty="0" err="1" smtClean="0"/>
              <a:t>Zermelo's</a:t>
            </a:r>
            <a:r>
              <a:rPr lang="en-US" dirty="0" smtClean="0"/>
              <a:t> </a:t>
            </a:r>
            <a:r>
              <a:rPr lang="en-US" dirty="0"/>
              <a:t>general operation with sets </a:t>
            </a:r>
            <a:r>
              <a:rPr lang="en-US" dirty="0" smtClean="0"/>
              <a:t>employs </a:t>
            </a:r>
            <a:r>
              <a:rPr lang="en-US" dirty="0"/>
              <a:t>procedures which are reminiscent of those used crucially in the generation of the </a:t>
            </a:r>
            <a:r>
              <a:rPr lang="en-US" dirty="0" err="1"/>
              <a:t>Burali-Forti</a:t>
            </a:r>
            <a:r>
              <a:rPr lang="en-US" dirty="0"/>
              <a:t> antinomy, e.g., in showing that if the set </a:t>
            </a:r>
            <a:r>
              <a:rPr lang="en-US" dirty="0" err="1"/>
              <a:t>Lγ</a:t>
            </a:r>
            <a:r>
              <a:rPr lang="en-US" dirty="0"/>
              <a:t> ≠ M, then it can be extended. (What if </a:t>
            </a:r>
            <a:r>
              <a:rPr lang="en-US" dirty="0" err="1"/>
              <a:t>Lγ</a:t>
            </a:r>
            <a:r>
              <a:rPr lang="en-US" dirty="0"/>
              <a:t> is already the collection W?)</a:t>
            </a:r>
            <a:endParaRPr lang="en-US" dirty="0" smtClean="0"/>
          </a:p>
          <a:p>
            <a:pPr marL="342900" indent="-342900" algn="l">
              <a:buAutoNum type="alphaLcParenR"/>
            </a:pPr>
            <a:endParaRPr lang="en-US" dirty="0" smtClean="0"/>
          </a:p>
          <a:p>
            <a:pPr algn="l"/>
            <a:endParaRPr lang="en-US" dirty="0" smtClean="0"/>
          </a:p>
          <a:p>
            <a:pPr marL="342900" indent="-342900" algn="l">
              <a:buAutoNum type="alphaLcParenR"/>
            </a:pPr>
            <a:endParaRPr lang="en-US" dirty="0" smtClean="0"/>
          </a:p>
          <a:p>
            <a:pPr marL="342900" indent="-342900" algn="l">
              <a:buAutoNum type="alphaL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184228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98485" cy="914400"/>
          </a:xfrm>
        </p:spPr>
        <p:txBody>
          <a:bodyPr/>
          <a:lstStyle/>
          <a:p>
            <a:r>
              <a:rPr lang="en-US" dirty="0" smtClean="0"/>
              <a:t>1904  Proof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762000" y="1066800"/>
            <a:ext cx="6386946" cy="5181600"/>
          </a:xfrm>
        </p:spPr>
        <p:txBody>
          <a:bodyPr/>
          <a:lstStyle/>
          <a:p>
            <a:pPr algn="just"/>
            <a:endParaRPr lang="en-US" dirty="0" smtClean="0"/>
          </a:p>
          <a:p>
            <a:pPr algn="just"/>
            <a:r>
              <a:rPr lang="en-US" dirty="0" smtClean="0"/>
              <a:t>Suppose </a:t>
            </a:r>
            <a:r>
              <a:rPr lang="en-US" i="1" dirty="0"/>
              <a:t>M</a:t>
            </a:r>
            <a:r>
              <a:rPr lang="en-US" dirty="0"/>
              <a:t> is the set given, and suppose </a:t>
            </a:r>
            <a:r>
              <a:rPr lang="en-US" dirty="0" smtClean="0"/>
              <a:t>𝔘</a:t>
            </a:r>
            <a:r>
              <a:rPr lang="en-US" i="1" dirty="0" smtClean="0"/>
              <a:t>M</a:t>
            </a:r>
            <a:r>
              <a:rPr lang="en-US" dirty="0" smtClean="0"/>
              <a:t> </a:t>
            </a:r>
            <a:r>
              <a:rPr lang="en-US" dirty="0"/>
              <a:t>is the set of its subsets (‘</a:t>
            </a:r>
            <a:r>
              <a:rPr lang="en-US" dirty="0" err="1"/>
              <a:t>Untermengen</a:t>
            </a:r>
            <a:r>
              <a:rPr lang="en-US" dirty="0"/>
              <a:t>’).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basic procedure in the 1904 proof was to single out certain subsets of </a:t>
            </a:r>
            <a:r>
              <a:rPr lang="en-US" i="1" dirty="0"/>
              <a:t>M</a:t>
            </a:r>
            <a:r>
              <a:rPr lang="en-US" dirty="0"/>
              <a:t> and to show that these can in effect be ‘chained’ together, starting from modest beginnings </a:t>
            </a:r>
            <a:endParaRPr lang="en-US" dirty="0" smtClean="0"/>
          </a:p>
          <a:p>
            <a:pPr algn="just"/>
            <a:endParaRPr lang="en-US" b="1" dirty="0">
              <a:solidFill>
                <a:srgbClr val="FF0000"/>
              </a:solidFill>
            </a:endParaRPr>
          </a:p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using </a:t>
            </a:r>
            <a:r>
              <a:rPr lang="en-US" b="1" dirty="0">
                <a:solidFill>
                  <a:srgbClr val="FF0000"/>
                </a:solidFill>
              </a:rPr>
              <a:t>the choice function </a:t>
            </a:r>
            <a:r>
              <a:rPr lang="en-US" b="1" dirty="0" err="1" smtClean="0">
                <a:solidFill>
                  <a:srgbClr val="FF0000"/>
                </a:solidFill>
              </a:rPr>
              <a:t>γ</a:t>
            </a:r>
            <a:endParaRPr lang="en-US" b="1" dirty="0">
              <a:solidFill>
                <a:srgbClr val="FF0000"/>
              </a:solidFill>
            </a:endParaRPr>
          </a:p>
          <a:p>
            <a:pPr algn="just"/>
            <a:endParaRPr lang="en-US" dirty="0"/>
          </a:p>
          <a:p>
            <a:pPr algn="just"/>
            <a:r>
              <a:rPr lang="en-US" dirty="0"/>
              <a:t>Thus we have {m1}, where </a:t>
            </a:r>
          </a:p>
          <a:p>
            <a:pPr algn="just"/>
            <a:r>
              <a:rPr lang="mr-IN" dirty="0"/>
              <a:t>m1 = γ(M), </a:t>
            </a:r>
          </a:p>
          <a:p>
            <a:pPr algn="just"/>
            <a:r>
              <a:rPr lang="en-US" dirty="0"/>
              <a:t>m2 = </a:t>
            </a:r>
            <a:r>
              <a:rPr lang="en-US" dirty="0" err="1"/>
              <a:t>γ</a:t>
            </a:r>
            <a:r>
              <a:rPr lang="en-US" dirty="0"/>
              <a:t>(M − {m1}), and so </a:t>
            </a:r>
            <a:r>
              <a:rPr lang="en-US" dirty="0" smtClean="0"/>
              <a:t>on</a:t>
            </a:r>
            <a:r>
              <a:rPr lang="mr-IN" dirty="0" smtClean="0"/>
              <a:t>…</a:t>
            </a:r>
            <a:endParaRPr lang="en-US" dirty="0" smtClean="0"/>
          </a:p>
          <a:p>
            <a:pPr algn="just"/>
            <a:endParaRPr lang="en-US" dirty="0"/>
          </a:p>
          <a:p>
            <a:pPr algn="just"/>
            <a:r>
              <a:rPr lang="en-US" dirty="0"/>
              <a:t>In this way, the proof shows that one can ‘build up’ to the whole of M itself.</a:t>
            </a:r>
            <a:endParaRPr lang="en-US" dirty="0" smtClean="0"/>
          </a:p>
          <a:p>
            <a:pPr algn="l"/>
            <a:endParaRPr lang="en-US" dirty="0" smtClean="0"/>
          </a:p>
          <a:p>
            <a:pPr marL="342900" indent="-342900" algn="l">
              <a:buAutoNum type="alphaLcParenR"/>
            </a:pPr>
            <a:endParaRPr lang="en-US" dirty="0" smtClean="0"/>
          </a:p>
          <a:p>
            <a:pPr marL="342900" indent="-342900" algn="l">
              <a:buAutoNum type="alphaL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184567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98485" cy="1066800"/>
          </a:xfrm>
        </p:spPr>
        <p:txBody>
          <a:bodyPr/>
          <a:lstStyle/>
          <a:p>
            <a:r>
              <a:rPr lang="en-US" dirty="0" smtClean="0"/>
              <a:t>Second  Proof  (1908)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457200" y="1905000"/>
            <a:ext cx="8298485" cy="1066800"/>
          </a:xfrm>
          <a:prstGeom prst="rect">
            <a:avLst/>
          </a:prstGeom>
        </p:spPr>
        <p:txBody>
          <a:bodyPr bIns="0" anchor="ctr">
            <a:normAutofit/>
          </a:bodyPr>
          <a:lstStyle>
            <a:lvl1pPr algn="r" rtl="0" eaLnBrk="1" latinLnBrk="0" hangingPunct="1">
              <a:spcBef>
                <a:spcPct val="0"/>
              </a:spcBef>
              <a:buNone/>
              <a:defRPr lang="en-US" sz="3200" cap="all" baseline="0" dirty="0">
                <a:solidFill>
                  <a:schemeClr val="tx2"/>
                </a:solidFill>
                <a:effectLst>
                  <a:outerShdw blurRad="51000" dist="370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  <a:extLst/>
          </a:lstStyle>
          <a:p>
            <a:pPr algn="l"/>
            <a:r>
              <a:rPr lang="en-US" dirty="0" smtClean="0"/>
              <a:t>Reverse inclusion</a:t>
            </a:r>
            <a:endParaRPr lang="en-US" dirty="0"/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533400" y="3048000"/>
            <a:ext cx="8298485" cy="1066800"/>
          </a:xfrm>
          <a:prstGeom prst="rect">
            <a:avLst/>
          </a:prstGeom>
        </p:spPr>
        <p:txBody>
          <a:bodyPr bIns="0" anchor="ctr">
            <a:normAutofit/>
          </a:bodyPr>
          <a:lstStyle>
            <a:lvl1pPr algn="r" rtl="0" eaLnBrk="1" latinLnBrk="0" hangingPunct="1">
              <a:spcBef>
                <a:spcPct val="0"/>
              </a:spcBef>
              <a:buNone/>
              <a:defRPr lang="en-US" sz="3200" cap="all" baseline="0" dirty="0">
                <a:solidFill>
                  <a:schemeClr val="tx2"/>
                </a:solidFill>
                <a:effectLst>
                  <a:outerShdw blurRad="51000" dist="370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  <a:extLst/>
          </a:lstStyle>
          <a:p>
            <a:pPr algn="l"/>
            <a:r>
              <a:rPr lang="en-US" dirty="0" smtClean="0"/>
              <a:t>Transfinite Recursion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194957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98485" cy="1066800"/>
          </a:xfrm>
        </p:spPr>
        <p:txBody>
          <a:bodyPr/>
          <a:lstStyle/>
          <a:p>
            <a:r>
              <a:rPr lang="en-US" dirty="0" smtClean="0"/>
              <a:t>Second  Proof  (1908)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762000" y="1905000"/>
            <a:ext cx="6386946" cy="3581400"/>
          </a:xfrm>
        </p:spPr>
        <p:txBody>
          <a:bodyPr/>
          <a:lstStyle/>
          <a:p>
            <a:pPr marL="342900" indent="-342900" algn="l">
              <a:buAutoNum type="alphaLcParenR"/>
            </a:pPr>
            <a:r>
              <a:rPr lang="en-US" dirty="0" smtClean="0"/>
              <a:t>The </a:t>
            </a:r>
            <a:r>
              <a:rPr lang="en-US" dirty="0"/>
              <a:t>basic idea is to start from </a:t>
            </a:r>
            <a:r>
              <a:rPr lang="en-US" i="1" dirty="0"/>
              <a:t>M</a:t>
            </a:r>
            <a:r>
              <a:rPr lang="en-US" dirty="0"/>
              <a:t> </a:t>
            </a:r>
            <a:r>
              <a:rPr lang="en-US" dirty="0" smtClean="0"/>
              <a:t>itself</a:t>
            </a:r>
            <a:endParaRPr lang="en-US" dirty="0"/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b) Start ‘</a:t>
            </a:r>
            <a:r>
              <a:rPr lang="en-US" dirty="0"/>
              <a:t>cutting down’ by the element ‘chosen’ by the choice </a:t>
            </a:r>
            <a:r>
              <a:rPr lang="en-US" dirty="0" smtClean="0"/>
              <a:t>principle</a:t>
            </a:r>
            <a:r>
              <a:rPr lang="en-US" dirty="0"/>
              <a:t> </a:t>
            </a:r>
            <a:r>
              <a:rPr lang="en-US" dirty="0" smtClean="0"/>
              <a:t>instead </a:t>
            </a:r>
            <a:r>
              <a:rPr lang="en-US" dirty="0"/>
              <a:t>of building up. </a:t>
            </a:r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658589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98485" cy="1066800"/>
          </a:xfrm>
        </p:spPr>
        <p:txBody>
          <a:bodyPr/>
          <a:lstStyle/>
          <a:p>
            <a:r>
              <a:rPr lang="en-US" dirty="0" smtClean="0"/>
              <a:t>Second  Proof  (1908)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762000" y="1905000"/>
            <a:ext cx="6386946" cy="3581400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FF0000"/>
                </a:solidFill>
              </a:rPr>
              <a:t>c) If </a:t>
            </a:r>
            <a:r>
              <a:rPr lang="en-US" i="1" dirty="0">
                <a:solidFill>
                  <a:srgbClr val="FF0000"/>
                </a:solidFill>
              </a:rPr>
              <a:t>M</a:t>
            </a:r>
            <a:r>
              <a:rPr lang="en-US" dirty="0">
                <a:solidFill>
                  <a:srgbClr val="FF0000"/>
                </a:solidFill>
              </a:rPr>
              <a:t> is a legitimate set, then so is 𝔘</a:t>
            </a:r>
            <a:r>
              <a:rPr lang="en-US" i="1" dirty="0">
                <a:solidFill>
                  <a:srgbClr val="FF0000"/>
                </a:solidFill>
              </a:rPr>
              <a:t>M</a:t>
            </a:r>
            <a:r>
              <a:rPr lang="en-US" dirty="0">
                <a:solidFill>
                  <a:srgbClr val="FF0000"/>
                </a:solidFill>
              </a:rPr>
              <a:t>, and there is not the same danger of extending into inconsistent sets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algn="l"/>
            <a:endParaRPr lang="en-US" dirty="0">
              <a:solidFill>
                <a:srgbClr val="FF0000"/>
              </a:solidFill>
            </a:endParaRPr>
          </a:p>
          <a:p>
            <a:pPr algn="l"/>
            <a:r>
              <a:rPr lang="en-US" dirty="0" smtClean="0"/>
              <a:t>Crucially important to point out that the well-ordering in this case is carried out in accordance with the relation ⊂.</a:t>
            </a:r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046826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ssic Photo Album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70000"/>
                <a:satMod val="350000"/>
              </a:schemeClr>
            </a:gs>
          </a:gsLst>
          <a:path path="circle">
            <a:fillToRect l="51000" t="-20000" r="2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25000"/>
                <a:satMod val="350000"/>
              </a:schemeClr>
              <a:schemeClr val="phClr">
                <a:tint val="83000"/>
                <a:satMod val="115000"/>
              </a:schemeClr>
            </a:duotone>
          </a:blip>
          <a:tile tx="0" ty="0" sx="120000" sy="120000" flip="xy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Classic Photo Album.potx</Template>
  <TotalTime>0</TotalTime>
  <Words>522</Words>
  <Application>Microsoft Macintosh PowerPoint</Application>
  <PresentationFormat>On-screen Show (4:3)</PresentationFormat>
  <Paragraphs>67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Classic Photo Album</vt:lpstr>
      <vt:lpstr>Zermelo a new proof of the Possibility of well-ordering (1908) </vt:lpstr>
      <vt:lpstr>Definition of “ordered”</vt:lpstr>
      <vt:lpstr>Historical Background  </vt:lpstr>
      <vt:lpstr>Zermelo’s  first proof of well ordering (1904)</vt:lpstr>
      <vt:lpstr>Objections</vt:lpstr>
      <vt:lpstr>1904  Proof</vt:lpstr>
      <vt:lpstr>Second  Proof  (1908)</vt:lpstr>
      <vt:lpstr>Second  Proof  (1908)</vt:lpstr>
      <vt:lpstr>Second  Proof  (1908)</vt:lpstr>
      <vt:lpstr>Second  Proof  (1908)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2010-02-01T21:16:09Z</dcterms:created>
  <dcterms:modified xsi:type="dcterms:W3CDTF">2017-11-21T11:55:16Z</dcterms:modified>
</cp:coreProperties>
</file>