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6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CBE26-3A14-4C0E-B966-7A7771546673}" type="datetimeFigureOut">
              <a:rPr lang="hu-HU" smtClean="0"/>
              <a:t>2017.10.10.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49ED7-B1A5-4256-BD45-41F0D6C512A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32285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CBE26-3A14-4C0E-B966-7A7771546673}" type="datetimeFigureOut">
              <a:rPr lang="hu-HU" smtClean="0"/>
              <a:t>2017.10.10.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49ED7-B1A5-4256-BD45-41F0D6C512A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294175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CBE26-3A14-4C0E-B966-7A7771546673}" type="datetimeFigureOut">
              <a:rPr lang="hu-HU" smtClean="0"/>
              <a:t>2017.10.10.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49ED7-B1A5-4256-BD45-41F0D6C512A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992341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CBE26-3A14-4C0E-B966-7A7771546673}" type="datetimeFigureOut">
              <a:rPr lang="hu-HU" smtClean="0"/>
              <a:t>2017.10.10.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49ED7-B1A5-4256-BD45-41F0D6C512A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263714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CBE26-3A14-4C0E-B966-7A7771546673}" type="datetimeFigureOut">
              <a:rPr lang="hu-HU" smtClean="0"/>
              <a:t>2017.10.10.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49ED7-B1A5-4256-BD45-41F0D6C512A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744061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CBE26-3A14-4C0E-B966-7A7771546673}" type="datetimeFigureOut">
              <a:rPr lang="hu-HU" smtClean="0"/>
              <a:t>2017.10.10.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49ED7-B1A5-4256-BD45-41F0D6C512A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209634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CBE26-3A14-4C0E-B966-7A7771546673}" type="datetimeFigureOut">
              <a:rPr lang="hu-HU" smtClean="0"/>
              <a:t>2017.10.10.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49ED7-B1A5-4256-BD45-41F0D6C512A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462857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CBE26-3A14-4C0E-B966-7A7771546673}" type="datetimeFigureOut">
              <a:rPr lang="hu-HU" smtClean="0"/>
              <a:t>2017.10.10.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49ED7-B1A5-4256-BD45-41F0D6C512A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167487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CBE26-3A14-4C0E-B966-7A7771546673}" type="datetimeFigureOut">
              <a:rPr lang="hu-HU" smtClean="0"/>
              <a:t>2017.10.10.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49ED7-B1A5-4256-BD45-41F0D6C512A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122071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CBE26-3A14-4C0E-B966-7A7771546673}" type="datetimeFigureOut">
              <a:rPr lang="hu-HU" smtClean="0"/>
              <a:t>2017.10.10.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49ED7-B1A5-4256-BD45-41F0D6C512A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769214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CBE26-3A14-4C0E-B966-7A7771546673}" type="datetimeFigureOut">
              <a:rPr lang="hu-HU" smtClean="0"/>
              <a:t>2017.10.10.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49ED7-B1A5-4256-BD45-41F0D6C512A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75164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8CBE26-3A14-4C0E-B966-7A7771546673}" type="datetimeFigureOut">
              <a:rPr lang="hu-HU" smtClean="0"/>
              <a:t>2017.10.10.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949ED7-B1A5-4256-BD45-41F0D6C512A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759210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11560" y="548680"/>
            <a:ext cx="7772400" cy="1470025"/>
          </a:xfrm>
        </p:spPr>
        <p:txBody>
          <a:bodyPr>
            <a:normAutofit/>
          </a:bodyPr>
          <a:lstStyle/>
          <a:p>
            <a:r>
              <a:rPr lang="hu-HU" sz="3200" smtClean="0"/>
              <a:t>Algebraic logic in the 19th century</a:t>
            </a:r>
            <a:endParaRPr lang="hu-HU" sz="320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259632" y="1772816"/>
            <a:ext cx="6400800" cy="1152128"/>
          </a:xfrm>
        </p:spPr>
        <p:txBody>
          <a:bodyPr>
            <a:normAutofit lnSpcReduction="10000"/>
          </a:bodyPr>
          <a:lstStyle/>
          <a:p>
            <a:r>
              <a:rPr lang="hu-HU" smtClean="0">
                <a:solidFill>
                  <a:srgbClr val="C00000"/>
                </a:solidFill>
              </a:rPr>
              <a:t>Charles Sanders Peirce</a:t>
            </a:r>
          </a:p>
          <a:p>
            <a:r>
              <a:rPr lang="hu-HU" smtClean="0">
                <a:solidFill>
                  <a:schemeClr val="tx1"/>
                </a:solidFill>
              </a:rPr>
              <a:t>(</a:t>
            </a:r>
            <a:r>
              <a:rPr lang="hu-HU">
                <a:solidFill>
                  <a:schemeClr val="tx1"/>
                </a:solidFill>
              </a:rPr>
              <a:t>1839 - 1914</a:t>
            </a:r>
            <a:r>
              <a:rPr lang="hu-HU" smtClean="0">
                <a:solidFill>
                  <a:schemeClr val="tx1"/>
                </a:solidFill>
              </a:rPr>
              <a:t>)</a:t>
            </a:r>
            <a:endParaRPr lang="hu-HU">
              <a:solidFill>
                <a:schemeClr val="tx1"/>
              </a:solidFill>
            </a:endParaRPr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3848" y="2780928"/>
            <a:ext cx="2544283" cy="3816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775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539552" y="908720"/>
            <a:ext cx="799288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smtClean="0"/>
              <a:t>The outermost context and the contexts delimited by an even number of cuts are </a:t>
            </a:r>
            <a:r>
              <a:rPr lang="hu-HU" sz="2400" i="1" smtClean="0"/>
              <a:t>positive</a:t>
            </a:r>
            <a:r>
              <a:rPr lang="hu-HU" sz="2400" smtClean="0"/>
              <a:t> contexts.</a:t>
            </a:r>
          </a:p>
          <a:p>
            <a:r>
              <a:rPr lang="hu-HU" sz="2400" smtClean="0"/>
              <a:t>Contexts delimited from the outermost context by an odd number of cuts are </a:t>
            </a:r>
            <a:r>
              <a:rPr lang="hu-HU" sz="2400" i="1" smtClean="0"/>
              <a:t>negative</a:t>
            </a:r>
            <a:r>
              <a:rPr lang="hu-HU" sz="2400" smtClean="0"/>
              <a:t> contexts.</a:t>
            </a:r>
            <a:endParaRPr lang="hu-HU" sz="2400"/>
          </a:p>
        </p:txBody>
      </p:sp>
    </p:spTree>
    <p:extLst>
      <p:ext uri="{BB962C8B-B14F-4D97-AF65-F5344CB8AC3E}">
        <p14:creationId xmlns:p14="http://schemas.microsoft.com/office/powerpoint/2010/main" val="3220780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5" name="Szövegdoboz 4"/>
              <p:cNvSpPr txBox="1"/>
              <p:nvPr/>
            </p:nvSpPr>
            <p:spPr>
              <a:xfrm>
                <a:off x="683568" y="1268760"/>
                <a:ext cx="7776864" cy="526297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hu-HU" sz="2400" u="sng" smtClean="0">
                    <a:solidFill>
                      <a:schemeClr val="tx1"/>
                    </a:solidFill>
                    <a:latin typeface="+mj-lt"/>
                    <a:cs typeface="Times New Roman" pitchFamily="18" charset="0"/>
                  </a:rPr>
                  <a:t>Beta-graphs: First-order logic</a:t>
                </a:r>
              </a:p>
              <a:p>
                <a:r>
                  <a:rPr lang="hu-HU" sz="2400" smtClean="0">
                    <a:solidFill>
                      <a:schemeClr val="tx1"/>
                    </a:solidFill>
                    <a:latin typeface="+mj-lt"/>
                    <a:cs typeface="Times New Roman" pitchFamily="18" charset="0"/>
                  </a:rPr>
                  <a:t>Letters stand for predicates now.</a:t>
                </a:r>
              </a:p>
              <a:p>
                <a:r>
                  <a:rPr lang="hu-HU" sz="2400" smtClean="0">
                    <a:solidFill>
                      <a:schemeClr val="tx1"/>
                    </a:solidFill>
                    <a:latin typeface="+mj-lt"/>
                    <a:cs typeface="Times New Roman" pitchFamily="18" charset="0"/>
                  </a:rPr>
                  <a:t>A continuous line (</a:t>
                </a:r>
                <a:r>
                  <a:rPr lang="hu-HU" sz="2400" i="1" smtClean="0">
                    <a:solidFill>
                      <a:schemeClr val="tx1"/>
                    </a:solidFill>
                    <a:latin typeface="+mj-lt"/>
                    <a:cs typeface="Times New Roman" pitchFamily="18" charset="0"/>
                  </a:rPr>
                  <a:t>identity </a:t>
                </a:r>
                <a:r>
                  <a:rPr lang="hu-HU" sz="2400" smtClean="0">
                    <a:solidFill>
                      <a:schemeClr val="tx1"/>
                    </a:solidFill>
                    <a:latin typeface="+mj-lt"/>
                    <a:cs typeface="Times New Roman" pitchFamily="18" charset="0"/>
                  </a:rPr>
                  <a:t>line) corresponds to an individual variable bounded by an existential quantifier.</a:t>
                </a:r>
              </a:p>
              <a:p>
                <a:r>
                  <a:rPr lang="hu-HU" sz="2400" smtClean="0">
                    <a:latin typeface="+mj-lt"/>
                    <a:cs typeface="Times New Roman" pitchFamily="18" charset="0"/>
                  </a:rPr>
                  <a:t>The arity of a predicate is determined by  the number of identity lines joined to it; the arguments are the variables.</a:t>
                </a:r>
                <a:endParaRPr lang="hu-HU" sz="2400">
                  <a:solidFill>
                    <a:schemeClr val="tx1"/>
                  </a:solidFill>
                  <a:latin typeface="+mj-lt"/>
                  <a:cs typeface="Times New Roman" pitchFamily="18" charset="0"/>
                </a:endParaRPr>
              </a:p>
              <a:p>
                <a:r>
                  <a:rPr lang="hu-HU" sz="2400" smtClean="0">
                    <a:solidFill>
                      <a:schemeClr val="tx1"/>
                    </a:solidFill>
                    <a:latin typeface="+mj-lt"/>
                    <a:cs typeface="Times New Roman" pitchFamily="18" charset="0"/>
                  </a:rPr>
                  <a:t>Be A: artist, F: falsifier.</a:t>
                </a:r>
              </a:p>
              <a:p>
                <a:endParaRPr lang="hu-HU" sz="2400" smtClean="0">
                  <a:solidFill>
                    <a:schemeClr val="tx1"/>
                  </a:solidFill>
                  <a:latin typeface="+mj-lt"/>
                  <a:cs typeface="Times New Roman" pitchFamily="18" charset="0"/>
                </a:endParaRPr>
              </a:p>
              <a:p>
                <a:endParaRPr lang="hu-HU" sz="2400" smtClean="0">
                  <a:solidFill>
                    <a:schemeClr val="tx1"/>
                  </a:solidFill>
                  <a:latin typeface="+mj-lt"/>
                  <a:cs typeface="Times New Roman" pitchFamily="18" charset="0"/>
                </a:endParaRPr>
              </a:p>
              <a:p>
                <a:endParaRPr lang="hu-HU" sz="2400" smtClean="0">
                  <a:solidFill>
                    <a:schemeClr val="tx1"/>
                  </a:solidFill>
                  <a:latin typeface="+mj-lt"/>
                  <a:cs typeface="Times New Roman" pitchFamily="18" charset="0"/>
                </a:endParaRPr>
              </a:p>
              <a:p>
                <a:endParaRPr lang="hu-HU" sz="2400">
                  <a:solidFill>
                    <a:schemeClr val="tx1"/>
                  </a:solidFill>
                  <a:latin typeface="+mj-lt"/>
                  <a:cs typeface="Times New Roman" pitchFamily="18" charset="0"/>
                </a:endParaRPr>
              </a:p>
              <a:p>
                <a:endParaRPr lang="hu-HU" sz="2400" smtClean="0">
                  <a:solidFill>
                    <a:schemeClr val="tx1"/>
                  </a:solidFill>
                  <a:latin typeface="+mj-lt"/>
                  <a:cs typeface="Times New Roman" pitchFamily="18" charset="0"/>
                </a:endParaRPr>
              </a:p>
              <a:p>
                <a:endParaRPr lang="hu-HU" sz="2400">
                  <a:solidFill>
                    <a:schemeClr val="tx1"/>
                  </a:solidFill>
                  <a:latin typeface="+mj-lt"/>
                  <a:cs typeface="Times New Roman" pitchFamily="18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  <a:cs typeface="Times New Roman" pitchFamily="18" charset="0"/>
                        </a:rPr>
                        <m:t>∃</m:t>
                      </m:r>
                      <m:r>
                        <a:rPr lang="hu-HU" sz="24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  <a:cs typeface="Times New Roman" pitchFamily="18" charset="0"/>
                        </a:rPr>
                        <m:t>𝑥</m:t>
                      </m:r>
                      <m:r>
                        <a:rPr lang="hu-HU" sz="24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  <a:cs typeface="Times New Roman" pitchFamily="18" charset="0"/>
                        </a:rPr>
                        <m:t>𝐴</m:t>
                      </m:r>
                      <m:r>
                        <a:rPr lang="hu-HU" sz="24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  <a:cs typeface="Times New Roman" pitchFamily="18" charset="0"/>
                        </a:rPr>
                        <m:t>(</m:t>
                      </m:r>
                      <m:r>
                        <a:rPr lang="hu-HU" sz="24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  <a:cs typeface="Times New Roman" pitchFamily="18" charset="0"/>
                        </a:rPr>
                        <m:t>𝑥</m:t>
                      </m:r>
                      <m:r>
                        <a:rPr lang="hu-HU" sz="24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  <a:cs typeface="Times New Roman" pitchFamily="18" charset="0"/>
                        </a:rPr>
                        <m:t>)∃</m:t>
                      </m:r>
                      <m:r>
                        <a:rPr lang="hu-HU" sz="24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  <a:cs typeface="Times New Roman" pitchFamily="18" charset="0"/>
                          <a:sym typeface="Symbol"/>
                        </a:rPr>
                        <m:t>𝑥</m:t>
                      </m:r>
                      <m:r>
                        <a:rPr lang="hu-HU" sz="24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  <a:cs typeface="Times New Roman" pitchFamily="18" charset="0"/>
                          <a:sym typeface="Symbol"/>
                        </a:rPr>
                        <m:t>𝐹</m:t>
                      </m:r>
                      <m:r>
                        <a:rPr lang="hu-HU" sz="24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  <a:cs typeface="Times New Roman" pitchFamily="18" charset="0"/>
                          <a:sym typeface="Symbol"/>
                        </a:rPr>
                        <m:t>(</m:t>
                      </m:r>
                      <m:r>
                        <a:rPr lang="hu-HU" sz="24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  <a:cs typeface="Times New Roman" pitchFamily="18" charset="0"/>
                          <a:sym typeface="Symbol"/>
                        </a:rPr>
                        <m:t>𝑥</m:t>
                      </m:r>
                      <m:r>
                        <a:rPr lang="hu-HU" sz="24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  <a:cs typeface="Times New Roman" pitchFamily="18" charset="0"/>
                          <a:sym typeface="Symbol"/>
                        </a:rPr>
                        <m:t>)</m:t>
                      </m:r>
                    </m:oMath>
                  </m:oMathPara>
                </a14:m>
                <a:endParaRPr lang="hu-HU" sz="2400" smtClean="0">
                  <a:solidFill>
                    <a:schemeClr val="tx1"/>
                  </a:solidFill>
                  <a:latin typeface="+mj-lt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5" name="Szövegdoboz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568" y="1268760"/>
                <a:ext cx="7776864" cy="5262979"/>
              </a:xfrm>
              <a:prstGeom prst="rect">
                <a:avLst/>
              </a:prstGeom>
              <a:blipFill rotWithShape="1">
                <a:blip r:embed="rId2"/>
                <a:stretch>
                  <a:fillRect l="-1176" t="-927" b="-6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églalap 5"/>
          <p:cNvSpPr/>
          <p:nvPr/>
        </p:nvSpPr>
        <p:spPr>
          <a:xfrm>
            <a:off x="1763688" y="4221088"/>
            <a:ext cx="5184576" cy="16561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Egyenes összekötő 7"/>
          <p:cNvCxnSpPr/>
          <p:nvPr/>
        </p:nvCxnSpPr>
        <p:spPr>
          <a:xfrm>
            <a:off x="2699792" y="4797152"/>
            <a:ext cx="1800200" cy="0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Egyenes összekötő 9"/>
          <p:cNvCxnSpPr/>
          <p:nvPr/>
        </p:nvCxnSpPr>
        <p:spPr>
          <a:xfrm>
            <a:off x="4572000" y="5229200"/>
            <a:ext cx="1656184" cy="0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zövegdoboz 10"/>
          <p:cNvSpPr txBox="1"/>
          <p:nvPr/>
        </p:nvSpPr>
        <p:spPr>
          <a:xfrm>
            <a:off x="4499992" y="4599778"/>
            <a:ext cx="4680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smtClean="0">
                <a:solidFill>
                  <a:srgbClr val="FFFF00"/>
                </a:solidFill>
              </a:rPr>
              <a:t>A</a:t>
            </a:r>
            <a:endParaRPr lang="en-US" sz="2400">
              <a:solidFill>
                <a:srgbClr val="FFFF00"/>
              </a:solidFill>
            </a:endParaRPr>
          </a:p>
        </p:txBody>
      </p:sp>
      <p:sp>
        <p:nvSpPr>
          <p:cNvPr id="13" name="Szövegdoboz 12"/>
          <p:cNvSpPr txBox="1"/>
          <p:nvPr/>
        </p:nvSpPr>
        <p:spPr>
          <a:xfrm>
            <a:off x="6148165" y="5044534"/>
            <a:ext cx="2880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smtClean="0">
                <a:solidFill>
                  <a:srgbClr val="FFFF00"/>
                </a:solidFill>
              </a:rPr>
              <a:t>F</a:t>
            </a:r>
            <a:endParaRPr lang="en-US" sz="240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0279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1" grpId="0"/>
      <p:bldP spid="1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1929721" y="605439"/>
            <a:ext cx="4536504" cy="19442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zabadkézi sokszög 2"/>
          <p:cNvSpPr/>
          <p:nvPr/>
        </p:nvSpPr>
        <p:spPr>
          <a:xfrm>
            <a:off x="3222443" y="1254786"/>
            <a:ext cx="1642197" cy="601884"/>
          </a:xfrm>
          <a:custGeom>
            <a:avLst/>
            <a:gdLst>
              <a:gd name="connsiteX0" fmla="*/ 61566 w 1139651"/>
              <a:gd name="connsiteY0" fmla="*/ 0 h 1203767"/>
              <a:gd name="connsiteX1" fmla="*/ 107864 w 1139651"/>
              <a:gd name="connsiteY1" fmla="*/ 1064870 h 1203767"/>
              <a:gd name="connsiteX2" fmla="*/ 1056988 w 1139651"/>
              <a:gd name="connsiteY2" fmla="*/ 1157468 h 1203767"/>
              <a:gd name="connsiteX3" fmla="*/ 1080138 w 1139651"/>
              <a:gd name="connsiteY3" fmla="*/ 1157468 h 1203767"/>
              <a:gd name="connsiteX4" fmla="*/ 964391 w 1139651"/>
              <a:gd name="connsiteY4" fmla="*/ 1203767 h 12037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9651" h="1203767">
                <a:moveTo>
                  <a:pt x="61566" y="0"/>
                </a:moveTo>
                <a:cubicBezTo>
                  <a:pt x="1763" y="435979"/>
                  <a:pt x="-58040" y="871959"/>
                  <a:pt x="107864" y="1064870"/>
                </a:cubicBezTo>
                <a:cubicBezTo>
                  <a:pt x="273768" y="1257781"/>
                  <a:pt x="894942" y="1142035"/>
                  <a:pt x="1056988" y="1157468"/>
                </a:cubicBezTo>
                <a:cubicBezTo>
                  <a:pt x="1219034" y="1172901"/>
                  <a:pt x="1095571" y="1149752"/>
                  <a:pt x="1080138" y="1157468"/>
                </a:cubicBezTo>
                <a:cubicBezTo>
                  <a:pt x="1064705" y="1165184"/>
                  <a:pt x="1014548" y="1184475"/>
                  <a:pt x="964391" y="1203767"/>
                </a:cubicBezTo>
              </a:path>
            </a:pathLst>
          </a:cu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zövegdoboz 3"/>
          <p:cNvSpPr txBox="1"/>
          <p:nvPr/>
        </p:nvSpPr>
        <p:spPr>
          <a:xfrm>
            <a:off x="2997170" y="885454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smtClean="0">
                <a:solidFill>
                  <a:srgbClr val="FFFF00"/>
                </a:solidFill>
              </a:rPr>
              <a:t>A</a:t>
            </a:r>
            <a:endParaRPr lang="en-US" sz="2400">
              <a:solidFill>
                <a:srgbClr val="FFFF00"/>
              </a:solidFill>
            </a:endParaRPr>
          </a:p>
        </p:txBody>
      </p:sp>
      <p:sp>
        <p:nvSpPr>
          <p:cNvPr id="5" name="Szövegdoboz 4"/>
          <p:cNvSpPr txBox="1"/>
          <p:nvPr/>
        </p:nvSpPr>
        <p:spPr>
          <a:xfrm>
            <a:off x="4884152" y="1672004"/>
            <a:ext cx="4680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smtClean="0">
                <a:solidFill>
                  <a:srgbClr val="FFFF00"/>
                </a:solidFill>
              </a:rPr>
              <a:t>F</a:t>
            </a:r>
            <a:endParaRPr lang="en-US" sz="2400">
              <a:solidFill>
                <a:srgbClr val="FFFF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Szövegdoboz 5"/>
              <p:cNvSpPr txBox="1"/>
              <p:nvPr/>
            </p:nvSpPr>
            <p:spPr>
              <a:xfrm>
                <a:off x="486936" y="2534467"/>
                <a:ext cx="7992888" cy="27251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  <a:cs typeface="Times New Roman" pitchFamily="18" charset="0"/>
                        </a:rPr>
                        <m:t>∃</m:t>
                      </m:r>
                      <m:r>
                        <a:rPr lang="hu-HU" sz="24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  <a:cs typeface="Times New Roman" pitchFamily="18" charset="0"/>
                        </a:rPr>
                        <m:t>𝑥</m:t>
                      </m:r>
                      <m:d>
                        <m:dPr>
                          <m:ctrlPr>
                            <a:rPr lang="hu-HU" sz="24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</m:ctrlPr>
                        </m:dPr>
                        <m:e>
                          <m:r>
                            <a:rPr lang="hu-HU" sz="24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  <m:t>𝐴</m:t>
                          </m:r>
                          <m:d>
                            <m:dPr>
                              <m:ctrlPr>
                                <a:rPr lang="hu-HU" sz="24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  <a:cs typeface="Times New Roman" pitchFamily="18" charset="0"/>
                                </a:rPr>
                              </m:ctrlPr>
                            </m:dPr>
                            <m:e>
                              <m:r>
                                <a:rPr lang="hu-HU" sz="24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  <a:cs typeface="Times New Roman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hu-HU" sz="24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  <a:cs typeface="Times New Roman" pitchFamily="18" charset="0"/>
                              <a:sym typeface="Symbol"/>
                            </a:rPr>
                            <m:t></m:t>
                          </m:r>
                          <m:r>
                            <a:rPr lang="hu-HU" sz="24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  <a:cs typeface="Times New Roman" pitchFamily="18" charset="0"/>
                              <a:sym typeface="Symbol"/>
                            </a:rPr>
                            <m:t>𝐹</m:t>
                          </m:r>
                          <m:d>
                            <m:dPr>
                              <m:ctrlPr>
                                <a:rPr lang="hu-HU" sz="24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  <a:cs typeface="Times New Roman" pitchFamily="18" charset="0"/>
                                  <a:sym typeface="Symbol"/>
                                </a:rPr>
                              </m:ctrlPr>
                            </m:dPr>
                            <m:e>
                              <m:r>
                                <a:rPr lang="hu-HU" sz="24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  <a:cs typeface="Times New Roman" pitchFamily="18" charset="0"/>
                                  <a:sym typeface="Symbol"/>
                                </a:rPr>
                                <m:t>𝑥</m:t>
                              </m:r>
                            </m:e>
                          </m:d>
                        </m:e>
                      </m:d>
                    </m:oMath>
                  </m:oMathPara>
                </a14:m>
                <a:endParaRPr lang="hu-HU" sz="2400" b="0" smtClean="0">
                  <a:solidFill>
                    <a:schemeClr val="tx1"/>
                  </a:solidFill>
                  <a:latin typeface="+mj-lt"/>
                  <a:ea typeface="Cambria Math"/>
                  <a:cs typeface="Times New Roman" pitchFamily="18" charset="0"/>
                  <a:sym typeface="Symbol"/>
                </a:endParaRPr>
              </a:p>
              <a:p>
                <a:pPr algn="ctr"/>
                <a:endParaRPr lang="hu-HU" sz="2400" b="0" smtClean="0">
                  <a:solidFill>
                    <a:schemeClr val="tx1"/>
                  </a:solidFill>
                  <a:latin typeface="+mj-lt"/>
                  <a:ea typeface="Cambria Math"/>
                  <a:cs typeface="Times New Roman" pitchFamily="18" charset="0"/>
                  <a:sym typeface="Symbol"/>
                </a:endParaRPr>
              </a:p>
              <a:p>
                <a:pPr algn="ctr"/>
                <a:endParaRPr lang="hu-HU" sz="2400">
                  <a:solidFill>
                    <a:schemeClr val="tx1"/>
                  </a:solidFill>
                  <a:latin typeface="+mj-lt"/>
                  <a:ea typeface="Cambria Math"/>
                  <a:cs typeface="Times New Roman" pitchFamily="18" charset="0"/>
                  <a:sym typeface="Symbol"/>
                </a:endParaRPr>
              </a:p>
              <a:p>
                <a:pPr algn="ctr"/>
                <a:endParaRPr lang="hu-HU" sz="2400" b="0" smtClean="0">
                  <a:solidFill>
                    <a:schemeClr val="tx1"/>
                  </a:solidFill>
                  <a:latin typeface="+mj-lt"/>
                  <a:ea typeface="Cambria Math"/>
                  <a:cs typeface="Times New Roman" pitchFamily="18" charset="0"/>
                  <a:sym typeface="Symbol"/>
                </a:endParaRPr>
              </a:p>
              <a:p>
                <a:pPr algn="ctr"/>
                <a:endParaRPr lang="hu-HU" sz="2400" b="0" smtClean="0">
                  <a:solidFill>
                    <a:schemeClr val="tx1"/>
                  </a:solidFill>
                  <a:latin typeface="+mj-lt"/>
                  <a:ea typeface="Cambria Math"/>
                  <a:cs typeface="Times New Roman" pitchFamily="18" charset="0"/>
                  <a:sym typeface="Symbol"/>
                </a:endParaRPr>
              </a:p>
              <a:p>
                <a:pPr algn="ctr"/>
                <a:endParaRPr lang="hu-HU" sz="2400">
                  <a:solidFill>
                    <a:schemeClr val="tx1"/>
                  </a:solidFill>
                  <a:latin typeface="+mj-lt"/>
                  <a:ea typeface="Cambria Math"/>
                  <a:cs typeface="Times New Roman" pitchFamily="18" charset="0"/>
                  <a:sym typeface="Symbol"/>
                </a:endParaRPr>
              </a:p>
              <a:p>
                <a:pPr algn="ctr"/>
                <a14:m>
                  <m:oMath xmlns:m="http://schemas.openxmlformats.org/officeDocument/2006/math">
                    <m:r>
                      <a:rPr lang="hu-HU" sz="2400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  <a:cs typeface="Times New Roman" pitchFamily="18" charset="0"/>
                        <a:sym typeface="Symbol"/>
                      </a:rPr>
                      <m:t>∃</m:t>
                    </m:r>
                    <m:r>
                      <a:rPr lang="hu-HU" sz="2400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  <a:cs typeface="Times New Roman" pitchFamily="18" charset="0"/>
                        <a:sym typeface="Symbol"/>
                      </a:rPr>
                      <m:t>𝑥</m:t>
                    </m:r>
                    <m:r>
                      <a:rPr lang="hu-HU" sz="2400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  <a:cs typeface="Times New Roman" pitchFamily="18" charset="0"/>
                        <a:sym typeface="Symbol"/>
                      </a:rPr>
                      <m:t>(</m:t>
                    </m:r>
                    <m:r>
                      <a:rPr lang="hu-HU" sz="2400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  <a:cs typeface="Times New Roman" pitchFamily="18" charset="0"/>
                        <a:sym typeface="Symbol"/>
                      </a:rPr>
                      <m:t>𝐹</m:t>
                    </m:r>
                    <m:d>
                      <m:dPr>
                        <m:ctrlPr>
                          <a:rPr lang="hu-HU" sz="24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  <a:cs typeface="Times New Roman" pitchFamily="18" charset="0"/>
                            <a:sym typeface="Symbol"/>
                          </a:rPr>
                        </m:ctrlPr>
                      </m:dPr>
                      <m:e>
                        <m:r>
                          <a:rPr lang="hu-HU" sz="24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  <a:cs typeface="Times New Roman" pitchFamily="18" charset="0"/>
                            <a:sym typeface="Symbol"/>
                          </a:rPr>
                          <m:t>𝑥</m:t>
                        </m:r>
                      </m:e>
                    </m:d>
                    <m:r>
                      <a:rPr lang="hu-HU" sz="2400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  <a:cs typeface="Times New Roman" pitchFamily="18" charset="0"/>
                        <a:sym typeface="Symbol"/>
                      </a:rPr>
                      <m:t></m:t>
                    </m:r>
                    <m:r>
                      <a:rPr lang="hu-HU" sz="2400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  <a:cs typeface="Times New Roman" pitchFamily="18" charset="0"/>
                        <a:sym typeface="Symbol"/>
                      </a:rPr>
                      <m:t>𝐴</m:t>
                    </m:r>
                    <m:r>
                      <a:rPr lang="hu-HU" sz="2400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  <a:cs typeface="Times New Roman" pitchFamily="18" charset="0"/>
                        <a:sym typeface="Symbol"/>
                      </a:rPr>
                      <m:t>(</m:t>
                    </m:r>
                    <m:r>
                      <a:rPr lang="hu-HU" sz="2400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  <a:cs typeface="Times New Roman" pitchFamily="18" charset="0"/>
                        <a:sym typeface="Symbol"/>
                      </a:rPr>
                      <m:t>𝑥</m:t>
                    </m:r>
                    <m:r>
                      <a:rPr lang="hu-HU" sz="2400" b="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  <a:cs typeface="Times New Roman" pitchFamily="18" charset="0"/>
                        <a:sym typeface="Symbol"/>
                      </a:rPr>
                      <m:t>)</m:t>
                    </m:r>
                  </m:oMath>
                </a14:m>
                <a:r>
                  <a:rPr lang="hu-HU" sz="2400" b="0" smtClean="0">
                    <a:solidFill>
                      <a:schemeClr val="tx1"/>
                    </a:solidFill>
                    <a:latin typeface="+mj-lt"/>
                    <a:ea typeface="Cambria Math"/>
                    <a:cs typeface="Times New Roman" pitchFamily="18" charset="0"/>
                    <a:sym typeface="Symbol"/>
                  </a:rPr>
                  <a:t>)</a:t>
                </a:r>
              </a:p>
            </p:txBody>
          </p:sp>
        </mc:Choice>
        <mc:Fallback xmlns="">
          <p:sp>
            <p:nvSpPr>
              <p:cNvPr id="6" name="Szövegdoboz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6936" y="2534467"/>
                <a:ext cx="7992888" cy="2725170"/>
              </a:xfrm>
              <a:prstGeom prst="rect">
                <a:avLst/>
              </a:prstGeom>
              <a:blipFill rotWithShape="1">
                <a:blip r:embed="rId2"/>
                <a:stretch>
                  <a:fillRect b="-42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églalap 6"/>
          <p:cNvSpPr/>
          <p:nvPr/>
        </p:nvSpPr>
        <p:spPr>
          <a:xfrm>
            <a:off x="1929721" y="3068960"/>
            <a:ext cx="4730511" cy="165618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Ellipszis 12"/>
          <p:cNvSpPr/>
          <p:nvPr/>
        </p:nvSpPr>
        <p:spPr>
          <a:xfrm>
            <a:off x="4048869" y="3416225"/>
            <a:ext cx="2184643" cy="792088"/>
          </a:xfrm>
          <a:prstGeom prst="ellipse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Ív 13"/>
          <p:cNvSpPr/>
          <p:nvPr/>
        </p:nvSpPr>
        <p:spPr>
          <a:xfrm>
            <a:off x="3020456" y="3685674"/>
            <a:ext cx="2355034" cy="396044"/>
          </a:xfrm>
          <a:prstGeom prst="arc">
            <a:avLst>
              <a:gd name="adj1" fmla="val 10408613"/>
              <a:gd name="adj2" fmla="val 0"/>
            </a:avLst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Szövegdoboz 14"/>
          <p:cNvSpPr txBox="1"/>
          <p:nvPr/>
        </p:nvSpPr>
        <p:spPr>
          <a:xfrm>
            <a:off x="5321706" y="3712386"/>
            <a:ext cx="5882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400" smtClean="0">
                <a:solidFill>
                  <a:srgbClr val="FFFF00"/>
                </a:solidFill>
              </a:rPr>
              <a:t>A</a:t>
            </a:r>
            <a:endParaRPr lang="en-US" sz="2400">
              <a:solidFill>
                <a:srgbClr val="FFFF00"/>
              </a:solidFill>
            </a:endParaRPr>
          </a:p>
        </p:txBody>
      </p:sp>
      <p:sp>
        <p:nvSpPr>
          <p:cNvPr id="16" name="Szövegdoboz 15"/>
          <p:cNvSpPr txBox="1"/>
          <p:nvPr/>
        </p:nvSpPr>
        <p:spPr>
          <a:xfrm>
            <a:off x="3222443" y="3913232"/>
            <a:ext cx="2880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smtClean="0">
                <a:solidFill>
                  <a:srgbClr val="FFFF00"/>
                </a:solidFill>
              </a:rPr>
              <a:t>F</a:t>
            </a:r>
            <a:endParaRPr lang="en-US" sz="240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8282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/>
      <p:bldP spid="5" grpId="0"/>
      <p:bldP spid="7" grpId="0" animBg="1"/>
      <p:bldP spid="13" grpId="0" animBg="1"/>
      <p:bldP spid="14" grpId="0" animBg="1"/>
      <p:bldP spid="15" grpId="0"/>
      <p:bldP spid="1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Téglalap 3"/>
              <p:cNvSpPr/>
              <p:nvPr/>
            </p:nvSpPr>
            <p:spPr>
              <a:xfrm>
                <a:off x="611560" y="2708920"/>
                <a:ext cx="7776864" cy="378565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u-HU" sz="240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  <a:cs typeface="Times New Roman" pitchFamily="18" charset="0"/>
                        </a:rPr>
                        <m:t>∀</m:t>
                      </m:r>
                      <m:r>
                        <a:rPr lang="hu-HU" sz="24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  <a:cs typeface="Times New Roman" pitchFamily="18" charset="0"/>
                        </a:rPr>
                        <m:t>𝑥</m:t>
                      </m:r>
                      <m:r>
                        <a:rPr lang="hu-HU" sz="24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  <a:cs typeface="Times New Roman" pitchFamily="18" charset="0"/>
                        </a:rPr>
                        <m:t>(</m:t>
                      </m:r>
                      <m:r>
                        <a:rPr lang="hu-HU" sz="24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  <a:cs typeface="Times New Roman" pitchFamily="18" charset="0"/>
                        </a:rPr>
                        <m:t>𝐹</m:t>
                      </m:r>
                      <m:d>
                        <m:dPr>
                          <m:ctrlPr>
                            <a:rPr lang="hu-HU" sz="24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</m:ctrlPr>
                        </m:dPr>
                        <m:e>
                          <m:r>
                            <a:rPr lang="hu-HU" sz="24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  <m:t>𝑥</m:t>
                          </m:r>
                        </m:e>
                      </m:d>
                      <m:r>
                        <a:rPr lang="hu-HU" sz="24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  <a:cs typeface="Times New Roman" pitchFamily="18" charset="0"/>
                          <a:sym typeface="Symbol"/>
                        </a:rPr>
                        <m:t></m:t>
                      </m:r>
                      <m:r>
                        <a:rPr lang="hu-HU" sz="24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  <a:cs typeface="Times New Roman" pitchFamily="18" charset="0"/>
                          <a:sym typeface="Symbol"/>
                        </a:rPr>
                        <m:t>𝐴</m:t>
                      </m:r>
                      <m:d>
                        <m:dPr>
                          <m:ctrlPr>
                            <a:rPr lang="hu-HU" sz="24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  <a:cs typeface="Times New Roman" pitchFamily="18" charset="0"/>
                              <a:sym typeface="Symbol"/>
                            </a:rPr>
                          </m:ctrlPr>
                        </m:dPr>
                        <m:e>
                          <m:r>
                            <a:rPr lang="hu-HU" sz="24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  <a:cs typeface="Times New Roman" pitchFamily="18" charset="0"/>
                              <a:sym typeface="Symbol"/>
                            </a:rPr>
                            <m:t>𝑥</m:t>
                          </m:r>
                        </m:e>
                      </m:d>
                      <m:r>
                        <a:rPr lang="hu-HU" sz="24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  <a:cs typeface="Times New Roman" pitchFamily="18" charset="0"/>
                          <a:sym typeface="Symbol"/>
                        </a:rPr>
                        <m:t>)</m:t>
                      </m:r>
                    </m:oMath>
                  </m:oMathPara>
                </a14:m>
                <a:endParaRPr lang="hu-HU" sz="2400" smtClean="0">
                  <a:solidFill>
                    <a:schemeClr val="tx1"/>
                  </a:solidFill>
                  <a:latin typeface="+mj-lt"/>
                  <a:cs typeface="Times New Roman" pitchFamily="18" charset="0"/>
                </a:endParaRPr>
              </a:p>
              <a:p>
                <a:pPr lvl="0" algn="ctr"/>
                <a:endParaRPr lang="hu-HU" sz="2400">
                  <a:latin typeface="+mj-lt"/>
                  <a:cs typeface="Times New Roman" pitchFamily="18" charset="0"/>
                </a:endParaRPr>
              </a:p>
              <a:p>
                <a:pPr lvl="0" algn="ctr"/>
                <a:endParaRPr lang="hu-HU" sz="2400" smtClean="0">
                  <a:solidFill>
                    <a:schemeClr val="tx1"/>
                  </a:solidFill>
                  <a:latin typeface="+mj-lt"/>
                  <a:cs typeface="Times New Roman" pitchFamily="18" charset="0"/>
                </a:endParaRPr>
              </a:p>
              <a:p>
                <a:pPr lvl="0" algn="ctr"/>
                <a:endParaRPr lang="hu-HU" sz="2400" smtClean="0">
                  <a:solidFill>
                    <a:schemeClr val="tx1"/>
                  </a:solidFill>
                  <a:latin typeface="+mj-lt"/>
                  <a:cs typeface="Times New Roman" pitchFamily="18" charset="0"/>
                </a:endParaRPr>
              </a:p>
              <a:p>
                <a:pPr lvl="0" algn="ctr"/>
                <a:endParaRPr lang="hu-HU" sz="2400">
                  <a:latin typeface="+mj-lt"/>
                  <a:cs typeface="Times New Roman" pitchFamily="18" charset="0"/>
                </a:endParaRPr>
              </a:p>
              <a:p>
                <a:pPr lvl="0" algn="ctr"/>
                <a:endParaRPr lang="hu-HU" sz="2400" smtClean="0">
                  <a:solidFill>
                    <a:schemeClr val="tx1"/>
                  </a:solidFill>
                  <a:latin typeface="+mj-lt"/>
                  <a:cs typeface="Times New Roman" pitchFamily="18" charset="0"/>
                </a:endParaRPr>
              </a:p>
              <a:p>
                <a:pPr lvl="0"/>
                <a:endParaRPr lang="hu-HU" sz="2400" smtClean="0">
                  <a:solidFill>
                    <a:schemeClr val="tx1"/>
                  </a:solidFill>
                  <a:latin typeface="+mj-lt"/>
                  <a:cs typeface="Times New Roman" pitchFamily="18" charset="0"/>
                </a:endParaRPr>
              </a:p>
              <a:p>
                <a:pPr algn="ctr"/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  <a:ea typeface="Cambria Math"/>
                        <a:cs typeface="Times New Roman" pitchFamily="18" charset="0"/>
                      </a:rPr>
                      <m:t>∃</m:t>
                    </m:r>
                    <m:r>
                      <a:rPr lang="hu-HU" sz="2400" i="1">
                        <a:latin typeface="Cambria Math"/>
                        <a:ea typeface="Cambria Math"/>
                        <a:cs typeface="Times New Roman" pitchFamily="18" charset="0"/>
                      </a:rPr>
                      <m:t>𝑥</m:t>
                    </m:r>
                    <m:r>
                      <a:rPr lang="hu-HU" sz="2400" b="0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(</m:t>
                    </m:r>
                    <m:r>
                      <a:rPr lang="hu-HU" sz="2400" b="0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𝐴</m:t>
                    </m:r>
                    <m:r>
                      <a:rPr lang="hu-HU" sz="2400" i="1">
                        <a:latin typeface="Cambria Math"/>
                        <a:ea typeface="Cambria Math"/>
                        <a:cs typeface="Times New Roman" pitchFamily="18" charset="0"/>
                      </a:rPr>
                      <m:t>(</m:t>
                    </m:r>
                    <m:r>
                      <a:rPr lang="hu-HU" sz="2400" i="1">
                        <a:latin typeface="Cambria Math"/>
                        <a:ea typeface="Cambria Math"/>
                        <a:cs typeface="Times New Roman" pitchFamily="18" charset="0"/>
                      </a:rPr>
                      <m:t>𝑥</m:t>
                    </m:r>
                    <m:r>
                      <a:rPr lang="hu-HU" sz="2400" i="1">
                        <a:latin typeface="Cambria Math"/>
                        <a:ea typeface="Cambria Math"/>
                        <a:cs typeface="Times New Roman" pitchFamily="18" charset="0"/>
                      </a:rPr>
                      <m:t>)∃</m:t>
                    </m:r>
                    <m:r>
                      <a:rPr lang="hu-HU" sz="2400" b="0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𝑦𝐹</m:t>
                    </m:r>
                    <m:r>
                      <a:rPr lang="hu-HU" sz="2400" i="1">
                        <a:latin typeface="Cambria Math"/>
                        <a:ea typeface="Cambria Math"/>
                        <a:cs typeface="Times New Roman" pitchFamily="18" charset="0"/>
                        <a:sym typeface="Symbol"/>
                      </a:rPr>
                      <m:t>(</m:t>
                    </m:r>
                    <m:r>
                      <a:rPr lang="hu-HU" sz="2400" b="0" i="1" smtClean="0">
                        <a:latin typeface="Cambria Math"/>
                        <a:ea typeface="Cambria Math"/>
                        <a:cs typeface="Times New Roman" pitchFamily="18" charset="0"/>
                        <a:sym typeface="Symbol"/>
                      </a:rPr>
                      <m:t>𝑦</m:t>
                    </m:r>
                    <m:r>
                      <a:rPr lang="hu-HU" sz="2400" i="1">
                        <a:latin typeface="Cambria Math"/>
                        <a:ea typeface="Cambria Math"/>
                        <a:cs typeface="Times New Roman" pitchFamily="18" charset="0"/>
                        <a:sym typeface="Symbol"/>
                      </a:rPr>
                      <m:t>)</m:t>
                    </m:r>
                    <m:r>
                      <a:rPr lang="hu-HU" sz="2400" i="1" smtClean="0">
                        <a:latin typeface="Cambria Math"/>
                        <a:ea typeface="Cambria Math"/>
                        <a:cs typeface="Times New Roman" pitchFamily="18" charset="0"/>
                        <a:sym typeface="Symbol"/>
                      </a:rPr>
                      <m:t></m:t>
                    </m:r>
                    <m:r>
                      <a:rPr lang="hu-HU" sz="2400" b="0" i="1" smtClean="0">
                        <a:latin typeface="Cambria Math"/>
                        <a:ea typeface="Cambria Math"/>
                        <a:cs typeface="Times New Roman" pitchFamily="18" charset="0"/>
                        <a:sym typeface="Symbol"/>
                      </a:rPr>
                      <m:t>𝑥</m:t>
                    </m:r>
                    <m:r>
                      <a:rPr lang="hu-HU" sz="2400" b="0" i="1" smtClean="0">
                        <a:latin typeface="Cambria Math"/>
                        <a:ea typeface="Cambria Math"/>
                        <a:cs typeface="Times New Roman" pitchFamily="18" charset="0"/>
                        <a:sym typeface="Symbol"/>
                      </a:rPr>
                      <m:t></m:t>
                    </m:r>
                  </m:oMath>
                </a14:m>
                <a:r>
                  <a:rPr lang="hu-HU" sz="2400" i="1" smtClean="0">
                    <a:latin typeface="Cambria Math" panose="02040503050406030204" pitchFamily="18" charset="0"/>
                    <a:ea typeface="Cambria Math" panose="02040503050406030204" pitchFamily="18" charset="0"/>
                    <a:cs typeface="Times New Roman" pitchFamily="18" charset="0"/>
                  </a:rPr>
                  <a:t>y</a:t>
                </a:r>
                <a:r>
                  <a:rPr lang="hu-HU" sz="2400" smtClean="0">
                    <a:cs typeface="Times New Roman" pitchFamily="18" charset="0"/>
                  </a:rPr>
                  <a:t>)</a:t>
                </a:r>
                <a:endParaRPr lang="hu-HU" sz="2400">
                  <a:cs typeface="Times New Roman" pitchFamily="18" charset="0"/>
                </a:endParaRPr>
              </a:p>
              <a:p>
                <a:pPr lvl="0"/>
                <a:r>
                  <a:rPr lang="hu-HU" sz="2400" smtClean="0">
                    <a:solidFill>
                      <a:schemeClr val="tx1"/>
                    </a:solidFill>
                    <a:latin typeface="+mj-lt"/>
                    <a:cs typeface="Times New Roman" pitchFamily="18" charset="0"/>
                  </a:rPr>
                  <a:t>Alpha-graphs: special case of beta-graphs, with 0-place predicates.</a:t>
                </a:r>
                <a:endParaRPr lang="hu-HU" sz="2400">
                  <a:solidFill>
                    <a:schemeClr val="tx1"/>
                  </a:solidFill>
                  <a:latin typeface="+mj-lt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4" name="Téglalap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560" y="2708920"/>
                <a:ext cx="7776864" cy="3785652"/>
              </a:xfrm>
              <a:prstGeom prst="rect">
                <a:avLst/>
              </a:prstGeom>
              <a:blipFill rotWithShape="1">
                <a:blip r:embed="rId2"/>
                <a:stretch>
                  <a:fillRect l="-1176" b="-27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églalap 4"/>
          <p:cNvSpPr/>
          <p:nvPr/>
        </p:nvSpPr>
        <p:spPr>
          <a:xfrm>
            <a:off x="1007604" y="470285"/>
            <a:ext cx="6984776" cy="20882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Ellipszis 5"/>
          <p:cNvSpPr/>
          <p:nvPr/>
        </p:nvSpPr>
        <p:spPr>
          <a:xfrm>
            <a:off x="2298420" y="937122"/>
            <a:ext cx="4608512" cy="1296144"/>
          </a:xfrm>
          <a:prstGeom prst="ellipse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Ellipszis 6"/>
          <p:cNvSpPr/>
          <p:nvPr/>
        </p:nvSpPr>
        <p:spPr>
          <a:xfrm>
            <a:off x="4615454" y="1225154"/>
            <a:ext cx="1728192" cy="720080"/>
          </a:xfrm>
          <a:prstGeom prst="ellipse">
            <a:avLst/>
          </a:prstGeom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Szövegdoboz 8"/>
          <p:cNvSpPr txBox="1"/>
          <p:nvPr/>
        </p:nvSpPr>
        <p:spPr>
          <a:xfrm>
            <a:off x="5358760" y="1483569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400" smtClean="0">
                <a:solidFill>
                  <a:srgbClr val="FFFF00"/>
                </a:solidFill>
              </a:rPr>
              <a:t>A</a:t>
            </a:r>
            <a:endParaRPr lang="en-US" sz="2400">
              <a:solidFill>
                <a:srgbClr val="FFFF00"/>
              </a:solidFill>
            </a:endParaRPr>
          </a:p>
        </p:txBody>
      </p:sp>
      <p:sp>
        <p:nvSpPr>
          <p:cNvPr id="10" name="Szövegdoboz 9"/>
          <p:cNvSpPr txBox="1"/>
          <p:nvPr/>
        </p:nvSpPr>
        <p:spPr>
          <a:xfrm>
            <a:off x="3629432" y="1635187"/>
            <a:ext cx="2880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smtClean="0">
                <a:solidFill>
                  <a:srgbClr val="FFFF00"/>
                </a:solidFill>
              </a:rPr>
              <a:t>F</a:t>
            </a:r>
            <a:endParaRPr lang="en-US" sz="2400">
              <a:solidFill>
                <a:srgbClr val="FFFF00"/>
              </a:solidFill>
            </a:endParaRPr>
          </a:p>
        </p:txBody>
      </p:sp>
      <p:sp>
        <p:nvSpPr>
          <p:cNvPr id="11" name="Téglalap 10"/>
          <p:cNvSpPr/>
          <p:nvPr/>
        </p:nvSpPr>
        <p:spPr>
          <a:xfrm>
            <a:off x="1923596" y="3292168"/>
            <a:ext cx="4536504" cy="19442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Szövegdoboz 12"/>
          <p:cNvSpPr txBox="1"/>
          <p:nvPr/>
        </p:nvSpPr>
        <p:spPr>
          <a:xfrm>
            <a:off x="3194275" y="3535908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smtClean="0">
                <a:solidFill>
                  <a:srgbClr val="FFFF00"/>
                </a:solidFill>
              </a:rPr>
              <a:t>A</a:t>
            </a:r>
            <a:endParaRPr lang="en-US" sz="2400">
              <a:solidFill>
                <a:srgbClr val="FFFF00"/>
              </a:solidFill>
            </a:endParaRPr>
          </a:p>
        </p:txBody>
      </p:sp>
      <p:sp>
        <p:nvSpPr>
          <p:cNvPr id="14" name="Szövegdoboz 13"/>
          <p:cNvSpPr txBox="1"/>
          <p:nvPr/>
        </p:nvSpPr>
        <p:spPr>
          <a:xfrm>
            <a:off x="4836472" y="4109729"/>
            <a:ext cx="4680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smtClean="0">
                <a:solidFill>
                  <a:srgbClr val="FFFF00"/>
                </a:solidFill>
              </a:rPr>
              <a:t>F</a:t>
            </a:r>
            <a:endParaRPr lang="en-US" sz="2400">
              <a:solidFill>
                <a:srgbClr val="FFFF00"/>
              </a:solidFill>
            </a:endParaRPr>
          </a:p>
        </p:txBody>
      </p:sp>
      <p:sp>
        <p:nvSpPr>
          <p:cNvPr id="2" name="Ellipszis 1"/>
          <p:cNvSpPr/>
          <p:nvPr/>
        </p:nvSpPr>
        <p:spPr>
          <a:xfrm>
            <a:off x="3482307" y="4023302"/>
            <a:ext cx="715666" cy="551521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zabadkézi sokszög 11"/>
          <p:cNvSpPr/>
          <p:nvPr/>
        </p:nvSpPr>
        <p:spPr>
          <a:xfrm>
            <a:off x="3096365" y="3722360"/>
            <a:ext cx="1642197" cy="601884"/>
          </a:xfrm>
          <a:custGeom>
            <a:avLst/>
            <a:gdLst>
              <a:gd name="connsiteX0" fmla="*/ 61566 w 1139651"/>
              <a:gd name="connsiteY0" fmla="*/ 0 h 1203767"/>
              <a:gd name="connsiteX1" fmla="*/ 107864 w 1139651"/>
              <a:gd name="connsiteY1" fmla="*/ 1064870 h 1203767"/>
              <a:gd name="connsiteX2" fmla="*/ 1056988 w 1139651"/>
              <a:gd name="connsiteY2" fmla="*/ 1157468 h 1203767"/>
              <a:gd name="connsiteX3" fmla="*/ 1080138 w 1139651"/>
              <a:gd name="connsiteY3" fmla="*/ 1157468 h 1203767"/>
              <a:gd name="connsiteX4" fmla="*/ 964391 w 1139651"/>
              <a:gd name="connsiteY4" fmla="*/ 1203767 h 12037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9651" h="1203767">
                <a:moveTo>
                  <a:pt x="61566" y="0"/>
                </a:moveTo>
                <a:cubicBezTo>
                  <a:pt x="1763" y="435979"/>
                  <a:pt x="-58040" y="871959"/>
                  <a:pt x="107864" y="1064870"/>
                </a:cubicBezTo>
                <a:cubicBezTo>
                  <a:pt x="273768" y="1257781"/>
                  <a:pt x="894942" y="1142035"/>
                  <a:pt x="1056988" y="1157468"/>
                </a:cubicBezTo>
                <a:cubicBezTo>
                  <a:pt x="1219034" y="1172901"/>
                  <a:pt x="1095571" y="1149752"/>
                  <a:pt x="1080138" y="1157468"/>
                </a:cubicBezTo>
                <a:cubicBezTo>
                  <a:pt x="1064705" y="1165184"/>
                  <a:pt x="1014548" y="1184475"/>
                  <a:pt x="964391" y="1203767"/>
                </a:cubicBezTo>
              </a:path>
            </a:pathLst>
          </a:cu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Ív 7"/>
          <p:cNvSpPr/>
          <p:nvPr/>
        </p:nvSpPr>
        <p:spPr>
          <a:xfrm>
            <a:off x="3558560" y="1124744"/>
            <a:ext cx="2088232" cy="648072"/>
          </a:xfrm>
          <a:prstGeom prst="arc">
            <a:avLst>
              <a:gd name="adj1" fmla="val 9993919"/>
              <a:gd name="adj2" fmla="val 0"/>
            </a:avLst>
          </a:prstGeom>
          <a:ln w="254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710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9" grpId="0"/>
      <p:bldP spid="10" grpId="0"/>
      <p:bldP spid="11" grpId="0" animBg="1"/>
      <p:bldP spid="13" grpId="0"/>
      <p:bldP spid="14" grpId="0"/>
      <p:bldP spid="2" grpId="0" animBg="1"/>
      <p:bldP spid="12" grpId="0" animBg="1"/>
      <p:bldP spid="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zövegdoboz 2"/>
          <p:cNvSpPr txBox="1"/>
          <p:nvPr/>
        </p:nvSpPr>
        <p:spPr>
          <a:xfrm>
            <a:off x="724829" y="681370"/>
            <a:ext cx="7848872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smtClean="0">
                <a:latin typeface="+mj-lt"/>
                <a:cs typeface="Times New Roman" pitchFamily="18" charset="0"/>
              </a:rPr>
              <a:t>Identity lines may be branching with many endpoints: many predicates about the same individual.</a:t>
            </a:r>
          </a:p>
          <a:p>
            <a:endParaRPr lang="hu-HU" sz="2400">
              <a:latin typeface="+mj-lt"/>
              <a:cs typeface="Times New Roman" pitchFamily="18" charset="0"/>
            </a:endParaRPr>
          </a:p>
          <a:p>
            <a:endParaRPr lang="hu-HU" sz="2400" smtClean="0">
              <a:latin typeface="+mj-lt"/>
              <a:cs typeface="Times New Roman" pitchFamily="18" charset="0"/>
            </a:endParaRPr>
          </a:p>
          <a:p>
            <a:endParaRPr lang="hu-HU" sz="2400">
              <a:latin typeface="+mj-lt"/>
              <a:cs typeface="Times New Roman" pitchFamily="18" charset="0"/>
            </a:endParaRPr>
          </a:p>
          <a:p>
            <a:endParaRPr lang="hu-HU" sz="2400" smtClean="0">
              <a:latin typeface="+mj-lt"/>
              <a:cs typeface="Times New Roman" pitchFamily="18" charset="0"/>
            </a:endParaRPr>
          </a:p>
          <a:p>
            <a:endParaRPr lang="hu-HU" sz="2400" smtClean="0">
              <a:latin typeface="+mj-lt"/>
              <a:cs typeface="Times New Roman" pitchFamily="18" charset="0"/>
            </a:endParaRPr>
          </a:p>
          <a:p>
            <a:pPr algn="ctr"/>
            <a:r>
              <a:rPr lang="hu-HU" sz="2400" smtClean="0">
                <a:latin typeface="+mj-lt"/>
                <a:cs typeface="Times New Roman" pitchFamily="18" charset="0"/>
              </a:rPr>
              <a:t>An artist, who is not a falsifier, likes a dog.</a:t>
            </a:r>
          </a:p>
          <a:p>
            <a:pPr algn="ctr"/>
            <a:endParaRPr lang="hu-HU" sz="2400">
              <a:latin typeface="+mj-lt"/>
              <a:cs typeface="Times New Roman" pitchFamily="18" charset="0"/>
            </a:endParaRPr>
          </a:p>
          <a:p>
            <a:pPr algn="ctr"/>
            <a:endParaRPr lang="hu-HU" sz="2400" smtClean="0">
              <a:latin typeface="+mj-lt"/>
              <a:cs typeface="Times New Roman" pitchFamily="18" charset="0"/>
            </a:endParaRPr>
          </a:p>
          <a:p>
            <a:pPr algn="ctr"/>
            <a:endParaRPr lang="hu-HU" sz="2400">
              <a:latin typeface="+mj-lt"/>
              <a:cs typeface="Times New Roman" pitchFamily="18" charset="0"/>
            </a:endParaRPr>
          </a:p>
          <a:p>
            <a:pPr algn="ctr"/>
            <a:endParaRPr lang="hu-HU" sz="2400" smtClean="0">
              <a:latin typeface="+mj-lt"/>
              <a:cs typeface="Times New Roman" pitchFamily="18" charset="0"/>
            </a:endParaRPr>
          </a:p>
          <a:p>
            <a:pPr algn="ctr"/>
            <a:endParaRPr lang="hu-HU" sz="2400">
              <a:latin typeface="+mj-lt"/>
              <a:cs typeface="Times New Roman" pitchFamily="18" charset="0"/>
            </a:endParaRPr>
          </a:p>
          <a:p>
            <a:pPr algn="ctr"/>
            <a:endParaRPr lang="hu-HU" sz="2400" smtClean="0">
              <a:latin typeface="+mj-lt"/>
              <a:cs typeface="Times New Roman" pitchFamily="18" charset="0"/>
            </a:endParaRPr>
          </a:p>
          <a:p>
            <a:pPr algn="ctr"/>
            <a:endParaRPr lang="hu-HU" sz="2400">
              <a:latin typeface="+mj-lt"/>
              <a:cs typeface="Times New Roman" pitchFamily="18" charset="0"/>
            </a:endParaRPr>
          </a:p>
          <a:p>
            <a:pPr algn="ctr"/>
            <a:r>
              <a:rPr lang="hu-HU" sz="2400" smtClean="0">
                <a:latin typeface="+mj-lt"/>
                <a:cs typeface="Times New Roman" pitchFamily="18" charset="0"/>
              </a:rPr>
              <a:t>If a farmer owns a donkey, he beats it.</a:t>
            </a:r>
            <a:endParaRPr lang="en-US" sz="2400">
              <a:latin typeface="+mj-lt"/>
              <a:cs typeface="Times New Roman" pitchFamily="18" charset="0"/>
            </a:endParaRPr>
          </a:p>
        </p:txBody>
      </p:sp>
      <p:sp>
        <p:nvSpPr>
          <p:cNvPr id="6" name="Téglalap 5"/>
          <p:cNvSpPr/>
          <p:nvPr/>
        </p:nvSpPr>
        <p:spPr>
          <a:xfrm>
            <a:off x="1895420" y="1528520"/>
            <a:ext cx="5184576" cy="15841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Ellipszis 6"/>
          <p:cNvSpPr/>
          <p:nvPr/>
        </p:nvSpPr>
        <p:spPr>
          <a:xfrm>
            <a:off x="2382759" y="1844824"/>
            <a:ext cx="864096" cy="864096"/>
          </a:xfrm>
          <a:prstGeom prst="ellipse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mtClean="0">
                <a:solidFill>
                  <a:srgbClr val="FFFF00"/>
                </a:solidFill>
              </a:rPr>
              <a:t>F</a:t>
            </a:r>
            <a:endParaRPr lang="en-US">
              <a:solidFill>
                <a:srgbClr val="FFFF00"/>
              </a:solidFill>
            </a:endParaRPr>
          </a:p>
        </p:txBody>
      </p:sp>
      <p:cxnSp>
        <p:nvCxnSpPr>
          <p:cNvPr id="10" name="Egyenes összekötő 9"/>
          <p:cNvCxnSpPr/>
          <p:nvPr/>
        </p:nvCxnSpPr>
        <p:spPr>
          <a:xfrm flipV="1">
            <a:off x="2843808" y="2122741"/>
            <a:ext cx="1008112" cy="216024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Egyenes összekötő 11"/>
          <p:cNvCxnSpPr/>
          <p:nvPr/>
        </p:nvCxnSpPr>
        <p:spPr>
          <a:xfrm flipH="1">
            <a:off x="3374963" y="2124520"/>
            <a:ext cx="504056" cy="720080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Egyenes összekötő 13"/>
          <p:cNvCxnSpPr/>
          <p:nvPr/>
        </p:nvCxnSpPr>
        <p:spPr>
          <a:xfrm>
            <a:off x="3908513" y="2132856"/>
            <a:ext cx="468052" cy="144016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Szövegdoboz 15"/>
          <p:cNvSpPr txBox="1"/>
          <p:nvPr/>
        </p:nvSpPr>
        <p:spPr>
          <a:xfrm>
            <a:off x="4408674" y="2202915"/>
            <a:ext cx="2405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mtClean="0">
                <a:solidFill>
                  <a:srgbClr val="FFFF00"/>
                </a:solidFill>
              </a:rPr>
              <a:t>L</a:t>
            </a:r>
            <a:endParaRPr lang="en-US">
              <a:solidFill>
                <a:srgbClr val="FFFF00"/>
              </a:solidFill>
            </a:endParaRPr>
          </a:p>
        </p:txBody>
      </p:sp>
      <p:sp>
        <p:nvSpPr>
          <p:cNvPr id="17" name="Szövegdoboz 16"/>
          <p:cNvSpPr txBox="1"/>
          <p:nvPr/>
        </p:nvSpPr>
        <p:spPr>
          <a:xfrm>
            <a:off x="3252927" y="2770813"/>
            <a:ext cx="3407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mtClean="0">
                <a:solidFill>
                  <a:srgbClr val="FFFF00"/>
                </a:solidFill>
              </a:rPr>
              <a:t>A</a:t>
            </a:r>
            <a:endParaRPr lang="en-US">
              <a:solidFill>
                <a:srgbClr val="FFFF00"/>
              </a:solidFill>
            </a:endParaRPr>
          </a:p>
        </p:txBody>
      </p:sp>
      <p:cxnSp>
        <p:nvCxnSpPr>
          <p:cNvPr id="19" name="Egyenes összekötő 18"/>
          <p:cNvCxnSpPr/>
          <p:nvPr/>
        </p:nvCxnSpPr>
        <p:spPr>
          <a:xfrm>
            <a:off x="4686136" y="2396873"/>
            <a:ext cx="756084" cy="175374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Szövegdoboz 19"/>
          <p:cNvSpPr txBox="1"/>
          <p:nvPr/>
        </p:nvSpPr>
        <p:spPr>
          <a:xfrm>
            <a:off x="5442220" y="2468881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mtClean="0">
                <a:solidFill>
                  <a:srgbClr val="FFFF00"/>
                </a:solidFill>
              </a:rPr>
              <a:t>D</a:t>
            </a:r>
            <a:endParaRPr lang="en-US">
              <a:solidFill>
                <a:srgbClr val="FFFF00"/>
              </a:solidFill>
            </a:endParaRPr>
          </a:p>
        </p:txBody>
      </p:sp>
      <p:sp>
        <p:nvSpPr>
          <p:cNvPr id="21" name="Téglalap 20"/>
          <p:cNvSpPr/>
          <p:nvPr/>
        </p:nvSpPr>
        <p:spPr>
          <a:xfrm>
            <a:off x="2195736" y="3728358"/>
            <a:ext cx="4680520" cy="24369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Ellipszis 21"/>
          <p:cNvSpPr/>
          <p:nvPr/>
        </p:nvSpPr>
        <p:spPr>
          <a:xfrm>
            <a:off x="2503354" y="4041068"/>
            <a:ext cx="4162135" cy="1980220"/>
          </a:xfrm>
          <a:prstGeom prst="ellipse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mtClean="0">
                <a:solidFill>
                  <a:srgbClr val="FFFF00"/>
                </a:solidFill>
              </a:rPr>
              <a:t>Owns</a:t>
            </a:r>
            <a:endParaRPr lang="en-US">
              <a:solidFill>
                <a:srgbClr val="FFFF00"/>
              </a:solidFill>
            </a:endParaRPr>
          </a:p>
        </p:txBody>
      </p:sp>
      <p:sp>
        <p:nvSpPr>
          <p:cNvPr id="23" name="Ellipszis 22"/>
          <p:cNvSpPr/>
          <p:nvPr/>
        </p:nvSpPr>
        <p:spPr>
          <a:xfrm>
            <a:off x="3991257" y="5184195"/>
            <a:ext cx="1450963" cy="66607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mtClean="0">
                <a:solidFill>
                  <a:srgbClr val="FFFF00"/>
                </a:solidFill>
              </a:rPr>
              <a:t>Beats</a:t>
            </a:r>
            <a:endParaRPr lang="en-US">
              <a:solidFill>
                <a:srgbClr val="FFFF00"/>
              </a:solidFill>
            </a:endParaRPr>
          </a:p>
        </p:txBody>
      </p:sp>
      <p:cxnSp>
        <p:nvCxnSpPr>
          <p:cNvPr id="25" name="Egyenes összekötő 24"/>
          <p:cNvCxnSpPr/>
          <p:nvPr/>
        </p:nvCxnSpPr>
        <p:spPr>
          <a:xfrm>
            <a:off x="3374963" y="5039777"/>
            <a:ext cx="715969" cy="0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Szövegdoboz 25"/>
          <p:cNvSpPr txBox="1"/>
          <p:nvPr/>
        </p:nvSpPr>
        <p:spPr>
          <a:xfrm>
            <a:off x="2503354" y="4809646"/>
            <a:ext cx="9395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mtClean="0">
                <a:solidFill>
                  <a:srgbClr val="FFFF00"/>
                </a:solidFill>
              </a:rPr>
              <a:t>Farmer</a:t>
            </a:r>
            <a:endParaRPr lang="en-US">
              <a:solidFill>
                <a:srgbClr val="FFFF00"/>
              </a:solidFill>
            </a:endParaRPr>
          </a:p>
        </p:txBody>
      </p:sp>
      <p:cxnSp>
        <p:nvCxnSpPr>
          <p:cNvPr id="30" name="Egyenes összekötő 29"/>
          <p:cNvCxnSpPr/>
          <p:nvPr/>
        </p:nvCxnSpPr>
        <p:spPr>
          <a:xfrm>
            <a:off x="3732947" y="5039777"/>
            <a:ext cx="754761" cy="477455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Egyenes összekötő 34"/>
          <p:cNvCxnSpPr/>
          <p:nvPr/>
        </p:nvCxnSpPr>
        <p:spPr>
          <a:xfrm>
            <a:off x="5148064" y="5039777"/>
            <a:ext cx="648072" cy="0"/>
          </a:xfrm>
          <a:prstGeom prst="line">
            <a:avLst/>
          </a:prstGeom>
          <a:ln w="317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Egyenes összekötő 36"/>
          <p:cNvCxnSpPr/>
          <p:nvPr/>
        </p:nvCxnSpPr>
        <p:spPr>
          <a:xfrm flipH="1">
            <a:off x="5004048" y="5039777"/>
            <a:ext cx="540060" cy="477455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Szövegdoboz 37"/>
          <p:cNvSpPr txBox="1"/>
          <p:nvPr/>
        </p:nvSpPr>
        <p:spPr>
          <a:xfrm>
            <a:off x="5730252" y="4814863"/>
            <a:ext cx="9361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mtClean="0">
                <a:solidFill>
                  <a:srgbClr val="FFFF00"/>
                </a:solidFill>
              </a:rPr>
              <a:t>Donkey</a:t>
            </a:r>
            <a:endParaRPr lang="en-US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9929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16" grpId="0"/>
      <p:bldP spid="17" grpId="0"/>
      <p:bldP spid="20" grpId="0"/>
      <p:bldP spid="21" grpId="0" animBg="1"/>
      <p:bldP spid="22" grpId="0" animBg="1"/>
      <p:bldP spid="23" grpId="0" animBg="1"/>
      <p:bldP spid="26" grpId="0"/>
      <p:bldP spid="3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539552" y="548680"/>
            <a:ext cx="7992888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u="sng" smtClean="0">
                <a:latin typeface="+mj-lt"/>
              </a:rPr>
              <a:t>Calculus</a:t>
            </a:r>
            <a:endParaRPr lang="hu-HU" sz="2400" u="sng" smtClean="0">
              <a:latin typeface="+mj-lt"/>
            </a:endParaRPr>
          </a:p>
          <a:p>
            <a:r>
              <a:rPr lang="hu-HU" sz="2400" smtClean="0">
                <a:latin typeface="+mj-lt"/>
                <a:cs typeface="Times New Roman" pitchFamily="18" charset="0"/>
              </a:rPr>
              <a:t>P </a:t>
            </a:r>
            <a:r>
              <a:rPr lang="hu-HU" sz="2400" smtClean="0">
                <a:latin typeface="+mj-lt"/>
                <a:cs typeface="Times New Roman" pitchFamily="18" charset="0"/>
                <a:sym typeface="Symbol"/>
              </a:rPr>
              <a:t> </a:t>
            </a:r>
            <a:r>
              <a:rPr lang="hu-HU" sz="2400" smtClean="0">
                <a:latin typeface="+mj-lt"/>
                <a:cs typeface="Times New Roman" pitchFamily="18" charset="0"/>
                <a:sym typeface="Symbol"/>
              </a:rPr>
              <a:t>K if it is possible  to transform by the rules the sheet representing P to a sheet representing K.</a:t>
            </a:r>
            <a:endParaRPr lang="hu-HU" sz="2400" smtClean="0">
              <a:latin typeface="+mj-lt"/>
              <a:cs typeface="Times New Roman" pitchFamily="18" charset="0"/>
              <a:sym typeface="Symbol"/>
            </a:endParaRPr>
          </a:p>
          <a:p>
            <a:r>
              <a:rPr lang="hu-HU" sz="2400" smtClean="0">
                <a:latin typeface="+mj-lt"/>
                <a:cs typeface="Times New Roman" pitchFamily="18" charset="0"/>
                <a:sym typeface="Symbol"/>
              </a:rPr>
              <a:t>Axiom: the empty graph (tautology).</a:t>
            </a:r>
            <a:endParaRPr lang="hu-HU" sz="2400">
              <a:latin typeface="+mj-lt"/>
              <a:cs typeface="Times New Roman" pitchFamily="18" charset="0"/>
              <a:sym typeface="Symbol"/>
            </a:endParaRPr>
          </a:p>
          <a:p>
            <a:r>
              <a:rPr lang="hu-HU" sz="2400" smtClean="0">
                <a:latin typeface="+mj-lt"/>
                <a:cs typeface="Times New Roman" pitchFamily="18" charset="0"/>
                <a:sym typeface="Symbol"/>
              </a:rPr>
              <a:t>Rules:</a:t>
            </a:r>
            <a:endParaRPr lang="hu-HU" sz="2400" smtClean="0">
              <a:latin typeface="+mj-lt"/>
              <a:cs typeface="Times New Roman" pitchFamily="18" charset="0"/>
              <a:sym typeface="Symbol"/>
            </a:endParaRPr>
          </a:p>
          <a:p>
            <a:pPr marL="457200" indent="-457200">
              <a:buAutoNum type="arabicPeriod"/>
            </a:pPr>
            <a:r>
              <a:rPr lang="hu-HU" sz="2400" smtClean="0">
                <a:latin typeface="+mj-lt"/>
                <a:cs typeface="Times New Roman" pitchFamily="18" charset="0"/>
                <a:sym typeface="Symbol"/>
              </a:rPr>
              <a:t>(Erasure) Any graph G may be erased in a positive context.</a:t>
            </a:r>
            <a:endParaRPr lang="hu-HU" sz="2400" smtClean="0">
              <a:latin typeface="+mj-lt"/>
              <a:cs typeface="Times New Roman" pitchFamily="18" charset="0"/>
              <a:sym typeface="Symbol"/>
            </a:endParaRPr>
          </a:p>
          <a:p>
            <a:pPr marL="457200" indent="-457200">
              <a:buAutoNum type="arabicPeriod"/>
            </a:pPr>
            <a:r>
              <a:rPr lang="hu-HU" sz="2400" smtClean="0">
                <a:latin typeface="+mj-lt"/>
                <a:cs typeface="Times New Roman" pitchFamily="18" charset="0"/>
                <a:sym typeface="Symbol"/>
              </a:rPr>
              <a:t>(Insertion) Any graph G may be inserted in a negative context.</a:t>
            </a:r>
            <a:endParaRPr lang="hu-HU" sz="2400" smtClean="0">
              <a:latin typeface="+mj-lt"/>
              <a:cs typeface="Times New Roman" pitchFamily="18" charset="0"/>
              <a:sym typeface="Symbol"/>
            </a:endParaRPr>
          </a:p>
          <a:p>
            <a:pPr marL="457200" indent="-457200">
              <a:buAutoNum type="arabicPeriod"/>
            </a:pPr>
            <a:r>
              <a:rPr lang="hu-HU" sz="2400" smtClean="0">
                <a:latin typeface="+mj-lt"/>
                <a:cs typeface="Times New Roman" pitchFamily="18" charset="0"/>
              </a:rPr>
              <a:t>(Iteration) If an instance of a graph G occurs in a context </a:t>
            </a:r>
            <a:r>
              <a:rPr lang="hu-HU" sz="2400" i="1" smtClean="0">
                <a:latin typeface="+mj-lt"/>
                <a:cs typeface="Times New Roman" pitchFamily="18" charset="0"/>
              </a:rPr>
              <a:t>c</a:t>
            </a:r>
            <a:r>
              <a:rPr lang="hu-HU" sz="2400" smtClean="0">
                <a:latin typeface="+mj-lt"/>
                <a:cs typeface="Times New Roman" pitchFamily="18" charset="0"/>
              </a:rPr>
              <a:t>, another instance of  </a:t>
            </a:r>
            <a:r>
              <a:rPr lang="hu-HU" sz="2400" smtClean="0">
                <a:latin typeface="+mj-lt"/>
                <a:cs typeface="Times New Roman" pitchFamily="18" charset="0"/>
              </a:rPr>
              <a:t>G </a:t>
            </a:r>
            <a:r>
              <a:rPr lang="hu-HU" sz="2400" smtClean="0">
                <a:latin typeface="+mj-lt"/>
                <a:cs typeface="Times New Roman" pitchFamily="18" charset="0"/>
              </a:rPr>
              <a:t>may be inserted in </a:t>
            </a:r>
            <a:r>
              <a:rPr lang="hu-HU" sz="2400" i="1" smtClean="0">
                <a:latin typeface="+mj-lt"/>
                <a:cs typeface="Times New Roman" pitchFamily="18" charset="0"/>
              </a:rPr>
              <a:t>c </a:t>
            </a:r>
            <a:r>
              <a:rPr lang="hu-HU" sz="2400" smtClean="0">
                <a:latin typeface="+mj-lt"/>
                <a:cs typeface="Times New Roman" pitchFamily="18" charset="0"/>
              </a:rPr>
              <a:t>or in any context nested in </a:t>
            </a:r>
            <a:r>
              <a:rPr lang="hu-HU" sz="2400" i="1" smtClean="0">
                <a:latin typeface="+mj-lt"/>
                <a:cs typeface="Times New Roman" pitchFamily="18" charset="0"/>
              </a:rPr>
              <a:t>c</a:t>
            </a:r>
            <a:r>
              <a:rPr lang="hu-HU" sz="2400" smtClean="0">
                <a:latin typeface="+mj-lt"/>
                <a:cs typeface="Times New Roman" pitchFamily="18" charset="0"/>
              </a:rPr>
              <a:t>.</a:t>
            </a:r>
            <a:endParaRPr lang="hu-HU" sz="2400" smtClean="0">
              <a:latin typeface="+mj-lt"/>
              <a:cs typeface="Times New Roman" pitchFamily="18" charset="0"/>
            </a:endParaRPr>
          </a:p>
          <a:p>
            <a:pPr marL="457200" indent="-457200">
              <a:buAutoNum type="arabicPeriod"/>
            </a:pPr>
            <a:r>
              <a:rPr lang="hu-HU" sz="2400" smtClean="0">
                <a:latin typeface="+mj-lt"/>
                <a:cs typeface="Times New Roman" pitchFamily="18" charset="0"/>
              </a:rPr>
              <a:t>(Deiteration) An occurrence of a graph G that could have been derived by iteration may be erased.</a:t>
            </a:r>
            <a:endParaRPr lang="hu-HU" sz="2400" smtClean="0">
              <a:latin typeface="+mj-lt"/>
              <a:cs typeface="Times New Roman" pitchFamily="18" charset="0"/>
            </a:endParaRPr>
          </a:p>
          <a:p>
            <a:pPr marL="457200" indent="-457200">
              <a:buAutoNum type="arabicPeriod"/>
            </a:pPr>
            <a:r>
              <a:rPr lang="hu-HU" sz="2400" smtClean="0">
                <a:latin typeface="+mj-lt"/>
                <a:cs typeface="Times New Roman" pitchFamily="18" charset="0"/>
              </a:rPr>
              <a:t>(Double cut) Two cuts may be drawn around or can be removed from every graph, provided that no graph occurs between the cuts in question.</a:t>
            </a:r>
            <a:endParaRPr lang="en-US" sz="2400">
              <a:latin typeface="+mj-lt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7430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Szövegdoboz 1"/>
              <p:cNvSpPr txBox="1"/>
              <p:nvPr/>
            </p:nvSpPr>
            <p:spPr>
              <a:xfrm>
                <a:off x="899592" y="681346"/>
                <a:ext cx="7560840" cy="56323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hu-HU" sz="2400">
                    <a:latin typeface="+mj-lt"/>
                    <a:cs typeface="Times New Roman" pitchFamily="18" charset="0"/>
                  </a:rPr>
                  <a:t> </a:t>
                </a:r>
                <a:r>
                  <a:rPr lang="hu-HU" sz="2400" smtClean="0">
                    <a:latin typeface="+mj-lt"/>
                    <a:cs typeface="Times New Roman" pitchFamily="18" charset="0"/>
                  </a:rPr>
                  <a:t>Derivation of</a:t>
                </a:r>
                <a:r>
                  <a:rPr lang="hu-HU" sz="2400" i="1" smtClean="0">
                    <a:latin typeface="+mj-lt"/>
                    <a:cs typeface="Times New Roman" pitchFamily="18" charset="0"/>
                  </a:rPr>
                  <a:t> „</a:t>
                </a:r>
                <a14:m>
                  <m:oMath xmlns:m="http://schemas.openxmlformats.org/officeDocument/2006/math">
                    <m:r>
                      <a:rPr lang="hu-HU" sz="2400" b="0" i="1" smtClean="0">
                        <a:solidFill>
                          <a:schemeClr val="tx1"/>
                        </a:solidFill>
                        <a:latin typeface="+mj-lt"/>
                        <a:cs typeface="Times New Roman" pitchFamily="18" charset="0"/>
                      </a:rPr>
                      <m:t>𝑃</m:t>
                    </m:r>
                    <m:r>
                      <a:rPr lang="hu-HU" sz="2400" b="0" i="1" smtClean="0">
                        <a:solidFill>
                          <a:schemeClr val="tx1"/>
                        </a:solidFill>
                        <a:latin typeface="+mj-lt"/>
                        <a:ea typeface="Cambria Math"/>
                        <a:cs typeface="Times New Roman" pitchFamily="18" charset="0"/>
                      </a:rPr>
                      <m:t>→</m:t>
                    </m:r>
                    <m:r>
                      <a:rPr lang="hu-HU" sz="2400" b="0" i="1" smtClean="0">
                        <a:solidFill>
                          <a:schemeClr val="tx1"/>
                        </a:solidFill>
                        <a:latin typeface="+mj-lt"/>
                        <a:ea typeface="Cambria Math"/>
                        <a:cs typeface="Times New Roman" pitchFamily="18" charset="0"/>
                      </a:rPr>
                      <m:t>𝑃</m:t>
                    </m:r>
                  </m:oMath>
                </a14:m>
                <a:r>
                  <a:rPr lang="hu-HU" sz="2400" smtClean="0">
                    <a:solidFill>
                      <a:schemeClr val="tx1"/>
                    </a:solidFill>
                    <a:latin typeface="+mj-lt"/>
                    <a:cs typeface="Times New Roman" pitchFamily="18" charset="0"/>
                  </a:rPr>
                  <a:t>”:</a:t>
                </a:r>
                <a:endParaRPr lang="hu-HU" sz="2400" smtClean="0">
                  <a:solidFill>
                    <a:schemeClr val="tx1"/>
                  </a:solidFill>
                  <a:latin typeface="+mj-lt"/>
                  <a:cs typeface="Times New Roman" pitchFamily="18" charset="0"/>
                </a:endParaRPr>
              </a:p>
              <a:p>
                <a:endParaRPr lang="hu-HU" sz="2400" smtClean="0">
                  <a:solidFill>
                    <a:schemeClr val="tx1"/>
                  </a:solidFill>
                  <a:latin typeface="+mj-lt"/>
                  <a:cs typeface="Times New Roman" pitchFamily="18" charset="0"/>
                </a:endParaRPr>
              </a:p>
              <a:p>
                <a:r>
                  <a:rPr lang="hu-HU" sz="2400">
                    <a:solidFill>
                      <a:schemeClr val="tx1"/>
                    </a:solidFill>
                    <a:latin typeface="+mj-lt"/>
                    <a:cs typeface="Times New Roman" pitchFamily="18" charset="0"/>
                  </a:rPr>
                  <a:t>	</a:t>
                </a:r>
                <a:r>
                  <a:rPr lang="hu-HU" sz="2400" smtClean="0">
                    <a:solidFill>
                      <a:schemeClr val="tx1"/>
                    </a:solidFill>
                    <a:latin typeface="+mj-lt"/>
                    <a:cs typeface="Times New Roman" pitchFamily="18" charset="0"/>
                  </a:rPr>
                  <a:t>			</a:t>
                </a:r>
                <a:r>
                  <a:rPr lang="hu-HU" sz="2400" smtClean="0">
                    <a:solidFill>
                      <a:schemeClr val="tx1"/>
                    </a:solidFill>
                    <a:latin typeface="+mj-lt"/>
                    <a:cs typeface="Times New Roman" pitchFamily="18" charset="0"/>
                  </a:rPr>
                  <a:t>Axiom</a:t>
                </a:r>
                <a:endParaRPr lang="hu-HU" sz="2400" smtClean="0">
                  <a:solidFill>
                    <a:schemeClr val="tx1"/>
                  </a:solidFill>
                  <a:latin typeface="+mj-lt"/>
                  <a:cs typeface="Times New Roman" pitchFamily="18" charset="0"/>
                </a:endParaRPr>
              </a:p>
              <a:p>
                <a:endParaRPr lang="hu-HU" sz="2400">
                  <a:solidFill>
                    <a:schemeClr val="tx1"/>
                  </a:solidFill>
                  <a:latin typeface="+mj-lt"/>
                  <a:cs typeface="Times New Roman" pitchFamily="18" charset="0"/>
                </a:endParaRPr>
              </a:p>
              <a:p>
                <a:endParaRPr lang="hu-HU" sz="2400" smtClean="0">
                  <a:solidFill>
                    <a:schemeClr val="tx1"/>
                  </a:solidFill>
                  <a:latin typeface="+mj-lt"/>
                  <a:cs typeface="Times New Roman" pitchFamily="18" charset="0"/>
                </a:endParaRPr>
              </a:p>
              <a:p>
                <a:r>
                  <a:rPr lang="hu-HU" sz="2400" smtClean="0">
                    <a:solidFill>
                      <a:schemeClr val="tx1"/>
                    </a:solidFill>
                    <a:latin typeface="+mj-lt"/>
                    <a:cs typeface="Times New Roman" pitchFamily="18" charset="0"/>
                  </a:rPr>
                  <a:t>				1. </a:t>
                </a:r>
                <a:r>
                  <a:rPr lang="hu-HU" sz="2400" smtClean="0">
                    <a:solidFill>
                      <a:schemeClr val="tx1"/>
                    </a:solidFill>
                    <a:latin typeface="+mj-lt"/>
                    <a:cs typeface="Times New Roman" pitchFamily="18" charset="0"/>
                  </a:rPr>
                  <a:t>Double cut</a:t>
                </a:r>
                <a:endParaRPr lang="hu-HU" sz="2400" smtClean="0">
                  <a:solidFill>
                    <a:schemeClr val="tx1"/>
                  </a:solidFill>
                  <a:latin typeface="+mj-lt"/>
                  <a:cs typeface="Times New Roman" pitchFamily="18" charset="0"/>
                </a:endParaRPr>
              </a:p>
              <a:p>
                <a:endParaRPr lang="hu-HU" sz="2400">
                  <a:solidFill>
                    <a:schemeClr val="tx1"/>
                  </a:solidFill>
                  <a:latin typeface="+mj-lt"/>
                  <a:cs typeface="Times New Roman" pitchFamily="18" charset="0"/>
                </a:endParaRPr>
              </a:p>
              <a:p>
                <a:endParaRPr lang="hu-HU" sz="2400" smtClean="0">
                  <a:solidFill>
                    <a:schemeClr val="tx1"/>
                  </a:solidFill>
                  <a:latin typeface="+mj-lt"/>
                  <a:cs typeface="Times New Roman" pitchFamily="18" charset="0"/>
                </a:endParaRPr>
              </a:p>
              <a:p>
                <a:endParaRPr lang="hu-HU" sz="2400">
                  <a:solidFill>
                    <a:schemeClr val="tx1"/>
                  </a:solidFill>
                  <a:latin typeface="+mj-lt"/>
                  <a:cs typeface="Times New Roman" pitchFamily="18" charset="0"/>
                </a:endParaRPr>
              </a:p>
              <a:p>
                <a:r>
                  <a:rPr lang="hu-HU" sz="2400" smtClean="0">
                    <a:solidFill>
                      <a:schemeClr val="tx1"/>
                    </a:solidFill>
                    <a:latin typeface="+mj-lt"/>
                    <a:cs typeface="Times New Roman" pitchFamily="18" charset="0"/>
                  </a:rPr>
                  <a:t>				2. </a:t>
                </a:r>
                <a:r>
                  <a:rPr lang="hu-HU" sz="2400" smtClean="0">
                    <a:solidFill>
                      <a:schemeClr val="tx1"/>
                    </a:solidFill>
                    <a:latin typeface="+mj-lt"/>
                    <a:cs typeface="Times New Roman" pitchFamily="18" charset="0"/>
                  </a:rPr>
                  <a:t>Insertion</a:t>
                </a:r>
                <a:endParaRPr lang="hu-HU" sz="2400" smtClean="0">
                  <a:solidFill>
                    <a:schemeClr val="tx1"/>
                  </a:solidFill>
                  <a:latin typeface="+mj-lt"/>
                  <a:cs typeface="Times New Roman" pitchFamily="18" charset="0"/>
                </a:endParaRPr>
              </a:p>
              <a:p>
                <a:r>
                  <a:rPr lang="hu-HU" sz="2400" smtClean="0">
                    <a:solidFill>
                      <a:schemeClr val="tx1"/>
                    </a:solidFill>
                    <a:latin typeface="+mj-lt"/>
                    <a:cs typeface="Times New Roman" pitchFamily="18" charset="0"/>
                  </a:rPr>
                  <a:t>	</a:t>
                </a:r>
              </a:p>
              <a:p>
                <a:endParaRPr lang="hu-HU" sz="2400">
                  <a:solidFill>
                    <a:schemeClr val="tx1"/>
                  </a:solidFill>
                  <a:latin typeface="+mj-lt"/>
                  <a:cs typeface="Times New Roman" pitchFamily="18" charset="0"/>
                </a:endParaRPr>
              </a:p>
              <a:p>
                <a:r>
                  <a:rPr lang="hu-HU" sz="2400" smtClean="0">
                    <a:solidFill>
                      <a:schemeClr val="tx1"/>
                    </a:solidFill>
                    <a:latin typeface="+mj-lt"/>
                    <a:cs typeface="Times New Roman" pitchFamily="18" charset="0"/>
                  </a:rPr>
                  <a:t>				</a:t>
                </a:r>
              </a:p>
              <a:p>
                <a:r>
                  <a:rPr lang="hu-HU" sz="2400">
                    <a:solidFill>
                      <a:schemeClr val="tx1"/>
                    </a:solidFill>
                    <a:latin typeface="+mj-lt"/>
                    <a:cs typeface="Times New Roman" pitchFamily="18" charset="0"/>
                  </a:rPr>
                  <a:t>	</a:t>
                </a:r>
                <a:r>
                  <a:rPr lang="hu-HU" sz="2400" smtClean="0">
                    <a:solidFill>
                      <a:schemeClr val="tx1"/>
                    </a:solidFill>
                    <a:latin typeface="+mj-lt"/>
                    <a:cs typeface="Times New Roman" pitchFamily="18" charset="0"/>
                  </a:rPr>
                  <a:t>			</a:t>
                </a:r>
                <a:r>
                  <a:rPr lang="hu-HU" sz="2400" smtClean="0">
                    <a:solidFill>
                      <a:schemeClr val="tx1"/>
                    </a:solidFill>
                    <a:latin typeface="+mj-lt"/>
                    <a:cs typeface="Times New Roman" pitchFamily="18" charset="0"/>
                  </a:rPr>
                  <a:t>3. Iteration</a:t>
                </a:r>
                <a:endParaRPr lang="hu-HU" sz="2400" smtClean="0">
                  <a:solidFill>
                    <a:schemeClr val="tx1"/>
                  </a:solidFill>
                  <a:latin typeface="+mj-lt"/>
                  <a:cs typeface="Times New Roman" pitchFamily="18" charset="0"/>
                </a:endParaRPr>
              </a:p>
              <a:p>
                <a:endParaRPr lang="en-US" sz="240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2" name="Szövegdoboz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9592" y="681346"/>
                <a:ext cx="7560840" cy="5632311"/>
              </a:xfrm>
              <a:prstGeom prst="rect">
                <a:avLst/>
              </a:prstGeom>
              <a:blipFill rotWithShape="1">
                <a:blip r:embed="rId2"/>
                <a:stretch>
                  <a:fillRect l="-403" t="-86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églalap 2"/>
          <p:cNvSpPr/>
          <p:nvPr/>
        </p:nvSpPr>
        <p:spPr>
          <a:xfrm>
            <a:off x="1112052" y="1124744"/>
            <a:ext cx="3240360" cy="10541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églalap 3"/>
          <p:cNvSpPr/>
          <p:nvPr/>
        </p:nvSpPr>
        <p:spPr>
          <a:xfrm>
            <a:off x="1112052" y="2345374"/>
            <a:ext cx="3240360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Ellipszis 4"/>
          <p:cNvSpPr/>
          <p:nvPr/>
        </p:nvSpPr>
        <p:spPr>
          <a:xfrm>
            <a:off x="2051720" y="2741418"/>
            <a:ext cx="1656184" cy="576064"/>
          </a:xfrm>
          <a:prstGeom prst="ellipse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Ellipszis 5"/>
          <p:cNvSpPr/>
          <p:nvPr/>
        </p:nvSpPr>
        <p:spPr>
          <a:xfrm>
            <a:off x="2483768" y="2910586"/>
            <a:ext cx="936104" cy="360040"/>
          </a:xfrm>
          <a:prstGeom prst="ellipse">
            <a:avLst/>
          </a:prstGeom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églalap 6"/>
          <p:cNvSpPr/>
          <p:nvPr/>
        </p:nvSpPr>
        <p:spPr>
          <a:xfrm>
            <a:off x="1126738" y="3762109"/>
            <a:ext cx="3240360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Ellipszis 7"/>
          <p:cNvSpPr/>
          <p:nvPr/>
        </p:nvSpPr>
        <p:spPr>
          <a:xfrm>
            <a:off x="2051720" y="4093880"/>
            <a:ext cx="1656184" cy="720080"/>
          </a:xfrm>
          <a:prstGeom prst="ellipse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mtClean="0">
                <a:solidFill>
                  <a:srgbClr val="FFFF00"/>
                </a:solidFill>
              </a:rPr>
              <a:t>P</a:t>
            </a:r>
            <a:endParaRPr lang="en-US">
              <a:solidFill>
                <a:srgbClr val="FFFF00"/>
              </a:solidFill>
            </a:endParaRPr>
          </a:p>
        </p:txBody>
      </p:sp>
      <p:sp>
        <p:nvSpPr>
          <p:cNvPr id="9" name="Ellipszis 8"/>
          <p:cNvSpPr/>
          <p:nvPr/>
        </p:nvSpPr>
        <p:spPr>
          <a:xfrm>
            <a:off x="3099896" y="4309904"/>
            <a:ext cx="504056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églalap 11"/>
          <p:cNvSpPr/>
          <p:nvPr/>
        </p:nvSpPr>
        <p:spPr>
          <a:xfrm>
            <a:off x="1105365" y="5076564"/>
            <a:ext cx="3240360" cy="1196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Ellipszis 12"/>
          <p:cNvSpPr/>
          <p:nvPr/>
        </p:nvSpPr>
        <p:spPr>
          <a:xfrm>
            <a:off x="1907704" y="5429537"/>
            <a:ext cx="2088232" cy="663759"/>
          </a:xfrm>
          <a:prstGeom prst="ellipse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mtClean="0">
                <a:solidFill>
                  <a:srgbClr val="FFFF00"/>
                </a:solidFill>
              </a:rPr>
              <a:t>P</a:t>
            </a:r>
            <a:endParaRPr lang="en-US">
              <a:solidFill>
                <a:srgbClr val="FFFF00"/>
              </a:solidFill>
            </a:endParaRPr>
          </a:p>
        </p:txBody>
      </p:sp>
      <p:sp>
        <p:nvSpPr>
          <p:cNvPr id="14" name="Ellipszis 13"/>
          <p:cNvSpPr/>
          <p:nvPr/>
        </p:nvSpPr>
        <p:spPr>
          <a:xfrm>
            <a:off x="3203848" y="5581396"/>
            <a:ext cx="504056" cy="360040"/>
          </a:xfrm>
          <a:prstGeom prst="ellipse">
            <a:avLst/>
          </a:prstGeom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mtClean="0">
                <a:solidFill>
                  <a:srgbClr val="FFFF00"/>
                </a:solidFill>
              </a:rPr>
              <a:t>P</a:t>
            </a:r>
            <a:endParaRPr lang="en-US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235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2" grpId="0" animBg="1"/>
      <p:bldP spid="13" grpId="0" animBg="1"/>
      <p:bldP spid="1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683568" y="836712"/>
            <a:ext cx="8064896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smtClean="0"/>
              <a:t>George Boole (1847, 1854): algebra of unary predicates</a:t>
            </a:r>
          </a:p>
          <a:p>
            <a:r>
              <a:rPr lang="hu-HU" sz="2400" smtClean="0">
                <a:cs typeface="Times New Roman" pitchFamily="18" charset="0"/>
              </a:rPr>
              <a:t>Attempts to construct an algebra of binary predicates:</a:t>
            </a:r>
          </a:p>
          <a:p>
            <a:r>
              <a:rPr lang="hu-HU" sz="2400" smtClean="0">
                <a:cs typeface="Times New Roman" pitchFamily="18" charset="0"/>
              </a:rPr>
              <a:t>A. De Morgan, 1860’s</a:t>
            </a:r>
          </a:p>
          <a:p>
            <a:r>
              <a:rPr lang="hu-HU" sz="2400" smtClean="0">
                <a:cs typeface="Times New Roman" pitchFamily="18" charset="0"/>
              </a:rPr>
              <a:t>Relational product: yRSx </a:t>
            </a:r>
            <a:r>
              <a:rPr lang="hu-HU" sz="2400" smtClean="0">
                <a:cs typeface="Times New Roman" pitchFamily="18" charset="0"/>
                <a:sym typeface="Symbol"/>
              </a:rPr>
              <a:t> z(yRz  zSx) </a:t>
            </a:r>
          </a:p>
          <a:p>
            <a:r>
              <a:rPr lang="hu-HU" sz="2400" smtClean="0">
                <a:cs typeface="Times New Roman" pitchFamily="18" charset="0"/>
                <a:sym typeface="Symbol"/>
              </a:rPr>
              <a:t>Read: y is an R of an S of x.</a:t>
            </a:r>
          </a:p>
          <a:p>
            <a:r>
              <a:rPr lang="hu-HU" sz="2400" smtClean="0">
                <a:cs typeface="Times New Roman" pitchFamily="18" charset="0"/>
                <a:sym typeface="Symbol"/>
              </a:rPr>
              <a:t>Two „sums”:</a:t>
            </a:r>
          </a:p>
          <a:p>
            <a:r>
              <a:rPr lang="hu-HU" sz="2400" smtClean="0">
                <a:cs typeface="Times New Roman" pitchFamily="18" charset="0"/>
                <a:sym typeface="Symbol"/>
              </a:rPr>
              <a:t>y(R+’S) x  z(zSxyRz)</a:t>
            </a:r>
          </a:p>
          <a:p>
            <a:r>
              <a:rPr lang="hu-HU" sz="2400" smtClean="0">
                <a:cs typeface="Times New Roman" pitchFamily="18" charset="0"/>
                <a:sym typeface="Symbol"/>
              </a:rPr>
              <a:t>I. e., y is an R of every S’s of x.</a:t>
            </a:r>
          </a:p>
          <a:p>
            <a:r>
              <a:rPr lang="hu-HU" sz="2400" smtClean="0">
                <a:cs typeface="Times New Roman" pitchFamily="18" charset="0"/>
                <a:sym typeface="Symbol"/>
              </a:rPr>
              <a:t>y(R+”S)x  z(yRzzSx)</a:t>
            </a:r>
          </a:p>
          <a:p>
            <a:r>
              <a:rPr lang="hu-HU" sz="2400" smtClean="0">
                <a:cs typeface="Times New Roman" pitchFamily="18" charset="0"/>
                <a:sym typeface="Symbol"/>
              </a:rPr>
              <a:t>y is an R only of  x’s S-s.</a:t>
            </a:r>
          </a:p>
          <a:p>
            <a:r>
              <a:rPr lang="hu-HU" sz="2400" smtClean="0">
                <a:cs typeface="Times New Roman" pitchFamily="18" charset="0"/>
                <a:sym typeface="Symbol"/>
              </a:rPr>
              <a:t>Converse: xR˘y  yRx</a:t>
            </a:r>
          </a:p>
          <a:p>
            <a:r>
              <a:rPr lang="hu-HU" sz="2400" smtClean="0">
                <a:cs typeface="Times New Roman" pitchFamily="18" charset="0"/>
                <a:sym typeface="Symbol"/>
              </a:rPr>
              <a:t>Connections:</a:t>
            </a:r>
          </a:p>
          <a:p>
            <a:r>
              <a:rPr lang="hu-HU" sz="2400" smtClean="0">
                <a:cs typeface="Times New Roman" pitchFamily="18" charset="0"/>
                <a:sym typeface="Symbol"/>
              </a:rPr>
              <a:t>(RS)˘ = S˘R˘</a:t>
            </a:r>
            <a:endParaRPr lang="hu-HU" sz="2400" smtClean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8663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églalap 2"/>
          <p:cNvSpPr/>
          <p:nvPr/>
        </p:nvSpPr>
        <p:spPr>
          <a:xfrm>
            <a:off x="601067" y="1988840"/>
            <a:ext cx="784887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hu-HU" sz="2400">
                <a:solidFill>
                  <a:prstClr val="black"/>
                </a:solidFill>
                <a:cs typeface="Times New Roman" pitchFamily="18" charset="0"/>
              </a:rPr>
              <a:t>Frege: Interpreted language + fixed universe</a:t>
            </a:r>
          </a:p>
          <a:p>
            <a:pPr lvl="0"/>
            <a:r>
              <a:rPr lang="hu-HU" sz="2400">
                <a:solidFill>
                  <a:prstClr val="black"/>
                </a:solidFill>
                <a:cs typeface="Times New Roman" pitchFamily="18" charset="0"/>
              </a:rPr>
              <a:t>Algebraic logicians: algebraic expressions with changing interpretation</a:t>
            </a:r>
            <a:r>
              <a:rPr lang="hu-HU" sz="2000">
                <a:solidFill>
                  <a:prstClr val="black"/>
                </a:solidFill>
                <a:cs typeface="Times New Roman" pitchFamily="18" charset="0"/>
              </a:rPr>
              <a:t> </a:t>
            </a:r>
            <a:r>
              <a:rPr lang="hu-HU" sz="2400">
                <a:solidFill>
                  <a:prstClr val="black"/>
                </a:solidFill>
                <a:cs typeface="Times New Roman" pitchFamily="18" charset="0"/>
              </a:rPr>
              <a:t>(</a:t>
            </a:r>
            <a:r>
              <a:rPr lang="hu-HU" sz="2400">
                <a:solidFill>
                  <a:prstClr val="black"/>
                </a:solidFill>
                <a:cs typeface="Times New Roman" pitchFamily="18" charset="0"/>
                <a:sym typeface="Wingdings" pitchFamily="2" charset="2"/>
              </a:rPr>
              <a:t> model theory)</a:t>
            </a:r>
            <a:r>
              <a:rPr lang="hu-HU" sz="2000">
                <a:solidFill>
                  <a:prstClr val="black"/>
                </a:solidFill>
                <a:cs typeface="Times New Roman" pitchFamily="18" charset="0"/>
                <a:sym typeface="Wingdings" pitchFamily="2" charset="2"/>
              </a:rPr>
              <a:t>.</a:t>
            </a:r>
          </a:p>
          <a:p>
            <a:pPr lvl="0"/>
            <a:r>
              <a:rPr lang="hu-HU" sz="2400">
                <a:solidFill>
                  <a:prstClr val="black"/>
                </a:solidFill>
                <a:cs typeface="Times New Roman" pitchFamily="18" charset="0"/>
                <a:sym typeface="Wingdings" pitchFamily="2" charset="2"/>
              </a:rPr>
              <a:t>Jourdain 1914: Algebraic logicians concentrate to the Leibnitian idea of  </a:t>
            </a:r>
            <a:r>
              <a:rPr lang="hu-HU" sz="2400" i="1">
                <a:solidFill>
                  <a:prstClr val="black"/>
                </a:solidFill>
                <a:cs typeface="Times New Roman" pitchFamily="18" charset="0"/>
                <a:sym typeface="Wingdings" pitchFamily="2" charset="2"/>
              </a:rPr>
              <a:t>calculus ratiocinator</a:t>
            </a:r>
            <a:r>
              <a:rPr lang="hu-HU" sz="2400">
                <a:solidFill>
                  <a:prstClr val="black"/>
                </a:solidFill>
                <a:cs typeface="Times New Roman" pitchFamily="18" charset="0"/>
                <a:sym typeface="Wingdings" pitchFamily="2" charset="2"/>
              </a:rPr>
              <a:t>, follower of the logistic tendency to the </a:t>
            </a:r>
            <a:r>
              <a:rPr lang="hu-HU" sz="2400" i="1">
                <a:solidFill>
                  <a:prstClr val="black"/>
                </a:solidFill>
                <a:cs typeface="Times New Roman" pitchFamily="18" charset="0"/>
                <a:sym typeface="Wingdings" pitchFamily="2" charset="2"/>
              </a:rPr>
              <a:t>lingua characteristica</a:t>
            </a:r>
            <a:r>
              <a:rPr lang="hu-HU" sz="2400">
                <a:solidFill>
                  <a:prstClr val="black"/>
                </a:solidFill>
                <a:cs typeface="Times New Roman" pitchFamily="18" charset="0"/>
                <a:sym typeface="Wingdings" pitchFamily="2" charset="2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57249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755576" y="692696"/>
            <a:ext cx="7992888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2800" u="sng" smtClean="0">
                <a:latin typeface="+mj-lt"/>
                <a:cs typeface="Times New Roman" pitchFamily="18" charset="0"/>
              </a:rPr>
              <a:t>Peirce</a:t>
            </a:r>
          </a:p>
          <a:p>
            <a:r>
              <a:rPr lang="hu-HU" sz="2400" smtClean="0">
                <a:latin typeface="+mj-lt"/>
                <a:cs typeface="Times New Roman" pitchFamily="18" charset="0"/>
              </a:rPr>
              <a:t>Relative terms: n-ary predicates in general (n</a:t>
            </a:r>
            <a:r>
              <a:rPr lang="hu-HU" sz="2400" smtClean="0">
                <a:latin typeface="+mj-lt"/>
                <a:cs typeface="Times New Roman" pitchFamily="18" charset="0"/>
                <a:sym typeface="Symbol"/>
              </a:rPr>
              <a:t>2)</a:t>
            </a:r>
          </a:p>
          <a:p>
            <a:r>
              <a:rPr lang="hu-HU" sz="2400" smtClean="0">
                <a:latin typeface="+mj-lt"/>
                <a:cs typeface="Times New Roman" pitchFamily="18" charset="0"/>
                <a:sym typeface="Symbol"/>
              </a:rPr>
              <a:t>They are common names denoting ordered n-tuples.</a:t>
            </a:r>
          </a:p>
          <a:p>
            <a:r>
              <a:rPr lang="hu-HU" sz="2400" smtClean="0">
                <a:latin typeface="+mj-lt"/>
                <a:cs typeface="Times New Roman" pitchFamily="18" charset="0"/>
                <a:sym typeface="Symbol"/>
              </a:rPr>
              <a:t>„Dual </a:t>
            </a:r>
            <a:r>
              <a:rPr lang="hu-HU" sz="2400" smtClean="0">
                <a:latin typeface="+mj-lt"/>
                <a:cs typeface="Times New Roman" pitchFamily="18" charset="0"/>
                <a:sym typeface="Symbol"/>
              </a:rPr>
              <a:t>relative </a:t>
            </a:r>
            <a:r>
              <a:rPr lang="hu-HU" sz="2400" smtClean="0">
                <a:latin typeface="+mj-lt"/>
                <a:cs typeface="Times New Roman" pitchFamily="18" charset="0"/>
                <a:sym typeface="Symbol"/>
              </a:rPr>
              <a:t>terms”: </a:t>
            </a:r>
            <a:r>
              <a:rPr lang="hu-HU" sz="2400" smtClean="0">
                <a:latin typeface="+mj-lt"/>
                <a:cs typeface="Times New Roman" pitchFamily="18" charset="0"/>
                <a:sym typeface="Symbol"/>
              </a:rPr>
              <a:t>binary predicates.</a:t>
            </a:r>
            <a:endParaRPr lang="hu-HU" sz="2400" smtClean="0">
              <a:latin typeface="+mj-lt"/>
              <a:cs typeface="Times New Roman" pitchFamily="18" charset="0"/>
            </a:endParaRPr>
          </a:p>
          <a:p>
            <a:r>
              <a:rPr lang="hu-HU" sz="2400" smtClean="0">
                <a:latin typeface="+mj-lt"/>
                <a:cs typeface="Times New Roman" pitchFamily="18" charset="0"/>
                <a:sym typeface="Wingdings" pitchFamily="2" charset="2"/>
              </a:rPr>
              <a:t>Operations for binary predicates:</a:t>
            </a:r>
          </a:p>
          <a:p>
            <a:r>
              <a:rPr lang="hu-HU" sz="2400" smtClean="0">
                <a:latin typeface="+mj-lt"/>
                <a:cs typeface="Times New Roman" pitchFamily="18" charset="0"/>
                <a:sym typeface="Wingdings" pitchFamily="2" charset="2"/>
              </a:rPr>
              <a:t>Inner/non-relative multiplication and addition: Boolean conjunction resp. disjunction.</a:t>
            </a:r>
          </a:p>
          <a:p>
            <a:r>
              <a:rPr lang="hu-HU" sz="2400" smtClean="0">
                <a:latin typeface="+mj-lt"/>
                <a:cs typeface="Times New Roman" pitchFamily="18" charset="0"/>
                <a:sym typeface="Wingdings" pitchFamily="2" charset="2"/>
              </a:rPr>
              <a:t>L+B denotes the ordered pairs where the first member is a lover or a benefactor of the second. </a:t>
            </a:r>
          </a:p>
          <a:p>
            <a:r>
              <a:rPr lang="hu-HU" sz="2400" smtClean="0">
                <a:latin typeface="+mj-lt"/>
                <a:cs typeface="Times New Roman" pitchFamily="18" charset="0"/>
                <a:sym typeface="Wingdings" pitchFamily="2" charset="2"/>
              </a:rPr>
              <a:t>Converse on the usual way.</a:t>
            </a:r>
          </a:p>
          <a:p>
            <a:r>
              <a:rPr lang="hu-HU" sz="2400" smtClean="0">
                <a:latin typeface="+mj-lt"/>
                <a:cs typeface="Times New Roman" pitchFamily="18" charset="0"/>
                <a:sym typeface="Wingdings" pitchFamily="2" charset="2"/>
              </a:rPr>
              <a:t>Relative product: the usual way again.</a:t>
            </a:r>
          </a:p>
          <a:p>
            <a:r>
              <a:rPr lang="hu-HU" sz="2400" smtClean="0">
                <a:latin typeface="+mj-lt"/>
                <a:cs typeface="Times New Roman" pitchFamily="18" charset="0"/>
                <a:sym typeface="Wingdings" pitchFamily="2" charset="2"/>
              </a:rPr>
              <a:t>Relative sum: L†B : „a lover of everything but benefactors”</a:t>
            </a:r>
          </a:p>
        </p:txBody>
      </p:sp>
    </p:spTree>
    <p:extLst>
      <p:ext uri="{BB962C8B-B14F-4D97-AF65-F5344CB8AC3E}">
        <p14:creationId xmlns:p14="http://schemas.microsoft.com/office/powerpoint/2010/main" val="2676265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Szövegdoboz 1"/>
              <p:cNvSpPr txBox="1"/>
              <p:nvPr/>
            </p:nvSpPr>
            <p:spPr>
              <a:xfrm>
                <a:off x="611560" y="620688"/>
                <a:ext cx="8352928" cy="573663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hu-HU" sz="2800" u="sng" smtClean="0"/>
                  <a:t>Quantification (1883)</a:t>
                </a:r>
              </a:p>
              <a:p>
                <a:r>
                  <a:rPr lang="hu-HU" sz="2400" smtClean="0"/>
                  <a:t>Universe: {a</a:t>
                </a:r>
                <a:r>
                  <a:rPr lang="hu-HU" sz="2400" baseline="-25000" smtClean="0"/>
                  <a:t>1</a:t>
                </a:r>
                <a:r>
                  <a:rPr lang="hu-HU" sz="2400" smtClean="0"/>
                  <a:t>, a</a:t>
                </a:r>
                <a:r>
                  <a:rPr lang="hu-HU" sz="2400" baseline="-25000" smtClean="0"/>
                  <a:t>2</a:t>
                </a:r>
                <a:r>
                  <a:rPr lang="hu-HU" sz="2400" smtClean="0"/>
                  <a:t>, … a</a:t>
                </a:r>
                <a:r>
                  <a:rPr lang="hu-HU" sz="2400" baseline="-25000" smtClean="0"/>
                  <a:t>n</a:t>
                </a:r>
                <a:r>
                  <a:rPr lang="hu-HU" sz="2400" smtClean="0"/>
                  <a:t>, …}</a:t>
                </a:r>
              </a:p>
              <a:p>
                <a:r>
                  <a:rPr lang="hu-HU" sz="2400" u="sng" smtClean="0"/>
                  <a:t>Value </a:t>
                </a:r>
                <a:r>
                  <a:rPr lang="hu-HU" sz="2400" smtClean="0"/>
                  <a:t>of a term F for an object a</a:t>
                </a:r>
                <a:r>
                  <a:rPr lang="hu-HU" sz="2400" baseline="-25000" smtClean="0"/>
                  <a:t>i</a:t>
                </a:r>
                <a:r>
                  <a:rPr lang="hu-HU" sz="2400" smtClean="0"/>
                  <a:t>:</a:t>
                </a:r>
              </a:p>
              <a:p>
                <a:r>
                  <a:rPr lang="hu-HU" sz="2400" smtClean="0"/>
                  <a:t>[F]</a:t>
                </a:r>
                <a:r>
                  <a:rPr lang="hu-HU" sz="2400" baseline="-25000" smtClean="0"/>
                  <a:t>i</a:t>
                </a:r>
                <a:r>
                  <a:rPr lang="hu-HU" sz="2400" smtClean="0"/>
                  <a:t>=1 if a</a:t>
                </a:r>
                <a:r>
                  <a:rPr lang="hu-HU" sz="2400" baseline="-25000" smtClean="0"/>
                  <a:t>i</a:t>
                </a:r>
                <a:r>
                  <a:rPr lang="hu-HU" sz="2400" smtClean="0"/>
                  <a:t> has the property F, 0 in the other case.</a:t>
                </a:r>
              </a:p>
              <a:p>
                <a:r>
                  <a:rPr lang="hu-HU" sz="2400" smtClean="0"/>
                  <a:t>[L]</a:t>
                </a:r>
                <a:r>
                  <a:rPr lang="hu-HU" sz="2400" baseline="-25000" smtClean="0"/>
                  <a:t>ij</a:t>
                </a:r>
                <a:r>
                  <a:rPr lang="hu-HU" sz="2400" smtClean="0"/>
                  <a:t>=1 if a</a:t>
                </a:r>
                <a:r>
                  <a:rPr lang="hu-HU" sz="2400" baseline="-25000" smtClean="0"/>
                  <a:t>i</a:t>
                </a:r>
                <a:r>
                  <a:rPr lang="hu-HU" sz="2400" smtClean="0"/>
                  <a:t> loves a</a:t>
                </a:r>
                <a:r>
                  <a:rPr lang="hu-HU" sz="2400" baseline="-25000" smtClean="0"/>
                  <a:t>j</a:t>
                </a:r>
                <a:r>
                  <a:rPr lang="hu-HU" sz="2400" smtClean="0"/>
                  <a:t>, 0 in the other case.</a:t>
                </a:r>
              </a:p>
              <a:p>
                <a:r>
                  <a:rPr lang="hu-HU" sz="2400" smtClean="0"/>
                  <a:t>„There are some Fs” is true iff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limLoc m:val="subSup"/>
                        <m:supHide m:val="on"/>
                        <m:ctrlPr>
                          <a:rPr lang="hu-HU" sz="2400" i="1" smtClean="0"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9"/>
                          </m:rPr>
                          <a:rPr lang="hu-HU" sz="2400" b="0" i="1" smtClean="0">
                            <a:latin typeface="Cambria Math"/>
                          </a:rPr>
                          <m:t>𝑖</m:t>
                        </m:r>
                      </m:sub>
                      <m:sup/>
                      <m:e>
                        <m:d>
                          <m:dPr>
                            <m:begChr m:val="["/>
                            <m:endChr m:val="]"/>
                            <m:ctrlPr>
                              <a:rPr lang="hu-HU" sz="2400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hu-HU" sz="2400" b="0" i="1" smtClean="0">
                                <a:latin typeface="Cambria Math"/>
                              </a:rPr>
                              <m:t>𝐹</m:t>
                            </m:r>
                          </m:e>
                        </m:d>
                        <m:r>
                          <a:rPr lang="hu-HU" sz="2400" b="0" i="1" baseline="-25000" smtClean="0">
                            <a:latin typeface="Cambria Math"/>
                          </a:rPr>
                          <m:t>𝑖</m:t>
                        </m:r>
                      </m:e>
                    </m:nary>
                  </m:oMath>
                </a14:m>
                <a:r>
                  <a:rPr lang="hu-HU" sz="2400" smtClean="0"/>
                  <a:t> &gt;0</a:t>
                </a:r>
              </a:p>
              <a:p>
                <a:r>
                  <a:rPr lang="hu-HU" sz="2400" smtClean="0"/>
                  <a:t>„Somebody is a lover of somebody” is true iff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limLoc m:val="subSup"/>
                        <m:supHide m:val="on"/>
                        <m:ctrlPr>
                          <a:rPr lang="hu-HU" sz="2400" i="1" smtClean="0"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9"/>
                          </m:rPr>
                          <a:rPr lang="hu-HU" sz="2400" b="0" i="1" smtClean="0">
                            <a:latin typeface="Cambria Math"/>
                          </a:rPr>
                          <m:t>𝑖</m:t>
                        </m:r>
                      </m:sub>
                      <m:sup/>
                      <m:e>
                        <m:nary>
                          <m:naryPr>
                            <m:chr m:val="∑"/>
                            <m:limLoc m:val="subSup"/>
                            <m:supHide m:val="on"/>
                            <m:ctrlPr>
                              <a:rPr lang="hu-HU" sz="2400" i="1" smtClean="0">
                                <a:latin typeface="Cambria Math"/>
                              </a:rPr>
                            </m:ctrlPr>
                          </m:naryPr>
                          <m:sub>
                            <m:r>
                              <m:rPr>
                                <m:brk m:alnAt="9"/>
                              </m:rPr>
                              <a:rPr lang="hu-HU" sz="2400" b="0" i="1" smtClean="0">
                                <a:latin typeface="Cambria Math"/>
                              </a:rPr>
                              <m:t>𝑗</m:t>
                            </m:r>
                          </m:sub>
                          <m:sup/>
                          <m:e>
                            <m:d>
                              <m:dPr>
                                <m:begChr m:val="["/>
                                <m:endChr m:val="]"/>
                                <m:ctrlPr>
                                  <a:rPr lang="hu-HU" sz="2400" b="0" i="1" smtClean="0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hu-HU" sz="2400" b="0" i="1" smtClean="0">
                                    <a:latin typeface="Cambria Math"/>
                                  </a:rPr>
                                  <m:t>𝐹</m:t>
                                </m:r>
                              </m:e>
                            </m:d>
                            <m:r>
                              <a:rPr lang="hu-HU" sz="2400" b="0" i="1" baseline="-25000" smtClean="0">
                                <a:latin typeface="Cambria Math"/>
                              </a:rPr>
                              <m:t>𝑖𝑗</m:t>
                            </m:r>
                          </m:e>
                        </m:nary>
                      </m:e>
                    </m:nary>
                    <m:r>
                      <a:rPr lang="hu-HU" sz="2400" b="0" i="1" smtClean="0">
                        <a:latin typeface="Cambria Math"/>
                      </a:rPr>
                      <m:t>&gt;0</m:t>
                    </m:r>
                  </m:oMath>
                </a14:m>
                <a:endParaRPr lang="hu-HU" sz="2400" b="0" smtClean="0"/>
              </a:p>
              <a:p>
                <a:r>
                  <a:rPr lang="hu-HU" sz="2400" smtClean="0"/>
                  <a:t>„Everything is F” is true iff </a:t>
                </a:r>
                <a14:m>
                  <m:oMath xmlns:m="http://schemas.openxmlformats.org/officeDocument/2006/math">
                    <m:nary>
                      <m:naryPr>
                        <m:chr m:val="∏"/>
                        <m:limLoc m:val="subSup"/>
                        <m:supHide m:val="on"/>
                        <m:ctrlPr>
                          <a:rPr lang="hu-HU" sz="2400" i="1" smtClean="0"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9"/>
                          </m:rPr>
                          <a:rPr lang="hu-HU" sz="2400" b="0" i="1" smtClean="0">
                            <a:latin typeface="Cambria Math"/>
                          </a:rPr>
                          <m:t>𝑖</m:t>
                        </m:r>
                      </m:sub>
                      <m:sup/>
                      <m:e>
                        <m:d>
                          <m:dPr>
                            <m:begChr m:val="["/>
                            <m:endChr m:val="]"/>
                            <m:ctrlPr>
                              <a:rPr lang="hu-HU" sz="2400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hu-HU" sz="2400" b="0" i="1" smtClean="0">
                                <a:latin typeface="Cambria Math"/>
                              </a:rPr>
                              <m:t>𝐹</m:t>
                            </m:r>
                          </m:e>
                        </m:d>
                        <m:r>
                          <a:rPr lang="hu-HU" sz="2400" b="0" i="1" baseline="-25000" smtClean="0">
                            <a:latin typeface="Cambria Math"/>
                          </a:rPr>
                          <m:t>𝑖</m:t>
                        </m:r>
                      </m:e>
                    </m:nary>
                  </m:oMath>
                </a14:m>
                <a:r>
                  <a:rPr lang="hu-HU" sz="2400" smtClean="0"/>
                  <a:t>&gt;0</a:t>
                </a:r>
              </a:p>
              <a:p>
                <a:r>
                  <a:rPr lang="hu-HU" sz="2400" smtClean="0"/>
                  <a:t>(</a:t>
                </a:r>
                <a:r>
                  <a:rPr lang="hu-HU" sz="2400" smtClean="0">
                    <a:sym typeface="Symbol"/>
                  </a:rPr>
                  <a:t>, : usual arithmetical meaning)</a:t>
                </a:r>
              </a:p>
              <a:p>
                <a:r>
                  <a:rPr lang="hu-HU" sz="2400" smtClean="0">
                    <a:sym typeface="Symbol"/>
                  </a:rPr>
                  <a:t>„Any proposition whatever is equivalent to saying that some complexus of aggregates [sums] and products of numerical coefficients is greater then zero.”</a:t>
                </a:r>
              </a:p>
              <a:p>
                <a:r>
                  <a:rPr lang="hu-HU" sz="2400" smtClean="0">
                    <a:sym typeface="Symbol"/>
                  </a:rPr>
                  <a:t>Remarks: </a:t>
                </a:r>
              </a:p>
              <a:p>
                <a:r>
                  <a:rPr lang="hu-HU" sz="2400" smtClean="0">
                    <a:sym typeface="Symbol"/>
                  </a:rPr>
                  <a:t>Negations can be brought to such a form by the de Morgan-rules.</a:t>
                </a:r>
              </a:p>
              <a:p>
                <a:r>
                  <a:rPr lang="hu-HU" sz="2400" smtClean="0">
                    <a:sym typeface="Symbol"/>
                  </a:rPr>
                  <a:t>We can leave off „&gt;0” and the square brackets.</a:t>
                </a:r>
                <a:endParaRPr lang="hu-HU" sz="2400"/>
              </a:p>
            </p:txBody>
          </p:sp>
        </mc:Choice>
        <mc:Fallback xmlns="">
          <p:sp>
            <p:nvSpPr>
              <p:cNvPr id="2" name="Szövegdoboz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560" y="620688"/>
                <a:ext cx="8352928" cy="5736635"/>
              </a:xfrm>
              <a:prstGeom prst="rect">
                <a:avLst/>
              </a:prstGeom>
              <a:blipFill rotWithShape="1">
                <a:blip r:embed="rId2"/>
                <a:stretch>
                  <a:fillRect l="-1459" t="-956" b="-1488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4574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Szövegdoboz 1"/>
              <p:cNvSpPr txBox="1"/>
              <p:nvPr/>
            </p:nvSpPr>
            <p:spPr>
              <a:xfrm>
                <a:off x="395536" y="404664"/>
                <a:ext cx="8280920" cy="45459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hu-HU" sz="2400" u="sng" smtClean="0"/>
                  <a:t>Operations and quantificati</a:t>
                </a:r>
                <a:r>
                  <a:rPr lang="hu-HU" sz="2400" smtClean="0"/>
                  <a:t>on: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hu-HU" sz="2400" i="1" smtClean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sSubPr>
                      <m:e>
                        <m:r>
                          <a:rPr lang="hu-HU" sz="2400" i="1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𝑆𝐽</m:t>
                        </m:r>
                      </m:e>
                      <m:sub>
                        <m:r>
                          <a:rPr lang="hu-HU" sz="2400" i="1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𝑖𝑘</m:t>
                        </m:r>
                      </m:sub>
                    </m:sSub>
                    <m:r>
                      <a:rPr lang="hu-HU" sz="2400" i="1">
                        <a:solidFill>
                          <a:schemeClr val="tx1"/>
                        </a:solidFill>
                        <a:latin typeface="Cambria Math"/>
                        <a:cs typeface="Times New Roman" pitchFamily="18" charset="0"/>
                      </a:rPr>
                      <m:t>= </m:t>
                    </m:r>
                    <m:nary>
                      <m:naryPr>
                        <m:chr m:val="∑"/>
                        <m:supHide m:val="on"/>
                        <m:ctrlPr>
                          <a:rPr lang="hu-HU" sz="2400" i="1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naryPr>
                      <m:sub>
                        <m:r>
                          <m:rPr>
                            <m:brk m:alnAt="7"/>
                          </m:rPr>
                          <a:rPr lang="hu-HU" sz="2400" i="1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𝑗</m:t>
                        </m:r>
                      </m:sub>
                      <m:sup/>
                      <m:e>
                        <m:sSub>
                          <m:sSubPr>
                            <m:ctrlPr>
                              <a:rPr lang="hu-HU" sz="2400" i="1">
                                <a:solidFill>
                                  <a:schemeClr val="tx1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</m:ctrlPr>
                          </m:sSubPr>
                          <m:e>
                            <m:r>
                              <a:rPr lang="hu-HU" sz="2400" i="1">
                                <a:solidFill>
                                  <a:schemeClr val="tx1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𝑆</m:t>
                            </m:r>
                          </m:e>
                          <m:sub>
                            <m:r>
                              <a:rPr lang="hu-HU" sz="2400" i="1">
                                <a:solidFill>
                                  <a:schemeClr val="tx1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𝑖𝑗</m:t>
                            </m:r>
                          </m:sub>
                        </m:sSub>
                        <m:sSub>
                          <m:sSubPr>
                            <m:ctrlPr>
                              <a:rPr lang="hu-HU" sz="2400" i="1">
                                <a:solidFill>
                                  <a:schemeClr val="tx1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</m:ctrlPr>
                          </m:sSubPr>
                          <m:e>
                            <m:r>
                              <a:rPr lang="hu-HU" sz="2400" i="1">
                                <a:solidFill>
                                  <a:schemeClr val="tx1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,</m:t>
                            </m:r>
                            <m:r>
                              <a:rPr lang="hu-HU" sz="2400" i="1">
                                <a:solidFill>
                                  <a:schemeClr val="tx1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𝐵</m:t>
                            </m:r>
                          </m:e>
                          <m:sub>
                            <m:r>
                              <a:rPr lang="hu-HU" sz="2400" i="1">
                                <a:solidFill>
                                  <a:schemeClr val="tx1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𝑗𝑘</m:t>
                            </m:r>
                          </m:sub>
                        </m:sSub>
                      </m:e>
                    </m:nary>
                  </m:oMath>
                </a14:m>
                <a:r>
                  <a:rPr lang="hu-HU" sz="2400" smtClean="0">
                    <a:solidFill>
                      <a:schemeClr val="tx1"/>
                    </a:solidFill>
                  </a:rPr>
                  <a:t> </a:t>
                </a:r>
                <a:br>
                  <a:rPr lang="hu-HU" sz="2400" smtClean="0">
                    <a:solidFill>
                      <a:schemeClr val="tx1"/>
                    </a:solidFill>
                  </a:rPr>
                </a:br>
                <a:r>
                  <a:rPr lang="hu-HU" sz="2400" smtClean="0">
                    <a:solidFill>
                      <a:schemeClr val="tx1"/>
                    </a:solidFill>
                  </a:rPr>
                  <a:t>(concatenation denotes relative, comma Boolean product)</a:t>
                </a:r>
              </a:p>
              <a:p>
                <a:pPr lvl="0"/>
                <a14:m>
                  <m:oMath xmlns:m="http://schemas.openxmlformats.org/officeDocument/2006/math">
                    <m:sSub>
                      <m:sSubPr>
                        <m:ctrlPr>
                          <a:rPr lang="hu-HU" sz="2400" i="1" smtClean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sSubPr>
                      <m:e>
                        <m:r>
                          <a:rPr lang="hu-HU" sz="2400" i="1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(</m:t>
                        </m:r>
                        <m:r>
                          <a:rPr lang="hu-HU" sz="2400" i="1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𝑆</m:t>
                        </m:r>
                        <m:r>
                          <m:rPr>
                            <m:nor/>
                          </m:rPr>
                          <a:rPr lang="hu-HU" sz="2400">
                            <a:solidFill>
                              <a:schemeClr val="tx1"/>
                            </a:solidFill>
                            <a:latin typeface="Times New Roman" pitchFamily="18" charset="0"/>
                            <a:cs typeface="Times New Roman" pitchFamily="18" charset="0"/>
                            <a:sym typeface="Wingdings" pitchFamily="2" charset="2"/>
                          </a:rPr>
                          <m:t>†</m:t>
                        </m:r>
                        <m:r>
                          <a:rPr lang="hu-HU" sz="2400" i="1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  <a:sym typeface="Wingdings" pitchFamily="2" charset="2"/>
                          </a:rPr>
                          <m:t>𝐽</m:t>
                        </m:r>
                        <m:r>
                          <a:rPr lang="hu-HU" sz="2400" i="1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  <a:sym typeface="Wingdings" pitchFamily="2" charset="2"/>
                          </a:rPr>
                          <m:t>)</m:t>
                        </m:r>
                      </m:e>
                      <m:sub>
                        <m:r>
                          <a:rPr lang="hu-HU" sz="2400" i="1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𝑖𝑘</m:t>
                        </m:r>
                      </m:sub>
                    </m:sSub>
                    <m:r>
                      <a:rPr lang="hu-HU" sz="2400" i="1">
                        <a:solidFill>
                          <a:schemeClr val="tx1"/>
                        </a:solidFill>
                        <a:latin typeface="Cambria Math"/>
                        <a:cs typeface="Times New Roman" pitchFamily="18" charset="0"/>
                      </a:rPr>
                      <m:t>=</m:t>
                    </m:r>
                  </m:oMath>
                </a14:m>
                <a:r>
                  <a:rPr lang="hu-HU"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nary>
                      <m:naryPr>
                        <m:chr m:val="∏"/>
                        <m:supHide m:val="on"/>
                        <m:ctrlPr>
                          <a:rPr lang="hu-HU" sz="2400" i="1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naryPr>
                      <m:sub>
                        <m:r>
                          <m:rPr>
                            <m:brk m:alnAt="7"/>
                          </m:rPr>
                          <a:rPr lang="hu-HU" sz="2400" i="1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𝑗</m:t>
                        </m:r>
                      </m:sub>
                      <m:sup/>
                      <m:e>
                        <m:r>
                          <a:rPr lang="hu-HU" sz="2400" i="1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(</m:t>
                        </m:r>
                        <m:sSub>
                          <m:sSubPr>
                            <m:ctrlPr>
                              <a:rPr lang="hu-HU" sz="2400" i="1">
                                <a:solidFill>
                                  <a:schemeClr val="tx1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</m:ctrlPr>
                          </m:sSubPr>
                          <m:e>
                            <m:r>
                              <a:rPr lang="hu-HU" sz="2400" i="1">
                                <a:solidFill>
                                  <a:schemeClr val="tx1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𝑆</m:t>
                            </m:r>
                          </m:e>
                          <m:sub>
                            <m:r>
                              <a:rPr lang="hu-HU" sz="2400" i="1">
                                <a:solidFill>
                                  <a:schemeClr val="tx1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𝑖𝑗</m:t>
                            </m:r>
                          </m:sub>
                        </m:sSub>
                        <m:r>
                          <a:rPr lang="hu-HU" sz="2400" i="1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hu-HU" sz="2400" i="1">
                                <a:solidFill>
                                  <a:schemeClr val="tx1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</m:ctrlPr>
                          </m:sSubPr>
                          <m:e>
                            <m:r>
                              <a:rPr lang="hu-HU" sz="2400" i="1">
                                <a:solidFill>
                                  <a:schemeClr val="tx1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𝐵</m:t>
                            </m:r>
                          </m:e>
                          <m:sub>
                            <m:r>
                              <a:rPr lang="hu-HU" sz="2400" i="1">
                                <a:solidFill>
                                  <a:schemeClr val="tx1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𝑗𝑘</m:t>
                            </m:r>
                          </m:sub>
                        </m:sSub>
                      </m:e>
                    </m:nary>
                  </m:oMath>
                </a14:m>
                <a:r>
                  <a:rPr lang="hu-HU"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)</a:t>
                </a:r>
                <a:r>
                  <a:rPr lang="hu-HU" sz="240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</a:p>
              <a:p>
                <a:pPr lvl="0"/>
                <a:r>
                  <a:rPr lang="hu-HU" sz="2400" smtClean="0">
                    <a:latin typeface="+mj-lt"/>
                    <a:cs typeface="Times New Roman" pitchFamily="18" charset="0"/>
                  </a:rPr>
                  <a:t>Most important result: Every formula can be written in prenex form (sequence of quantifiers + Boolean polinom).</a:t>
                </a:r>
              </a:p>
              <a:p>
                <a:pPr lvl="0"/>
                <a:endParaRPr lang="hu-HU" sz="2400">
                  <a:solidFill>
                    <a:schemeClr val="tx1"/>
                  </a:solidFill>
                  <a:latin typeface="+mj-lt"/>
                  <a:cs typeface="Times New Roman" pitchFamily="18" charset="0"/>
                </a:endParaRPr>
              </a:p>
              <a:p>
                <a:pPr lvl="0"/>
                <a:r>
                  <a:rPr lang="hu-HU" sz="2400" u="sng" smtClean="0">
                    <a:solidFill>
                      <a:schemeClr val="tx1"/>
                    </a:solidFill>
                  </a:rPr>
                  <a:t>Second-order logic (1885)</a:t>
                </a:r>
              </a:p>
              <a:p>
                <a:pPr lvl="0"/>
                <a:r>
                  <a:rPr lang="hu-HU" sz="2400">
                    <a:solidFill>
                      <a:schemeClr val="tx1"/>
                    </a:solidFill>
                    <a:latin typeface="+mj-lt"/>
                    <a:cs typeface="Times New Roman" pitchFamily="18" charset="0"/>
                  </a:rPr>
                  <a:t>„Second-Intentional Logic”</a:t>
                </a:r>
              </a:p>
              <a:p>
                <a:pPr lvl="0"/>
                <a:r>
                  <a:rPr lang="hu-HU" sz="2400" smtClean="0">
                    <a:solidFill>
                      <a:schemeClr val="tx1"/>
                    </a:solidFill>
                    <a:latin typeface="+mj-lt"/>
                    <a:cs typeface="Times New Roman" pitchFamily="18" charset="0"/>
                  </a:rPr>
                  <a:t>Definition of identity:</a:t>
                </a:r>
                <a:endParaRPr lang="hu-HU" sz="2400">
                  <a:solidFill>
                    <a:schemeClr val="tx1"/>
                  </a:solidFill>
                  <a:latin typeface="+mj-lt"/>
                  <a:cs typeface="Times New Roman" pitchFamily="18" charset="0"/>
                </a:endParaRPr>
              </a:p>
              <a:p>
                <a:pPr lvl="0"/>
                <a14:m>
                  <m:oMath xmlns:m="http://schemas.openxmlformats.org/officeDocument/2006/math">
                    <m:sSub>
                      <m:sSubPr>
                        <m:ctrlPr>
                          <a:rPr lang="hu-HU" sz="2400" i="1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sSubPr>
                      <m:e>
                        <m:r>
                          <a:rPr lang="hu-HU" sz="2400" i="1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𝐼</m:t>
                        </m:r>
                      </m:e>
                      <m:sub>
                        <m:r>
                          <a:rPr lang="hu-HU" sz="2400" i="1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𝑖𝑗</m:t>
                        </m:r>
                      </m:sub>
                    </m:sSub>
                  </m:oMath>
                </a14:m>
                <a:r>
                  <a:rPr lang="hu-HU"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= </a:t>
                </a:r>
                <a14:m>
                  <m:oMath xmlns:m="http://schemas.openxmlformats.org/officeDocument/2006/math">
                    <m:nary>
                      <m:naryPr>
                        <m:chr m:val="∏"/>
                        <m:limLoc m:val="subSup"/>
                        <m:supHide m:val="on"/>
                        <m:ctrlPr>
                          <a:rPr lang="hu-HU" sz="2400" i="1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naryPr>
                      <m:sub>
                        <m:r>
                          <m:rPr>
                            <m:brk m:alnAt="9"/>
                          </m:rPr>
                          <a:rPr lang="hu-HU" sz="2400" i="1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𝑋</m:t>
                        </m:r>
                      </m:sub>
                      <m:sup/>
                      <m:e>
                        <m:sSub>
                          <m:sSubPr>
                            <m:ctrlPr>
                              <a:rPr lang="hu-HU" sz="2400" i="1">
                                <a:solidFill>
                                  <a:schemeClr val="tx1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</m:ctrlPr>
                          </m:sSubPr>
                          <m:e>
                            <m:r>
                              <a:rPr lang="hu-HU" sz="2400" i="1">
                                <a:solidFill>
                                  <a:schemeClr val="tx1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(</m:t>
                            </m:r>
                            <m:r>
                              <a:rPr lang="hu-HU" sz="2400" i="1">
                                <a:solidFill>
                                  <a:schemeClr val="tx1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hu-HU" sz="2400" i="1">
                                <a:solidFill>
                                  <a:schemeClr val="tx1"/>
                                </a:solidFill>
                                <a:latin typeface="Cambria Math"/>
                                <a:cs typeface="Times New Roman" pitchFamily="18" charset="0"/>
                              </a:rPr>
                              <m:t>𝑖</m:t>
                            </m:r>
                          </m:sub>
                        </m:sSub>
                      </m:e>
                    </m:nary>
                  </m:oMath>
                </a14:m>
                <a:r>
                  <a:rPr lang="en-US"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  <a:sym typeface="Symbol"/>
                  </a:rPr>
                  <a:t>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  <a:sym typeface="Symbol"/>
                          </a:rPr>
                        </m:ctrlPr>
                      </m:sSubPr>
                      <m:e>
                        <m:r>
                          <a:rPr lang="hu-HU" sz="2400" i="1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  <a:sym typeface="Symbol"/>
                          </a:rPr>
                          <m:t>𝑋</m:t>
                        </m:r>
                      </m:e>
                      <m:sub>
                        <m:r>
                          <a:rPr lang="hu-HU" sz="2400" i="1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  <a:sym typeface="Symbol"/>
                          </a:rPr>
                          <m:t>𝑗</m:t>
                        </m:r>
                      </m:sub>
                    </m:sSub>
                    <m:r>
                      <a:rPr lang="hu-HU" sz="2400" i="1">
                        <a:solidFill>
                          <a:schemeClr val="tx1"/>
                        </a:solidFill>
                        <a:latin typeface="Cambria Math"/>
                        <a:cs typeface="Times New Roman" pitchFamily="18" charset="0"/>
                        <a:sym typeface="Symbol"/>
                      </a:rPr>
                      <m:t>)</m:t>
                    </m:r>
                  </m:oMath>
                </a14:m>
                <a:r>
                  <a:rPr lang="hu-HU"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  <a:sym typeface="Symbol"/>
                  </a:rPr>
                  <a:t> </a:t>
                </a:r>
                <a:r>
                  <a:rPr lang="en-US"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  <a:sym typeface="Symbol"/>
                  </a:rPr>
                  <a:t></a:t>
                </a:r>
                <a:r>
                  <a:rPr lang="hu-HU"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  <a:sym typeface="Symbol"/>
                  </a:rPr>
                  <a:t> (</a:t>
                </a:r>
                <a:r>
                  <a:rPr lang="en-US"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  <a:sym typeface="Symbol"/>
                  </a:rPr>
                  <a:t>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  <a:sym typeface="Symbol"/>
                          </a:rPr>
                        </m:ctrlPr>
                      </m:sSubPr>
                      <m:e>
                        <m:r>
                          <a:rPr lang="hu-HU" sz="2400" i="1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  <a:sym typeface="Symbol"/>
                          </a:rPr>
                          <m:t>𝑋</m:t>
                        </m:r>
                      </m:e>
                      <m:sub>
                        <m:r>
                          <a:rPr lang="hu-HU" sz="2400" i="1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  <a:sym typeface="Symbol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sz="240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  <a:sym typeface="Symbol"/>
                  </a:rPr>
                  <a:t>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  <a:sym typeface="Symbol"/>
                          </a:rPr>
                        </m:ctrlPr>
                      </m:sSubPr>
                      <m:e>
                        <m:r>
                          <a:rPr lang="hu-HU" sz="2400" i="1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  <a:sym typeface="Symbol"/>
                          </a:rPr>
                          <m:t>𝑋</m:t>
                        </m:r>
                      </m:e>
                      <m:sub>
                        <m:r>
                          <a:rPr lang="hu-HU" sz="2400" i="1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  <a:sym typeface="Symbol"/>
                          </a:rPr>
                          <m:t>𝑗</m:t>
                        </m:r>
                      </m:sub>
                    </m:sSub>
                    <m:r>
                      <a:rPr lang="hu-HU" sz="2400" i="1">
                        <a:solidFill>
                          <a:schemeClr val="tx1"/>
                        </a:solidFill>
                        <a:latin typeface="Cambria Math"/>
                        <a:cs typeface="Times New Roman" pitchFamily="18" charset="0"/>
                        <a:sym typeface="Symbol"/>
                      </a:rPr>
                      <m:t>)</m:t>
                    </m:r>
                  </m:oMath>
                </a14:m>
                <a:endParaRPr lang="hu-HU" sz="2400" smtClean="0">
                  <a:solidFill>
                    <a:schemeClr val="tx1"/>
                  </a:solidFill>
                  <a:latin typeface="+mj-lt"/>
                  <a:cs typeface="Times New Roman" pitchFamily="18" charset="0"/>
                </a:endParaRPr>
              </a:p>
              <a:p>
                <a:endParaRPr lang="hu-HU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" name="Szövegdoboz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404664"/>
                <a:ext cx="8280920" cy="4545988"/>
              </a:xfrm>
              <a:prstGeom prst="rect">
                <a:avLst/>
              </a:prstGeom>
              <a:blipFill rotWithShape="1">
                <a:blip r:embed="rId2"/>
                <a:stretch>
                  <a:fillRect l="-1178" t="-5094" b="-12466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8966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395536" y="469409"/>
            <a:ext cx="8280920" cy="606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800" u="sng" smtClean="0">
                <a:latin typeface="+mj-lt"/>
              </a:rPr>
              <a:t>Existential graphs</a:t>
            </a:r>
          </a:p>
          <a:p>
            <a:endParaRPr lang="hu-HU" sz="240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hu-HU" sz="2400" u="sng" smtClean="0">
                <a:latin typeface="+mj-lt"/>
                <a:cs typeface="Times New Roman" pitchFamily="18" charset="0"/>
              </a:rPr>
              <a:t>Propositional logic: alpha-graphs</a:t>
            </a:r>
            <a:endParaRPr lang="hu-HU" sz="2400" u="sng">
              <a:latin typeface="+mj-lt"/>
              <a:cs typeface="Times New Roman" pitchFamily="18" charset="0"/>
            </a:endParaRPr>
          </a:p>
          <a:p>
            <a:r>
              <a:rPr lang="hu-HU" sz="2400" smtClean="0">
                <a:latin typeface="+mj-lt"/>
                <a:cs typeface="Times New Roman" pitchFamily="18" charset="0"/>
              </a:rPr>
              <a:t>P, Q, R: elementary propositions</a:t>
            </a:r>
          </a:p>
          <a:p>
            <a:endParaRPr lang="hu-HU" sz="2400" smtClean="0">
              <a:solidFill>
                <a:srgbClr val="FFFF00"/>
              </a:solidFill>
              <a:latin typeface="+mj-lt"/>
              <a:cs typeface="Times New Roman" pitchFamily="18" charset="0"/>
            </a:endParaRPr>
          </a:p>
          <a:p>
            <a:endParaRPr lang="hu-HU" sz="240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hu-HU" sz="240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hu-HU" sz="2400" smtClean="0">
              <a:latin typeface="+mj-lt"/>
              <a:cs typeface="Times New Roman" pitchFamily="18" charset="0"/>
            </a:endParaRPr>
          </a:p>
          <a:p>
            <a:r>
              <a:rPr lang="hu-HU" sz="2400" smtClean="0">
                <a:latin typeface="+mj-lt"/>
                <a:cs typeface="Times New Roman" pitchFamily="18" charset="0"/>
              </a:rPr>
              <a:t>This is a </a:t>
            </a:r>
            <a:r>
              <a:rPr lang="hu-HU" sz="2400" i="1" smtClean="0">
                <a:latin typeface="+mj-lt"/>
                <a:cs typeface="Times New Roman" pitchFamily="18" charset="0"/>
              </a:rPr>
              <a:t>sheet </a:t>
            </a:r>
            <a:r>
              <a:rPr lang="hu-HU" sz="2400" smtClean="0">
                <a:latin typeface="+mj-lt"/>
                <a:cs typeface="Times New Roman" pitchFamily="18" charset="0"/>
              </a:rPr>
              <a:t>equivalent with claiming the proposition P; the </a:t>
            </a:r>
            <a:r>
              <a:rPr lang="hu-HU" sz="2400" i="1" smtClean="0">
                <a:latin typeface="+mj-lt"/>
                <a:cs typeface="Times New Roman" pitchFamily="18" charset="0"/>
              </a:rPr>
              <a:t>graph</a:t>
            </a:r>
            <a:r>
              <a:rPr lang="hu-HU" sz="2400" smtClean="0">
                <a:latin typeface="+mj-lt"/>
                <a:cs typeface="Times New Roman" pitchFamily="18" charset="0"/>
              </a:rPr>
              <a:t> of the proposition P is the letter itself.</a:t>
            </a:r>
          </a:p>
          <a:p>
            <a:endParaRPr lang="hu-HU" sz="240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hu-HU" sz="240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hu-HU" sz="240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hu-HU" sz="2400" smtClean="0">
              <a:latin typeface="+mj-lt"/>
              <a:cs typeface="Times New Roman" pitchFamily="18" charset="0"/>
            </a:endParaRPr>
          </a:p>
          <a:p>
            <a:r>
              <a:rPr lang="hu-HU" sz="2400" smtClean="0">
                <a:latin typeface="+mj-lt"/>
                <a:cs typeface="Times New Roman" pitchFamily="18" charset="0"/>
              </a:rPr>
              <a:t>This is „P </a:t>
            </a:r>
            <a:r>
              <a:rPr lang="hu-HU" sz="2400" smtClean="0">
                <a:latin typeface="+mj-lt"/>
                <a:cs typeface="Times New Roman" pitchFamily="18" charset="0"/>
                <a:sym typeface="Symbol"/>
              </a:rPr>
              <a:t> Q”; the graph consists of the two letters, and the sheet has the meaning that we claim this conjunction.</a:t>
            </a:r>
          </a:p>
        </p:txBody>
      </p:sp>
      <p:sp>
        <p:nvSpPr>
          <p:cNvPr id="9" name="Téglalap 8"/>
          <p:cNvSpPr/>
          <p:nvPr/>
        </p:nvSpPr>
        <p:spPr>
          <a:xfrm>
            <a:off x="2555776" y="2132856"/>
            <a:ext cx="4536504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smtClean="0">
                <a:solidFill>
                  <a:srgbClr val="FFFF00"/>
                </a:solidFill>
              </a:rPr>
              <a:t>P</a:t>
            </a:r>
            <a:endParaRPr lang="en-US" sz="2400">
              <a:solidFill>
                <a:srgbClr val="FFFF00"/>
              </a:solidFill>
            </a:endParaRPr>
          </a:p>
        </p:txBody>
      </p:sp>
      <p:sp>
        <p:nvSpPr>
          <p:cNvPr id="10" name="Téglalap 9"/>
          <p:cNvSpPr/>
          <p:nvPr/>
        </p:nvSpPr>
        <p:spPr>
          <a:xfrm>
            <a:off x="2567473" y="4581128"/>
            <a:ext cx="432048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smtClean="0">
                <a:solidFill>
                  <a:srgbClr val="FFFF00"/>
                </a:solidFill>
              </a:rPr>
              <a:t>P     Q</a:t>
            </a:r>
            <a:endParaRPr lang="en-US" sz="240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3991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539552" y="908720"/>
            <a:ext cx="806489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mtClean="0">
                <a:latin typeface="+mj-lt"/>
                <a:cs typeface="Times New Roman" pitchFamily="18" charset="0"/>
                <a:sym typeface="Symbol"/>
              </a:rPr>
              <a:t></a:t>
            </a:r>
            <a:r>
              <a:rPr lang="hu-HU" sz="2400" smtClean="0">
                <a:latin typeface="+mj-lt"/>
                <a:cs typeface="Times New Roman" pitchFamily="18" charset="0"/>
                <a:sym typeface="Symbol"/>
              </a:rPr>
              <a:t>P:</a:t>
            </a:r>
          </a:p>
          <a:p>
            <a:endParaRPr lang="hu-HU" sz="2400">
              <a:latin typeface="+mj-lt"/>
              <a:cs typeface="Times New Roman" pitchFamily="18" charset="0"/>
              <a:sym typeface="Symbol"/>
            </a:endParaRPr>
          </a:p>
          <a:p>
            <a:endParaRPr lang="hu-HU" sz="2400" smtClean="0">
              <a:latin typeface="+mj-lt"/>
              <a:cs typeface="Times New Roman" pitchFamily="18" charset="0"/>
              <a:sym typeface="Symbol"/>
            </a:endParaRPr>
          </a:p>
          <a:p>
            <a:endParaRPr lang="hu-HU" sz="2400">
              <a:latin typeface="+mj-lt"/>
              <a:cs typeface="Times New Roman" pitchFamily="18" charset="0"/>
              <a:sym typeface="Symbol"/>
            </a:endParaRPr>
          </a:p>
          <a:p>
            <a:endParaRPr lang="hu-HU" sz="2400" smtClean="0">
              <a:latin typeface="+mj-lt"/>
              <a:cs typeface="Times New Roman" pitchFamily="18" charset="0"/>
              <a:sym typeface="Symbol"/>
            </a:endParaRPr>
          </a:p>
          <a:p>
            <a:endParaRPr lang="hu-HU" sz="2400">
              <a:latin typeface="+mj-lt"/>
              <a:cs typeface="Times New Roman" pitchFamily="18" charset="0"/>
              <a:sym typeface="Symbol"/>
            </a:endParaRPr>
          </a:p>
          <a:p>
            <a:endParaRPr lang="hu-HU" sz="2400" smtClean="0">
              <a:latin typeface="+mj-lt"/>
              <a:cs typeface="Times New Roman" pitchFamily="18" charset="0"/>
              <a:sym typeface="Symbol"/>
            </a:endParaRPr>
          </a:p>
          <a:p>
            <a:r>
              <a:rPr lang="hu-HU" sz="2400" smtClean="0">
                <a:latin typeface="+mj-lt"/>
                <a:cs typeface="Times New Roman" pitchFamily="18" charset="0"/>
                <a:sym typeface="Symbol"/>
              </a:rPr>
              <a:t>The closed line is a </a:t>
            </a:r>
            <a:r>
              <a:rPr lang="hu-HU" sz="2400" i="1" smtClean="0">
                <a:latin typeface="+mj-lt"/>
                <a:cs typeface="Times New Roman" pitchFamily="18" charset="0"/>
                <a:sym typeface="Symbol"/>
              </a:rPr>
              <a:t>cut</a:t>
            </a:r>
            <a:r>
              <a:rPr lang="hu-HU" sz="2400" smtClean="0">
                <a:latin typeface="+mj-lt"/>
                <a:cs typeface="Times New Roman" pitchFamily="18" charset="0"/>
                <a:sym typeface="Symbol"/>
              </a:rPr>
              <a:t> or </a:t>
            </a:r>
            <a:r>
              <a:rPr lang="hu-HU" sz="2400" i="1" smtClean="0">
                <a:latin typeface="+mj-lt"/>
                <a:cs typeface="Times New Roman" pitchFamily="18" charset="0"/>
                <a:sym typeface="Symbol"/>
              </a:rPr>
              <a:t>sep</a:t>
            </a:r>
            <a:r>
              <a:rPr lang="hu-HU" sz="2400" smtClean="0">
                <a:latin typeface="+mj-lt"/>
                <a:cs typeface="Times New Roman" pitchFamily="18" charset="0"/>
                <a:sym typeface="Symbol"/>
              </a:rPr>
              <a:t>, the sign of negation. </a:t>
            </a:r>
          </a:p>
          <a:p>
            <a:r>
              <a:rPr lang="hu-HU" sz="2400" smtClean="0">
                <a:latin typeface="+mj-lt"/>
                <a:cs typeface="Times New Roman" pitchFamily="18" charset="0"/>
                <a:sym typeface="Symbol"/>
              </a:rPr>
              <a:t>The area separated by the cut is a </a:t>
            </a:r>
            <a:r>
              <a:rPr lang="hu-HU" sz="2400" i="1" smtClean="0">
                <a:latin typeface="+mj-lt"/>
                <a:cs typeface="Times New Roman" pitchFamily="18" charset="0"/>
                <a:sym typeface="Symbol"/>
              </a:rPr>
              <a:t>context </a:t>
            </a:r>
            <a:r>
              <a:rPr lang="hu-HU" sz="2400" smtClean="0">
                <a:latin typeface="+mj-lt"/>
                <a:cs typeface="Times New Roman" pitchFamily="18" charset="0"/>
                <a:sym typeface="Symbol"/>
              </a:rPr>
              <a:t>(</a:t>
            </a:r>
            <a:r>
              <a:rPr lang="hu-HU" sz="2400" smtClean="0">
                <a:latin typeface="+mj-lt"/>
                <a:cs typeface="Times New Roman" pitchFamily="18" charset="0"/>
                <a:sym typeface="Symbol"/>
              </a:rPr>
              <a:t>marked </a:t>
            </a:r>
            <a:r>
              <a:rPr lang="hu-HU" sz="2400" smtClean="0">
                <a:latin typeface="+mj-lt"/>
                <a:cs typeface="Times New Roman" pitchFamily="18" charset="0"/>
                <a:sym typeface="Symbol"/>
              </a:rPr>
              <a:t>with red).</a:t>
            </a:r>
          </a:p>
          <a:p>
            <a:r>
              <a:rPr lang="hu-HU" sz="2400" smtClean="0">
                <a:latin typeface="+mj-lt"/>
                <a:cs typeface="Times New Roman" pitchFamily="18" charset="0"/>
                <a:sym typeface="Symbol"/>
              </a:rPr>
              <a:t>The part of the sheet outside of every cut is a (distinguished) context, too: we are claiming the </a:t>
            </a:r>
            <a:r>
              <a:rPr lang="hu-HU" sz="2400" smtClean="0">
                <a:latin typeface="+mj-lt"/>
                <a:cs typeface="Times New Roman" pitchFamily="18" charset="0"/>
                <a:sym typeface="Symbol"/>
              </a:rPr>
              <a:t>proposition represented by </a:t>
            </a:r>
            <a:r>
              <a:rPr lang="hu-HU" sz="2400" smtClean="0">
                <a:latin typeface="+mj-lt"/>
                <a:cs typeface="Times New Roman" pitchFamily="18" charset="0"/>
                <a:sym typeface="Symbol"/>
              </a:rPr>
              <a:t>this context.</a:t>
            </a:r>
          </a:p>
        </p:txBody>
      </p:sp>
      <p:sp>
        <p:nvSpPr>
          <p:cNvPr id="3" name="Téglalap 2"/>
          <p:cNvSpPr/>
          <p:nvPr/>
        </p:nvSpPr>
        <p:spPr>
          <a:xfrm>
            <a:off x="2195736" y="1628800"/>
            <a:ext cx="5616624" cy="15841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Ellipszis 3"/>
          <p:cNvSpPr/>
          <p:nvPr/>
        </p:nvSpPr>
        <p:spPr>
          <a:xfrm>
            <a:off x="3635896" y="1988840"/>
            <a:ext cx="2232248" cy="792088"/>
          </a:xfrm>
          <a:prstGeom prst="ellipse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smtClean="0">
                <a:solidFill>
                  <a:srgbClr val="FFFF00"/>
                </a:solidFill>
              </a:rPr>
              <a:t>P</a:t>
            </a:r>
            <a:endParaRPr lang="en-US" sz="240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4235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467544" y="476672"/>
            <a:ext cx="8208912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smtClean="0">
                <a:latin typeface="+mj-lt"/>
                <a:cs typeface="Times New Roman" pitchFamily="18" charset="0"/>
              </a:rPr>
              <a:t>Let us interpret this sheet:</a:t>
            </a:r>
          </a:p>
          <a:p>
            <a:endParaRPr lang="hu-HU" sz="2400" smtClean="0">
              <a:latin typeface="+mj-lt"/>
              <a:cs typeface="Times New Roman" pitchFamily="18" charset="0"/>
            </a:endParaRPr>
          </a:p>
          <a:p>
            <a:endParaRPr lang="hu-HU" sz="2400">
              <a:latin typeface="+mj-lt"/>
              <a:cs typeface="Times New Roman" pitchFamily="18" charset="0"/>
            </a:endParaRPr>
          </a:p>
          <a:p>
            <a:endParaRPr lang="hu-HU" sz="2400" smtClean="0">
              <a:latin typeface="+mj-lt"/>
              <a:cs typeface="Times New Roman" pitchFamily="18" charset="0"/>
            </a:endParaRPr>
          </a:p>
          <a:p>
            <a:endParaRPr lang="hu-HU" sz="2400">
              <a:latin typeface="+mj-lt"/>
              <a:cs typeface="Times New Roman" pitchFamily="18" charset="0"/>
            </a:endParaRPr>
          </a:p>
          <a:p>
            <a:endParaRPr lang="hu-HU" sz="2400" smtClean="0">
              <a:latin typeface="+mj-lt"/>
              <a:cs typeface="Times New Roman" pitchFamily="18" charset="0"/>
            </a:endParaRPr>
          </a:p>
          <a:p>
            <a:endParaRPr lang="hu-HU" sz="2400">
              <a:latin typeface="+mj-lt"/>
              <a:cs typeface="Times New Roman" pitchFamily="18" charset="0"/>
            </a:endParaRPr>
          </a:p>
          <a:p>
            <a:endParaRPr lang="hu-HU" sz="2400" smtClean="0">
              <a:latin typeface="+mj-lt"/>
              <a:cs typeface="Times New Roman" pitchFamily="18" charset="0"/>
            </a:endParaRPr>
          </a:p>
          <a:p>
            <a:r>
              <a:rPr lang="hu-HU" sz="2400" smtClean="0">
                <a:latin typeface="+mj-lt"/>
                <a:cs typeface="Times New Roman" pitchFamily="18" charset="0"/>
              </a:rPr>
              <a:t>In the innermost, blue context we have Q.</a:t>
            </a:r>
          </a:p>
          <a:p>
            <a:r>
              <a:rPr lang="hu-HU" sz="2400" smtClean="0">
                <a:latin typeface="+mj-lt"/>
                <a:cs typeface="Times New Roman" pitchFamily="18" charset="0"/>
              </a:rPr>
              <a:t>Seen from the next, red context, Q is negated, and we have P. So in the red context we have „P</a:t>
            </a:r>
            <a:r>
              <a:rPr lang="hu-HU" sz="2400" smtClean="0">
                <a:latin typeface="+mj-lt"/>
                <a:cs typeface="Times New Roman" pitchFamily="18" charset="0"/>
                <a:sym typeface="Symbol"/>
              </a:rPr>
              <a:t>Q”.</a:t>
            </a:r>
          </a:p>
          <a:p>
            <a:r>
              <a:rPr lang="hu-HU" sz="2400" smtClean="0">
                <a:latin typeface="+mj-lt"/>
                <a:cs typeface="Times New Roman" pitchFamily="18" charset="0"/>
                <a:sym typeface="Symbol"/>
              </a:rPr>
              <a:t>In the outermost, distinguished context we have negated the content of the red context, therefore the sheet claims</a:t>
            </a:r>
            <a:br>
              <a:rPr lang="hu-HU" sz="2400" smtClean="0">
                <a:latin typeface="+mj-lt"/>
                <a:cs typeface="Times New Roman" pitchFamily="18" charset="0"/>
                <a:sym typeface="Symbol"/>
              </a:rPr>
            </a:br>
            <a:r>
              <a:rPr lang="hu-HU" sz="2400" smtClean="0">
                <a:latin typeface="+mj-lt"/>
                <a:cs typeface="Times New Roman" pitchFamily="18" charset="0"/>
                <a:sym typeface="Symbol"/>
              </a:rPr>
              <a:t>„(P  Q)”. </a:t>
            </a:r>
          </a:p>
          <a:p>
            <a:r>
              <a:rPr lang="hu-HU" sz="2400" smtClean="0">
                <a:latin typeface="+mj-lt"/>
                <a:cs typeface="Times New Roman" pitchFamily="18" charset="0"/>
              </a:rPr>
              <a:t>The figure consisting of two letters and two cuts is the graph of „P</a:t>
            </a:r>
            <a:r>
              <a:rPr lang="hu-HU" sz="2400" smtClean="0">
                <a:latin typeface="+mj-lt"/>
                <a:cs typeface="Times New Roman" pitchFamily="18" charset="0"/>
                <a:sym typeface="Symbol"/>
              </a:rPr>
              <a:t>Q”.</a:t>
            </a:r>
            <a:endParaRPr lang="en-US" sz="2400">
              <a:latin typeface="+mj-lt"/>
              <a:cs typeface="Times New Roman" pitchFamily="18" charset="0"/>
            </a:endParaRPr>
          </a:p>
        </p:txBody>
      </p:sp>
      <p:sp>
        <p:nvSpPr>
          <p:cNvPr id="3" name="Téglalap 2"/>
          <p:cNvSpPr/>
          <p:nvPr/>
        </p:nvSpPr>
        <p:spPr>
          <a:xfrm>
            <a:off x="2123728" y="1124744"/>
            <a:ext cx="5472608" cy="20882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Ellipszis 3"/>
          <p:cNvSpPr/>
          <p:nvPr/>
        </p:nvSpPr>
        <p:spPr>
          <a:xfrm>
            <a:off x="3419872" y="1566084"/>
            <a:ext cx="3240360" cy="1296144"/>
          </a:xfrm>
          <a:prstGeom prst="ellipse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00"/>
              </a:solidFill>
            </a:endParaRPr>
          </a:p>
        </p:txBody>
      </p:sp>
      <p:sp>
        <p:nvSpPr>
          <p:cNvPr id="5" name="Ellipszis 4"/>
          <p:cNvSpPr/>
          <p:nvPr/>
        </p:nvSpPr>
        <p:spPr>
          <a:xfrm>
            <a:off x="4716016" y="1854116"/>
            <a:ext cx="1440160" cy="720080"/>
          </a:xfrm>
          <a:prstGeom prst="ellipse">
            <a:avLst/>
          </a:prstGeom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smtClean="0">
                <a:solidFill>
                  <a:srgbClr val="FFFF00"/>
                </a:solidFill>
              </a:rPr>
              <a:t>Q</a:t>
            </a:r>
            <a:endParaRPr lang="en-US" sz="2400">
              <a:solidFill>
                <a:srgbClr val="FFFF00"/>
              </a:solidFill>
            </a:endParaRPr>
          </a:p>
        </p:txBody>
      </p:sp>
      <p:sp>
        <p:nvSpPr>
          <p:cNvPr id="6" name="Szövegdoboz 5"/>
          <p:cNvSpPr txBox="1"/>
          <p:nvPr/>
        </p:nvSpPr>
        <p:spPr>
          <a:xfrm>
            <a:off x="3995936" y="2116328"/>
            <a:ext cx="432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smtClean="0">
                <a:solidFill>
                  <a:srgbClr val="FFFF00"/>
                </a:solidFill>
              </a:rPr>
              <a:t>P</a:t>
            </a:r>
            <a:endParaRPr lang="en-US" sz="240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9193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/>
    </p:bld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221</TotalTime>
  <Words>1024</Words>
  <Application>Microsoft Office PowerPoint</Application>
  <PresentationFormat>Diavetítés a képernyőre (4:3 oldalarány)</PresentationFormat>
  <Paragraphs>181</Paragraphs>
  <Slides>16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16</vt:i4>
      </vt:variant>
    </vt:vector>
  </HeadingPairs>
  <TitlesOfParts>
    <vt:vector size="17" baseType="lpstr">
      <vt:lpstr>Office-téma</vt:lpstr>
      <vt:lpstr>Algebraic logic in the 19th century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Algebraic logic in the 19th century</dc:title>
  <dc:creator>andras</dc:creator>
  <cp:lastModifiedBy>andrás</cp:lastModifiedBy>
  <cp:revision>21</cp:revision>
  <dcterms:created xsi:type="dcterms:W3CDTF">2017-10-10T07:12:26Z</dcterms:created>
  <dcterms:modified xsi:type="dcterms:W3CDTF">2017-10-10T14:15:08Z</dcterms:modified>
</cp:coreProperties>
</file>