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9" r:id="rId5"/>
    <p:sldId id="260" r:id="rId6"/>
    <p:sldId id="262" r:id="rId7"/>
    <p:sldId id="263"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40329D-8AE0-4A04-9CAE-F3D80B23248C}"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265296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0329D-8AE0-4A04-9CAE-F3D80B23248C}"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372970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0329D-8AE0-4A04-9CAE-F3D80B23248C}"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403435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0329D-8AE0-4A04-9CAE-F3D80B23248C}"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81472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0329D-8AE0-4A04-9CAE-F3D80B23248C}"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24871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40329D-8AE0-4A04-9CAE-F3D80B23248C}"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180073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40329D-8AE0-4A04-9CAE-F3D80B23248C}"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274551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40329D-8AE0-4A04-9CAE-F3D80B23248C}"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161963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0329D-8AE0-4A04-9CAE-F3D80B23248C}"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271953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329D-8AE0-4A04-9CAE-F3D80B23248C}"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122714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329D-8AE0-4A04-9CAE-F3D80B23248C}"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A9076-9FEE-428B-BC68-8B1C8D61EA61}" type="slidenum">
              <a:rPr lang="en-US" smtClean="0"/>
              <a:t>‹#›</a:t>
            </a:fld>
            <a:endParaRPr lang="en-US"/>
          </a:p>
        </p:txBody>
      </p:sp>
    </p:spTree>
    <p:extLst>
      <p:ext uri="{BB962C8B-B14F-4D97-AF65-F5344CB8AC3E}">
        <p14:creationId xmlns:p14="http://schemas.microsoft.com/office/powerpoint/2010/main" val="82593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0329D-8AE0-4A04-9CAE-F3D80B23248C}" type="datetimeFigureOut">
              <a:rPr lang="en-US" smtClean="0"/>
              <a:t>11/13/2017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A9076-9FEE-428B-BC68-8B1C8D61EA61}" type="slidenum">
              <a:rPr lang="en-US" smtClean="0"/>
              <a:t>‹#›</a:t>
            </a:fld>
            <a:endParaRPr lang="en-US"/>
          </a:p>
        </p:txBody>
      </p:sp>
    </p:spTree>
    <p:extLst>
      <p:ext uri="{BB962C8B-B14F-4D97-AF65-F5344CB8AC3E}">
        <p14:creationId xmlns:p14="http://schemas.microsoft.com/office/powerpoint/2010/main" val="3187882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905000"/>
            <a:ext cx="7772400" cy="1470025"/>
          </a:xfrm>
        </p:spPr>
        <p:txBody>
          <a:bodyPr>
            <a:normAutofit/>
          </a:bodyPr>
          <a:lstStyle/>
          <a:p>
            <a:r>
              <a:rPr lang="hu-HU" dirty="0" smtClean="0"/>
              <a:t>On </a:t>
            </a:r>
            <a:r>
              <a:rPr lang="hu-HU" dirty="0" err="1" smtClean="0"/>
              <a:t>Frege</a:t>
            </a:r>
            <a:r>
              <a:rPr lang="hu-HU" dirty="0" smtClean="0"/>
              <a:t>’s </a:t>
            </a:r>
            <a:r>
              <a:rPr lang="hu-HU" dirty="0" err="1" smtClean="0"/>
              <a:t>Way</a:t>
            </a:r>
            <a:r>
              <a:rPr lang="hu-HU" dirty="0" smtClean="0"/>
              <a:t> Out</a:t>
            </a:r>
            <a:br>
              <a:rPr lang="hu-HU" dirty="0" smtClean="0"/>
            </a:b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20920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7772400" cy="1470025"/>
          </a:xfrm>
        </p:spPr>
        <p:txBody>
          <a:bodyPr/>
          <a:lstStyle/>
          <a:p>
            <a:r>
              <a:rPr lang="hu-HU" dirty="0" smtClean="0"/>
              <a:t>Russell’s paradox - </a:t>
            </a:r>
            <a:r>
              <a:rPr lang="hu-HU" dirty="0" err="1"/>
              <a:t>R</a:t>
            </a:r>
            <a:r>
              <a:rPr lang="hu-HU" dirty="0" err="1" smtClean="0"/>
              <a:t>ecap</a:t>
            </a:r>
            <a:endParaRPr lang="en-US" dirty="0"/>
          </a:p>
        </p:txBody>
      </p:sp>
      <p:sp>
        <p:nvSpPr>
          <p:cNvPr id="3" name="Subtitle 2"/>
          <p:cNvSpPr>
            <a:spLocks noGrp="1"/>
          </p:cNvSpPr>
          <p:nvPr>
            <p:ph type="subTitle" idx="1"/>
          </p:nvPr>
        </p:nvSpPr>
        <p:spPr>
          <a:xfrm>
            <a:off x="152400" y="1524000"/>
            <a:ext cx="8763000" cy="4953000"/>
          </a:xfrm>
        </p:spPr>
        <p:txBody>
          <a:bodyPr>
            <a:normAutofit lnSpcReduction="10000"/>
          </a:bodyPr>
          <a:lstStyle/>
          <a:p>
            <a:pPr algn="l"/>
            <a:r>
              <a:rPr lang="en-US" dirty="0" smtClean="0">
                <a:solidFill>
                  <a:schemeClr val="tx1"/>
                </a:solidFill>
              </a:rPr>
              <a:t>Some sets, such as the set of all teacups, are not members of themselves. </a:t>
            </a:r>
            <a:endParaRPr lang="hu-HU" dirty="0" smtClean="0">
              <a:solidFill>
                <a:schemeClr val="tx1"/>
              </a:solidFill>
            </a:endParaRPr>
          </a:p>
          <a:p>
            <a:pPr algn="l"/>
            <a:r>
              <a:rPr lang="en-US" dirty="0" smtClean="0">
                <a:solidFill>
                  <a:schemeClr val="tx1"/>
                </a:solidFill>
              </a:rPr>
              <a:t>Other sets, such as the set of all non-teacups, are members of themselves. </a:t>
            </a:r>
            <a:endParaRPr lang="hu-HU" dirty="0" smtClean="0">
              <a:solidFill>
                <a:schemeClr val="tx1"/>
              </a:solidFill>
            </a:endParaRPr>
          </a:p>
          <a:p>
            <a:pPr algn="l"/>
            <a:r>
              <a:rPr lang="en-US" dirty="0" smtClean="0">
                <a:solidFill>
                  <a:schemeClr val="tx1"/>
                </a:solidFill>
              </a:rPr>
              <a:t>Call the set of all sets that are not members of themselves “</a:t>
            </a:r>
            <a:r>
              <a:rPr lang="en-US" i="1" dirty="0" smtClean="0">
                <a:solidFill>
                  <a:schemeClr val="tx1"/>
                </a:solidFill>
              </a:rPr>
              <a:t>R</a:t>
            </a:r>
            <a:r>
              <a:rPr lang="en-US" dirty="0" smtClean="0">
                <a:solidFill>
                  <a:schemeClr val="tx1"/>
                </a:solidFill>
              </a:rPr>
              <a:t>.” </a:t>
            </a:r>
            <a:endParaRPr lang="hu-HU" dirty="0" smtClean="0">
              <a:solidFill>
                <a:schemeClr val="tx1"/>
              </a:solidFill>
            </a:endParaRPr>
          </a:p>
          <a:p>
            <a:pPr algn="l"/>
            <a:r>
              <a:rPr lang="en-US" dirty="0" smtClean="0">
                <a:solidFill>
                  <a:schemeClr val="tx1"/>
                </a:solidFill>
              </a:rPr>
              <a:t>If </a:t>
            </a:r>
            <a:r>
              <a:rPr lang="en-US" i="1" dirty="0" smtClean="0">
                <a:solidFill>
                  <a:schemeClr val="tx1"/>
                </a:solidFill>
              </a:rPr>
              <a:t>R</a:t>
            </a:r>
            <a:r>
              <a:rPr lang="en-US" dirty="0" smtClean="0">
                <a:solidFill>
                  <a:schemeClr val="tx1"/>
                </a:solidFill>
              </a:rPr>
              <a:t> is a member of itself, then by definition it must not be a member of itself. Similarly, if </a:t>
            </a:r>
            <a:r>
              <a:rPr lang="en-US" i="1" dirty="0" smtClean="0">
                <a:solidFill>
                  <a:schemeClr val="tx1"/>
                </a:solidFill>
              </a:rPr>
              <a:t>R</a:t>
            </a:r>
            <a:r>
              <a:rPr lang="en-US" dirty="0" smtClean="0">
                <a:solidFill>
                  <a:schemeClr val="tx1"/>
                </a:solidFill>
              </a:rPr>
              <a:t> is not a member of itself, then by definition it must be a member of itself. </a:t>
            </a:r>
            <a:r>
              <a:rPr lang="hu-HU"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3873205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7772400" cy="1470025"/>
          </a:xfrm>
        </p:spPr>
        <p:txBody>
          <a:bodyPr/>
          <a:lstStyle/>
          <a:p>
            <a:r>
              <a:rPr lang="hu-HU" dirty="0" smtClean="0"/>
              <a:t>Russell’s paradox - </a:t>
            </a:r>
            <a:r>
              <a:rPr lang="hu-HU" dirty="0" err="1" smtClean="0"/>
              <a:t>recap</a:t>
            </a:r>
            <a:endParaRPr lang="en-US" dirty="0"/>
          </a:p>
        </p:txBody>
      </p:sp>
      <p:sp>
        <p:nvSpPr>
          <p:cNvPr id="3" name="Subtitle 2"/>
          <p:cNvSpPr>
            <a:spLocks noGrp="1"/>
          </p:cNvSpPr>
          <p:nvPr>
            <p:ph type="subTitle" idx="1"/>
          </p:nvPr>
        </p:nvSpPr>
        <p:spPr>
          <a:xfrm>
            <a:off x="152400" y="1524000"/>
            <a:ext cx="8763000" cy="4953000"/>
          </a:xfrm>
        </p:spPr>
        <p:txBody>
          <a:bodyPr/>
          <a:lstStyle/>
          <a:p>
            <a:pPr algn="l"/>
            <a:r>
              <a:rPr lang="hu-HU" dirty="0" err="1" smtClean="0">
                <a:solidFill>
                  <a:schemeClr val="tx1"/>
                </a:solidFill>
              </a:rPr>
              <a:t>Let</a:t>
            </a:r>
            <a:r>
              <a:rPr lang="hu-HU" dirty="0" smtClean="0">
                <a:solidFill>
                  <a:schemeClr val="tx1"/>
                </a:solidFill>
              </a:rPr>
              <a:t> </a:t>
            </a:r>
            <a:r>
              <a:rPr lang="hu-HU" i="1" dirty="0" smtClean="0">
                <a:solidFill>
                  <a:schemeClr val="tx1"/>
                </a:solidFill>
              </a:rPr>
              <a:t>w</a:t>
            </a:r>
            <a:r>
              <a:rPr lang="hu-HU" dirty="0" smtClean="0">
                <a:solidFill>
                  <a:schemeClr val="tx1"/>
                </a:solidFill>
              </a:rPr>
              <a:t> be </a:t>
            </a:r>
            <a:r>
              <a:rPr lang="hu-HU" dirty="0" err="1" smtClean="0">
                <a:solidFill>
                  <a:schemeClr val="tx1"/>
                </a:solidFill>
              </a:rPr>
              <a:t>the</a:t>
            </a:r>
            <a:r>
              <a:rPr lang="hu-HU" dirty="0" smtClean="0">
                <a:solidFill>
                  <a:schemeClr val="tx1"/>
                </a:solidFill>
              </a:rPr>
              <a:t> </a:t>
            </a:r>
            <a:r>
              <a:rPr lang="hu-HU" dirty="0" err="1" smtClean="0">
                <a:solidFill>
                  <a:schemeClr val="tx1"/>
                </a:solidFill>
              </a:rPr>
              <a:t>predicate</a:t>
            </a:r>
            <a:r>
              <a:rPr lang="hu-HU" dirty="0" smtClean="0">
                <a:solidFill>
                  <a:schemeClr val="tx1"/>
                </a:solidFill>
              </a:rPr>
              <a:t>: „</a:t>
            </a:r>
            <a:r>
              <a:rPr lang="hu-HU" dirty="0" err="1" smtClean="0">
                <a:solidFill>
                  <a:schemeClr val="tx1"/>
                </a:solidFill>
              </a:rPr>
              <a:t>to</a:t>
            </a:r>
            <a:r>
              <a:rPr lang="hu-HU" dirty="0" smtClean="0">
                <a:solidFill>
                  <a:schemeClr val="tx1"/>
                </a:solidFill>
              </a:rPr>
              <a:t> </a:t>
            </a:r>
            <a:r>
              <a:rPr lang="hu-HU" dirty="0" err="1" smtClean="0">
                <a:solidFill>
                  <a:schemeClr val="tx1"/>
                </a:solidFill>
              </a:rPr>
              <a:t>be</a:t>
            </a:r>
            <a:r>
              <a:rPr lang="hu-HU" dirty="0" smtClean="0">
                <a:solidFill>
                  <a:schemeClr val="tx1"/>
                </a:solidFill>
              </a:rPr>
              <a:t> a </a:t>
            </a:r>
            <a:r>
              <a:rPr lang="hu-HU" dirty="0" err="1" smtClean="0">
                <a:solidFill>
                  <a:schemeClr val="tx1"/>
                </a:solidFill>
              </a:rPr>
              <a:t>predicate</a:t>
            </a:r>
            <a:r>
              <a:rPr lang="hu-HU" dirty="0" smtClean="0">
                <a:solidFill>
                  <a:schemeClr val="tx1"/>
                </a:solidFill>
              </a:rPr>
              <a:t> </a:t>
            </a:r>
            <a:r>
              <a:rPr lang="hu-HU" dirty="0" err="1" smtClean="0">
                <a:solidFill>
                  <a:schemeClr val="tx1"/>
                </a:solidFill>
              </a:rPr>
              <a:t>that</a:t>
            </a:r>
            <a:r>
              <a:rPr lang="hu-HU" dirty="0" smtClean="0">
                <a:solidFill>
                  <a:schemeClr val="tx1"/>
                </a:solidFill>
              </a:rPr>
              <a:t> </a:t>
            </a:r>
            <a:r>
              <a:rPr lang="hu-HU" dirty="0" err="1" smtClean="0">
                <a:solidFill>
                  <a:schemeClr val="tx1"/>
                </a:solidFill>
              </a:rPr>
              <a:t>cannot</a:t>
            </a:r>
            <a:r>
              <a:rPr lang="hu-HU" dirty="0" smtClean="0">
                <a:solidFill>
                  <a:schemeClr val="tx1"/>
                </a:solidFill>
              </a:rPr>
              <a:t> be </a:t>
            </a:r>
            <a:r>
              <a:rPr lang="hu-HU" dirty="0" err="1" smtClean="0">
                <a:solidFill>
                  <a:schemeClr val="tx1"/>
                </a:solidFill>
              </a:rPr>
              <a:t>predicated</a:t>
            </a:r>
            <a:r>
              <a:rPr lang="hu-HU" dirty="0" smtClean="0">
                <a:solidFill>
                  <a:schemeClr val="tx1"/>
                </a:solidFill>
              </a:rPr>
              <a:t> of </a:t>
            </a:r>
            <a:r>
              <a:rPr lang="hu-HU" dirty="0" err="1" smtClean="0">
                <a:solidFill>
                  <a:schemeClr val="tx1"/>
                </a:solidFill>
              </a:rPr>
              <a:t>itself</a:t>
            </a:r>
            <a:r>
              <a:rPr lang="hu-HU" dirty="0" smtClean="0">
                <a:solidFill>
                  <a:schemeClr val="tx1"/>
                </a:solidFill>
              </a:rPr>
              <a:t>”.</a:t>
            </a:r>
            <a:endParaRPr lang="hu-HU" dirty="0" smtClean="0">
              <a:solidFill>
                <a:schemeClr val="tx1"/>
              </a:solidFill>
            </a:endParaRPr>
          </a:p>
          <a:p>
            <a:pPr algn="l"/>
            <a:endParaRPr lang="hu-HU" dirty="0">
              <a:solidFill>
                <a:schemeClr val="tx1"/>
              </a:solidFill>
            </a:endParaRPr>
          </a:p>
          <a:p>
            <a:pPr algn="l"/>
            <a:r>
              <a:rPr lang="hu-HU" dirty="0" err="1" smtClean="0">
                <a:solidFill>
                  <a:schemeClr val="tx1"/>
                </a:solidFill>
              </a:rPr>
              <a:t>Can</a:t>
            </a:r>
            <a:r>
              <a:rPr lang="hu-HU" dirty="0" smtClean="0">
                <a:solidFill>
                  <a:schemeClr val="tx1"/>
                </a:solidFill>
              </a:rPr>
              <a:t> </a:t>
            </a:r>
            <a:r>
              <a:rPr lang="hu-HU" i="1" dirty="0" smtClean="0">
                <a:solidFill>
                  <a:schemeClr val="tx1"/>
                </a:solidFill>
              </a:rPr>
              <a:t>w</a:t>
            </a:r>
            <a:r>
              <a:rPr lang="hu-HU" dirty="0" smtClean="0">
                <a:solidFill>
                  <a:schemeClr val="tx1"/>
                </a:solidFill>
              </a:rPr>
              <a:t> be </a:t>
            </a:r>
            <a:r>
              <a:rPr lang="hu-HU" dirty="0" err="1" smtClean="0">
                <a:solidFill>
                  <a:schemeClr val="tx1"/>
                </a:solidFill>
              </a:rPr>
              <a:t>predicated</a:t>
            </a:r>
            <a:r>
              <a:rPr lang="hu-HU" dirty="0" smtClean="0">
                <a:solidFill>
                  <a:schemeClr val="tx1"/>
                </a:solidFill>
              </a:rPr>
              <a:t> of </a:t>
            </a:r>
            <a:r>
              <a:rPr lang="hu-HU" dirty="0" err="1" smtClean="0">
                <a:solidFill>
                  <a:schemeClr val="tx1"/>
                </a:solidFill>
              </a:rPr>
              <a:t>itself</a:t>
            </a:r>
            <a:r>
              <a:rPr lang="hu-HU"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904354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7772400" cy="1470025"/>
          </a:xfrm>
        </p:spPr>
        <p:txBody>
          <a:bodyPr/>
          <a:lstStyle/>
          <a:p>
            <a:r>
              <a:rPr lang="hu-HU" dirty="0" err="1" smtClean="0"/>
              <a:t>Frege</a:t>
            </a:r>
            <a:r>
              <a:rPr lang="hu-HU" dirty="0" smtClean="0"/>
              <a:t> – Basic Law V</a:t>
            </a:r>
            <a:endParaRPr lang="en-US" dirty="0"/>
          </a:p>
        </p:txBody>
      </p:sp>
      <p:sp>
        <p:nvSpPr>
          <p:cNvPr id="3" name="Subtitle 2"/>
          <p:cNvSpPr>
            <a:spLocks noGrp="1"/>
          </p:cNvSpPr>
          <p:nvPr>
            <p:ph type="subTitle" idx="1"/>
          </p:nvPr>
        </p:nvSpPr>
        <p:spPr>
          <a:xfrm>
            <a:off x="152400" y="1524000"/>
            <a:ext cx="8763000" cy="4953000"/>
          </a:xfrm>
        </p:spPr>
        <p:txBody>
          <a:bodyPr>
            <a:normAutofit fontScale="92500" lnSpcReduction="10000"/>
          </a:bodyPr>
          <a:lstStyle/>
          <a:p>
            <a:endParaRPr lang="hu-HU" dirty="0" smtClean="0">
              <a:solidFill>
                <a:schemeClr val="tx1"/>
              </a:solidFill>
            </a:endParaRPr>
          </a:p>
          <a:p>
            <a:endParaRPr lang="hu-HU" dirty="0">
              <a:solidFill>
                <a:schemeClr val="tx1"/>
              </a:solidFill>
            </a:endParaRPr>
          </a:p>
          <a:p>
            <a:pPr algn="l"/>
            <a:r>
              <a:rPr lang="hu-HU" dirty="0" smtClean="0">
                <a:solidFill>
                  <a:schemeClr val="tx1"/>
                </a:solidFill>
              </a:rPr>
              <a:t>T</a:t>
            </a:r>
            <a:r>
              <a:rPr lang="en-US" dirty="0" smtClean="0">
                <a:solidFill>
                  <a:schemeClr val="tx1"/>
                </a:solidFill>
              </a:rPr>
              <a:t>he course-of-values of the function </a:t>
            </a:r>
            <a:r>
              <a:rPr lang="en-US" i="1" dirty="0">
                <a:solidFill>
                  <a:schemeClr val="tx1"/>
                </a:solidFill>
              </a:rPr>
              <a:t>f</a:t>
            </a:r>
            <a:r>
              <a:rPr lang="en-US" dirty="0" smtClean="0">
                <a:solidFill>
                  <a:schemeClr val="tx1"/>
                </a:solidFill>
              </a:rPr>
              <a:t> is identical to the course-of-values of the function </a:t>
            </a:r>
            <a:r>
              <a:rPr lang="en-US" i="1" dirty="0">
                <a:solidFill>
                  <a:schemeClr val="tx1"/>
                </a:solidFill>
              </a:rPr>
              <a:t>g</a:t>
            </a:r>
            <a:r>
              <a:rPr lang="en-US" dirty="0" smtClean="0">
                <a:solidFill>
                  <a:schemeClr val="tx1"/>
                </a:solidFill>
              </a:rPr>
              <a:t> if and only if </a:t>
            </a:r>
            <a:r>
              <a:rPr lang="en-US" i="1" dirty="0">
                <a:solidFill>
                  <a:schemeClr val="tx1"/>
                </a:solidFill>
              </a:rPr>
              <a:t>f</a:t>
            </a:r>
            <a:r>
              <a:rPr lang="en-US" dirty="0" smtClean="0">
                <a:solidFill>
                  <a:schemeClr val="tx1"/>
                </a:solidFill>
              </a:rPr>
              <a:t> and g map every object to the same value. </a:t>
            </a:r>
            <a:endParaRPr lang="hu-HU" dirty="0" smtClean="0">
              <a:solidFill>
                <a:schemeClr val="tx1"/>
              </a:solidFill>
            </a:endParaRPr>
          </a:p>
          <a:p>
            <a:pPr algn="l"/>
            <a:endParaRPr lang="hu-HU" dirty="0">
              <a:solidFill>
                <a:schemeClr val="tx1"/>
              </a:solidFill>
            </a:endParaRPr>
          </a:p>
          <a:p>
            <a:pPr algn="l"/>
            <a:endParaRPr lang="hu-HU" dirty="0" smtClean="0">
              <a:solidFill>
                <a:schemeClr val="tx1"/>
              </a:solidFill>
            </a:endParaRPr>
          </a:p>
          <a:p>
            <a:pPr algn="l"/>
            <a:r>
              <a:rPr lang="en-US" dirty="0" smtClean="0">
                <a:solidFill>
                  <a:schemeClr val="tx1"/>
                </a:solidFill>
              </a:rPr>
              <a:t>the extension of the concept </a:t>
            </a:r>
            <a:r>
              <a:rPr lang="en-US" i="1" dirty="0">
                <a:solidFill>
                  <a:schemeClr val="tx1"/>
                </a:solidFill>
              </a:rPr>
              <a:t>F</a:t>
            </a:r>
            <a:r>
              <a:rPr lang="en-US" dirty="0" smtClean="0">
                <a:solidFill>
                  <a:schemeClr val="tx1"/>
                </a:solidFill>
              </a:rPr>
              <a:t> is identical to the extension of the concept </a:t>
            </a:r>
            <a:r>
              <a:rPr lang="en-US" i="1" dirty="0">
                <a:solidFill>
                  <a:schemeClr val="tx1"/>
                </a:solidFill>
              </a:rPr>
              <a:t>G</a:t>
            </a:r>
            <a:r>
              <a:rPr lang="en-US" dirty="0" smtClean="0">
                <a:solidFill>
                  <a:schemeClr val="tx1"/>
                </a:solidFill>
              </a:rPr>
              <a:t> if and only if all and only the objects that fall under </a:t>
            </a:r>
            <a:r>
              <a:rPr lang="en-US" i="1" dirty="0">
                <a:solidFill>
                  <a:schemeClr val="tx1"/>
                </a:solidFill>
              </a:rPr>
              <a:t>F</a:t>
            </a:r>
            <a:r>
              <a:rPr lang="en-US" dirty="0" smtClean="0">
                <a:solidFill>
                  <a:schemeClr val="tx1"/>
                </a:solidFill>
              </a:rPr>
              <a:t> fall under </a:t>
            </a:r>
            <a:r>
              <a:rPr lang="en-US" i="1" dirty="0">
                <a:solidFill>
                  <a:schemeClr val="tx1"/>
                </a:solidFill>
              </a:rPr>
              <a:t>G</a:t>
            </a:r>
            <a:endParaRPr lang="en-US"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3686175"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156363"/>
            <a:ext cx="268605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1993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7772400" cy="1470025"/>
          </a:xfrm>
        </p:spPr>
        <p:txBody>
          <a:bodyPr/>
          <a:lstStyle/>
          <a:p>
            <a:r>
              <a:rPr lang="hu-HU" dirty="0" err="1" smtClean="0"/>
              <a:t>Frege</a:t>
            </a:r>
            <a:r>
              <a:rPr lang="hu-HU" dirty="0" smtClean="0"/>
              <a:t> – Basic Law V</a:t>
            </a:r>
            <a:endParaRPr lang="en-US" dirty="0"/>
          </a:p>
        </p:txBody>
      </p:sp>
      <p:sp>
        <p:nvSpPr>
          <p:cNvPr id="3" name="Subtitle 2"/>
          <p:cNvSpPr>
            <a:spLocks noGrp="1"/>
          </p:cNvSpPr>
          <p:nvPr>
            <p:ph type="subTitle" idx="1"/>
          </p:nvPr>
        </p:nvSpPr>
        <p:spPr>
          <a:xfrm>
            <a:off x="152400" y="1524000"/>
            <a:ext cx="8763000" cy="4953000"/>
          </a:xfrm>
        </p:spPr>
        <p:txBody>
          <a:bodyPr>
            <a:normAutofit fontScale="62500" lnSpcReduction="20000"/>
          </a:bodyPr>
          <a:lstStyle/>
          <a:p>
            <a:pPr marL="457200" indent="-457200" algn="l">
              <a:buFont typeface="Arial" charset="0"/>
              <a:buChar char="•"/>
            </a:pPr>
            <a:r>
              <a:rPr lang="hu-HU" dirty="0" err="1" smtClean="0">
                <a:solidFill>
                  <a:schemeClr val="tx1"/>
                </a:solidFill>
              </a:rPr>
              <a:t>Concept</a:t>
            </a:r>
            <a:r>
              <a:rPr lang="hu-HU" dirty="0" smtClean="0">
                <a:solidFill>
                  <a:schemeClr val="tx1"/>
                </a:solidFill>
              </a:rPr>
              <a:t> / </a:t>
            </a:r>
            <a:r>
              <a:rPr lang="hu-HU" dirty="0" err="1" smtClean="0">
                <a:solidFill>
                  <a:schemeClr val="tx1"/>
                </a:solidFill>
              </a:rPr>
              <a:t>property</a:t>
            </a:r>
            <a:r>
              <a:rPr lang="hu-HU" dirty="0" smtClean="0">
                <a:solidFill>
                  <a:schemeClr val="tx1"/>
                </a:solidFill>
              </a:rPr>
              <a:t> / </a:t>
            </a:r>
            <a:r>
              <a:rPr lang="hu-HU" dirty="0" err="1" smtClean="0">
                <a:solidFill>
                  <a:schemeClr val="tx1"/>
                </a:solidFill>
              </a:rPr>
              <a:t>attribute</a:t>
            </a:r>
            <a:r>
              <a:rPr lang="hu-HU" dirty="0">
                <a:solidFill>
                  <a:schemeClr val="tx1"/>
                </a:solidFill>
              </a:rPr>
              <a:t> (</a:t>
            </a:r>
            <a:r>
              <a:rPr lang="hu-HU" dirty="0" err="1">
                <a:solidFill>
                  <a:schemeClr val="tx1"/>
                </a:solidFill>
              </a:rPr>
              <a:t>some</a:t>
            </a:r>
            <a:r>
              <a:rPr lang="hu-HU" dirty="0">
                <a:solidFill>
                  <a:schemeClr val="tx1"/>
                </a:solidFill>
              </a:rPr>
              <a:t> </a:t>
            </a:r>
            <a:r>
              <a:rPr lang="hu-HU" dirty="0" err="1">
                <a:solidFill>
                  <a:schemeClr val="tx1"/>
                </a:solidFill>
              </a:rPr>
              <a:t>room</a:t>
            </a:r>
            <a:r>
              <a:rPr lang="hu-HU" dirty="0">
                <a:solidFill>
                  <a:schemeClr val="tx1"/>
                </a:solidFill>
              </a:rPr>
              <a:t> </a:t>
            </a:r>
            <a:r>
              <a:rPr lang="hu-HU" dirty="0" err="1">
                <a:solidFill>
                  <a:schemeClr val="tx1"/>
                </a:solidFill>
              </a:rPr>
              <a:t>for</a:t>
            </a:r>
            <a:r>
              <a:rPr lang="hu-HU" dirty="0">
                <a:solidFill>
                  <a:schemeClr val="tx1"/>
                </a:solidFill>
              </a:rPr>
              <a:t> </a:t>
            </a:r>
            <a:r>
              <a:rPr lang="hu-HU" dirty="0" err="1">
                <a:solidFill>
                  <a:schemeClr val="tx1"/>
                </a:solidFill>
              </a:rPr>
              <a:t>confusion</a:t>
            </a:r>
            <a:r>
              <a:rPr lang="hu-HU" dirty="0">
                <a:solidFill>
                  <a:schemeClr val="tx1"/>
                </a:solidFill>
              </a:rPr>
              <a:t>)</a:t>
            </a:r>
            <a:endParaRPr lang="hu-HU" dirty="0" smtClean="0">
              <a:solidFill>
                <a:schemeClr val="tx1"/>
              </a:solidFill>
            </a:endParaRPr>
          </a:p>
          <a:p>
            <a:pPr marL="457200" indent="-457200" algn="l">
              <a:buFont typeface="Arial" charset="0"/>
              <a:buChar char="•"/>
            </a:pPr>
            <a:r>
              <a:rPr lang="hu-HU" dirty="0" err="1" smtClean="0">
                <a:solidFill>
                  <a:schemeClr val="tx1"/>
                </a:solidFill>
              </a:rPr>
              <a:t>Class</a:t>
            </a:r>
            <a:r>
              <a:rPr lang="hu-HU" dirty="0" smtClean="0">
                <a:solidFill>
                  <a:schemeClr val="tx1"/>
                </a:solidFill>
              </a:rPr>
              <a:t> / </a:t>
            </a:r>
            <a:r>
              <a:rPr lang="hu-HU" dirty="0" err="1" smtClean="0">
                <a:solidFill>
                  <a:schemeClr val="tx1"/>
                </a:solidFill>
              </a:rPr>
              <a:t>extension</a:t>
            </a:r>
            <a:r>
              <a:rPr lang="hu-HU" dirty="0" smtClean="0">
                <a:solidFill>
                  <a:schemeClr val="tx1"/>
                </a:solidFill>
              </a:rPr>
              <a:t> </a:t>
            </a:r>
          </a:p>
          <a:p>
            <a:pPr marL="457200" indent="-457200" algn="l">
              <a:buFont typeface="Arial" charset="0"/>
              <a:buChar char="•"/>
            </a:pPr>
            <a:r>
              <a:rPr lang="hu-HU" dirty="0" smtClean="0">
                <a:solidFill>
                  <a:schemeClr val="tx1"/>
                </a:solidFill>
              </a:rPr>
              <a:t>E</a:t>
            </a:r>
            <a:r>
              <a:rPr lang="en-US" dirty="0" err="1" smtClean="0">
                <a:solidFill>
                  <a:schemeClr val="tx1"/>
                </a:solidFill>
              </a:rPr>
              <a:t>xtension</a:t>
            </a:r>
            <a:r>
              <a:rPr lang="en-US" dirty="0" smtClean="0">
                <a:solidFill>
                  <a:schemeClr val="tx1"/>
                </a:solidFill>
              </a:rPr>
              <a:t> of the concept </a:t>
            </a:r>
            <a:r>
              <a:rPr lang="hu-HU" dirty="0" smtClean="0">
                <a:solidFill>
                  <a:schemeClr val="tx1"/>
                </a:solidFill>
              </a:rPr>
              <a:t>[</a:t>
            </a:r>
            <a:r>
              <a:rPr lang="en-US" i="1" dirty="0" smtClean="0">
                <a:solidFill>
                  <a:schemeClr val="tx1"/>
                </a:solidFill>
              </a:rPr>
              <a:t>x</a:t>
            </a:r>
            <a:r>
              <a:rPr lang="en-US" dirty="0" smtClean="0">
                <a:solidFill>
                  <a:schemeClr val="tx1"/>
                </a:solidFill>
              </a:rPr>
              <a:t> </a:t>
            </a:r>
            <a:r>
              <a:rPr lang="en-US" i="1" dirty="0" smtClean="0">
                <a:solidFill>
                  <a:schemeClr val="tx1"/>
                </a:solidFill>
              </a:rPr>
              <a:t>is a positive even integer less than 8</a:t>
            </a:r>
            <a:r>
              <a:rPr lang="hu-HU" i="1" dirty="0" smtClean="0">
                <a:solidFill>
                  <a:schemeClr val="tx1"/>
                </a:solidFill>
              </a:rPr>
              <a:t>]</a:t>
            </a:r>
            <a:r>
              <a:rPr lang="en-US" dirty="0" smtClean="0">
                <a:solidFill>
                  <a:schemeClr val="tx1"/>
                </a:solidFill>
              </a:rPr>
              <a:t> is something like the set consisting of the numbers 2, 4, and 6.</a:t>
            </a:r>
            <a:endParaRPr lang="hu-HU" dirty="0" smtClean="0">
              <a:solidFill>
                <a:schemeClr val="tx1"/>
              </a:solidFill>
            </a:endParaRPr>
          </a:p>
          <a:p>
            <a:pPr marL="457200" indent="-457200" algn="l">
              <a:buFont typeface="Arial" charset="0"/>
              <a:buChar char="•"/>
            </a:pPr>
            <a:endParaRPr lang="hu-HU" dirty="0" smtClean="0">
              <a:solidFill>
                <a:schemeClr val="tx1"/>
              </a:solidFill>
            </a:endParaRPr>
          </a:p>
          <a:p>
            <a:pPr marL="457200" indent="-457200" algn="l">
              <a:buFont typeface="Arial" charset="0"/>
              <a:buChar char="•"/>
            </a:pPr>
            <a:endParaRPr lang="hu-HU" dirty="0">
              <a:solidFill>
                <a:schemeClr val="tx1"/>
              </a:solidFill>
            </a:endParaRPr>
          </a:p>
          <a:p>
            <a:pPr marL="457200" indent="-457200" algn="l">
              <a:buFont typeface="Arial" charset="0"/>
              <a:buChar char="•"/>
            </a:pPr>
            <a:endParaRPr lang="hu-HU" dirty="0" smtClean="0">
              <a:solidFill>
                <a:schemeClr val="tx1"/>
              </a:solidFill>
            </a:endParaRPr>
          </a:p>
          <a:p>
            <a:pPr marL="457200" indent="-457200" algn="l">
              <a:buFont typeface="Arial" charset="0"/>
              <a:buChar char="•"/>
            </a:pPr>
            <a:r>
              <a:rPr lang="en-US" dirty="0" smtClean="0">
                <a:solidFill>
                  <a:schemeClr val="tx1"/>
                </a:solidFill>
              </a:rPr>
              <a:t>the extension of the concept </a:t>
            </a:r>
            <a:r>
              <a:rPr lang="en-US" i="1" dirty="0" smtClean="0">
                <a:solidFill>
                  <a:schemeClr val="tx1"/>
                </a:solidFill>
              </a:rPr>
              <a:t>F</a:t>
            </a:r>
            <a:r>
              <a:rPr lang="en-US" dirty="0" smtClean="0">
                <a:solidFill>
                  <a:schemeClr val="tx1"/>
                </a:solidFill>
              </a:rPr>
              <a:t> is identical to the extension of the concept </a:t>
            </a:r>
            <a:r>
              <a:rPr lang="en-US" i="1" dirty="0" smtClean="0">
                <a:solidFill>
                  <a:schemeClr val="tx1"/>
                </a:solidFill>
              </a:rPr>
              <a:t>G</a:t>
            </a:r>
            <a:r>
              <a:rPr lang="en-US" dirty="0" smtClean="0">
                <a:solidFill>
                  <a:schemeClr val="tx1"/>
                </a:solidFill>
              </a:rPr>
              <a:t> if and only if all and only the objects that fall under </a:t>
            </a:r>
            <a:r>
              <a:rPr lang="en-US" i="1" dirty="0" smtClean="0">
                <a:solidFill>
                  <a:schemeClr val="tx1"/>
                </a:solidFill>
              </a:rPr>
              <a:t>F</a:t>
            </a:r>
            <a:r>
              <a:rPr lang="en-US" dirty="0" smtClean="0">
                <a:solidFill>
                  <a:schemeClr val="tx1"/>
                </a:solidFill>
              </a:rPr>
              <a:t> fall under </a:t>
            </a:r>
            <a:r>
              <a:rPr lang="en-US" i="1" dirty="0" smtClean="0">
                <a:solidFill>
                  <a:schemeClr val="tx1"/>
                </a:solidFill>
              </a:rPr>
              <a:t>G</a:t>
            </a:r>
            <a:r>
              <a:rPr lang="hu-HU" i="1" dirty="0" smtClean="0">
                <a:solidFill>
                  <a:schemeClr val="tx1"/>
                </a:solidFill>
              </a:rPr>
              <a:t>.</a:t>
            </a:r>
          </a:p>
          <a:p>
            <a:pPr marL="914400" lvl="1" indent="-457200" algn="l">
              <a:buFont typeface="Arial" charset="0"/>
              <a:buChar char="•"/>
            </a:pPr>
            <a:r>
              <a:rPr lang="en-US" dirty="0" smtClean="0">
                <a:solidFill>
                  <a:schemeClr val="tx1"/>
                </a:solidFill>
              </a:rPr>
              <a:t>if the concept in question is that of </a:t>
            </a:r>
            <a:r>
              <a:rPr lang="hu-HU" dirty="0" smtClean="0">
                <a:solidFill>
                  <a:schemeClr val="tx1"/>
                </a:solidFill>
              </a:rPr>
              <a:t>[</a:t>
            </a:r>
            <a:r>
              <a:rPr lang="en-US" i="1" dirty="0" smtClean="0">
                <a:solidFill>
                  <a:schemeClr val="tx1"/>
                </a:solidFill>
              </a:rPr>
              <a:t>being a</a:t>
            </a:r>
            <a:r>
              <a:rPr lang="hu-HU" i="1" dirty="0" smtClean="0">
                <a:solidFill>
                  <a:schemeClr val="tx1"/>
                </a:solidFill>
              </a:rPr>
              <a:t>n</a:t>
            </a:r>
            <a:r>
              <a:rPr lang="en-US" i="1" dirty="0" smtClean="0">
                <a:solidFill>
                  <a:schemeClr val="tx1"/>
                </a:solidFill>
              </a:rPr>
              <a:t> extension of a concept not included in itself</a:t>
            </a:r>
            <a:r>
              <a:rPr lang="hu-HU" i="1" dirty="0" smtClean="0">
                <a:solidFill>
                  <a:schemeClr val="tx1"/>
                </a:solidFill>
              </a:rPr>
              <a:t>]</a:t>
            </a:r>
          </a:p>
          <a:p>
            <a:pPr marL="457200" indent="-457200" algn="l">
              <a:buFont typeface="Arial" charset="0"/>
              <a:buChar char="•"/>
            </a:pPr>
            <a:r>
              <a:rPr lang="hu-HU" i="1" dirty="0" err="1" smtClean="0">
                <a:solidFill>
                  <a:schemeClr val="tx1"/>
                </a:solidFill>
              </a:rPr>
              <a:t>Revision</a:t>
            </a:r>
            <a:r>
              <a:rPr lang="hu-HU" i="1" dirty="0" smtClean="0">
                <a:solidFill>
                  <a:schemeClr val="tx1"/>
                </a:solidFill>
              </a:rPr>
              <a:t>: </a:t>
            </a:r>
            <a:r>
              <a:rPr lang="en-US" dirty="0">
                <a:solidFill>
                  <a:schemeClr val="tx1"/>
                </a:solidFill>
              </a:rPr>
              <a:t>The extension of one concept coincides with that of another when every object that falls under the first concept, except the extension of the first concept, falls under the second concept likewise, and when every object that falls under the second concept, except the extension of the second concept, falls under the first concept likewise </a:t>
            </a:r>
            <a:endParaRPr lang="en-US" dirty="0" smtClean="0">
              <a:solidFill>
                <a:schemeClr val="tx1"/>
              </a:solidFill>
            </a:endParaRPr>
          </a:p>
          <a:p>
            <a:pPr algn="l"/>
            <a:endParaRPr lang="en-US" dirty="0">
              <a:solidFill>
                <a:schemeClr val="tx1"/>
              </a:solidFill>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900362"/>
            <a:ext cx="268605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4723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7772400" cy="1470025"/>
          </a:xfrm>
        </p:spPr>
        <p:txBody>
          <a:bodyPr/>
          <a:lstStyle/>
          <a:p>
            <a:r>
              <a:rPr lang="hu-HU" dirty="0" err="1" smtClean="0"/>
              <a:t>Extension</a:t>
            </a:r>
            <a:endParaRPr lang="en-US" dirty="0"/>
          </a:p>
        </p:txBody>
      </p:sp>
      <p:sp>
        <p:nvSpPr>
          <p:cNvPr id="3" name="Subtitle 2"/>
          <p:cNvSpPr>
            <a:spLocks noGrp="1"/>
          </p:cNvSpPr>
          <p:nvPr>
            <p:ph type="subTitle" idx="1"/>
          </p:nvPr>
        </p:nvSpPr>
        <p:spPr>
          <a:xfrm>
            <a:off x="152400" y="1524000"/>
            <a:ext cx="8763000" cy="4953000"/>
          </a:xfrm>
        </p:spPr>
        <p:txBody>
          <a:bodyPr>
            <a:normAutofit/>
          </a:bodyPr>
          <a:lstStyle/>
          <a:p>
            <a:pPr algn="l"/>
            <a:r>
              <a:rPr lang="hu-HU" sz="2200" dirty="0" smtClean="0">
                <a:solidFill>
                  <a:schemeClr val="tx1"/>
                </a:solidFill>
              </a:rPr>
              <a:t>Law of </a:t>
            </a:r>
            <a:r>
              <a:rPr lang="hu-HU" sz="2200" dirty="0" err="1" smtClean="0">
                <a:solidFill>
                  <a:schemeClr val="tx1"/>
                </a:solidFill>
              </a:rPr>
              <a:t>extensions</a:t>
            </a:r>
            <a:r>
              <a:rPr lang="hu-HU" sz="2200" dirty="0" smtClean="0">
                <a:solidFill>
                  <a:schemeClr val="tx1"/>
                </a:solidFill>
              </a:rPr>
              <a:t> (</a:t>
            </a:r>
            <a:r>
              <a:rPr lang="hu-HU" sz="2200" dirty="0" err="1" smtClean="0">
                <a:solidFill>
                  <a:schemeClr val="tx1"/>
                </a:solidFill>
              </a:rPr>
              <a:t>original</a:t>
            </a:r>
            <a:r>
              <a:rPr lang="hu-HU" sz="2200" dirty="0" smtClean="0">
                <a:solidFill>
                  <a:schemeClr val="tx1"/>
                </a:solidFill>
              </a:rPr>
              <a:t>): </a:t>
            </a:r>
            <a:r>
              <a:rPr lang="en-US" sz="2200" dirty="0" smtClean="0">
                <a:solidFill>
                  <a:schemeClr val="tx1"/>
                </a:solidFill>
              </a:rPr>
              <a:t>an object is a member of the extension of a concept if and only if it falls under that concept</a:t>
            </a:r>
            <a:r>
              <a:rPr lang="hu-HU" sz="2200" dirty="0" smtClean="0">
                <a:solidFill>
                  <a:schemeClr val="tx1"/>
                </a:solidFill>
              </a:rPr>
              <a:t>. </a:t>
            </a:r>
            <a:r>
              <a:rPr lang="hu-HU" sz="2200" dirty="0" err="1" smtClean="0">
                <a:solidFill>
                  <a:schemeClr val="tx1"/>
                </a:solidFill>
              </a:rPr>
              <a:t>Or</a:t>
            </a:r>
            <a:r>
              <a:rPr lang="hu-HU" sz="2200" dirty="0" smtClean="0">
                <a:solidFill>
                  <a:schemeClr val="tx1"/>
                </a:solidFill>
              </a:rPr>
              <a:t>: </a:t>
            </a:r>
            <a:r>
              <a:rPr lang="en-US" sz="2200" dirty="0" smtClean="0">
                <a:solidFill>
                  <a:schemeClr val="tx1"/>
                </a:solidFill>
              </a:rPr>
              <a:t>an object is in a class if and only if the object falls under the concept defining the class</a:t>
            </a:r>
            <a:endParaRPr lang="hu-HU" sz="2200" dirty="0" smtClean="0">
              <a:solidFill>
                <a:schemeClr val="tx1"/>
              </a:solidFill>
            </a:endParaRPr>
          </a:p>
          <a:p>
            <a:pPr algn="l"/>
            <a:endParaRPr lang="hu-HU" sz="2200" dirty="0" smtClean="0">
              <a:solidFill>
                <a:schemeClr val="tx1"/>
              </a:solidFill>
            </a:endParaRPr>
          </a:p>
          <a:p>
            <a:pPr algn="l"/>
            <a:endParaRPr lang="hu-HU" sz="2200" dirty="0" smtClean="0">
              <a:solidFill>
                <a:schemeClr val="tx1"/>
              </a:solidFill>
            </a:endParaRPr>
          </a:p>
          <a:p>
            <a:pPr algn="l"/>
            <a:r>
              <a:rPr lang="hu-HU" sz="2200" dirty="0" smtClean="0">
                <a:solidFill>
                  <a:schemeClr val="tx1"/>
                </a:solidFill>
              </a:rPr>
              <a:t>Law of </a:t>
            </a:r>
            <a:r>
              <a:rPr lang="hu-HU" sz="2200" dirty="0" err="1" smtClean="0">
                <a:solidFill>
                  <a:schemeClr val="tx1"/>
                </a:solidFill>
              </a:rPr>
              <a:t>extensions</a:t>
            </a:r>
            <a:r>
              <a:rPr lang="hu-HU" sz="2200" dirty="0" smtClean="0">
                <a:solidFill>
                  <a:schemeClr val="tx1"/>
                </a:solidFill>
              </a:rPr>
              <a:t> (</a:t>
            </a:r>
            <a:r>
              <a:rPr lang="hu-HU" sz="2200" dirty="0" err="1" smtClean="0">
                <a:solidFill>
                  <a:schemeClr val="tx1"/>
                </a:solidFill>
              </a:rPr>
              <a:t>revisited</a:t>
            </a:r>
            <a:r>
              <a:rPr lang="hu-HU" sz="2200" dirty="0" smtClean="0">
                <a:solidFill>
                  <a:schemeClr val="tx1"/>
                </a:solidFill>
              </a:rPr>
              <a:t>):</a:t>
            </a:r>
          </a:p>
          <a:p>
            <a:pPr algn="l"/>
            <a:endParaRPr lang="hu-HU" sz="2200" dirty="0" smtClean="0">
              <a:solidFill>
                <a:schemeClr val="tx1"/>
              </a:solidFill>
            </a:endParaRPr>
          </a:p>
          <a:p>
            <a:pPr algn="l"/>
            <a:endParaRPr lang="hu-HU" sz="2200" dirty="0" smtClean="0">
              <a:solidFill>
                <a:schemeClr val="tx1"/>
              </a:solidFill>
            </a:endParaRPr>
          </a:p>
          <a:p>
            <a:pPr algn="l"/>
            <a:r>
              <a:rPr lang="hu-HU" sz="2200" dirty="0" smtClean="0">
                <a:solidFill>
                  <a:schemeClr val="tx1"/>
                </a:solidFill>
              </a:rPr>
              <a:t>a</a:t>
            </a:r>
            <a:r>
              <a:rPr lang="en-US" sz="2200" dirty="0" smtClean="0">
                <a:solidFill>
                  <a:schemeClr val="tx1"/>
                </a:solidFill>
              </a:rPr>
              <a:t>n object is in a class if and only if the object falls under the concept defining the class </a:t>
            </a:r>
            <a:r>
              <a:rPr lang="en-US" sz="2200" i="1" dirty="0" smtClean="0">
                <a:solidFill>
                  <a:schemeClr val="tx1"/>
                </a:solidFill>
              </a:rPr>
              <a:t>and</a:t>
            </a:r>
            <a:r>
              <a:rPr lang="en-US" sz="2200" dirty="0" smtClean="0">
                <a:solidFill>
                  <a:schemeClr val="tx1"/>
                </a:solidFill>
              </a:rPr>
              <a:t> the object is not identical to the class in question</a:t>
            </a:r>
            <a:endParaRPr lang="en-US" sz="22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268" y="2722418"/>
            <a:ext cx="2156791"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332" y="3997036"/>
            <a:ext cx="448056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268" y="5595232"/>
            <a:ext cx="4539624" cy="512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9132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7772400" cy="1470025"/>
          </a:xfrm>
        </p:spPr>
        <p:txBody>
          <a:bodyPr/>
          <a:lstStyle/>
          <a:p>
            <a:r>
              <a:rPr lang="hu-HU" dirty="0" err="1" smtClean="0"/>
              <a:t>Paradoxes</a:t>
            </a:r>
            <a:r>
              <a:rPr lang="hu-HU" dirty="0" smtClean="0"/>
              <a:t> </a:t>
            </a:r>
            <a:r>
              <a:rPr lang="hu-HU" dirty="0" err="1" smtClean="0"/>
              <a:t>everywhere</a:t>
            </a:r>
            <a:endParaRPr lang="en-US" dirty="0"/>
          </a:p>
        </p:txBody>
      </p:sp>
      <p:sp>
        <p:nvSpPr>
          <p:cNvPr id="3" name="Subtitle 2"/>
          <p:cNvSpPr>
            <a:spLocks noGrp="1"/>
          </p:cNvSpPr>
          <p:nvPr>
            <p:ph type="subTitle" idx="1"/>
          </p:nvPr>
        </p:nvSpPr>
        <p:spPr>
          <a:xfrm>
            <a:off x="152400" y="1524000"/>
            <a:ext cx="8763000" cy="4953000"/>
          </a:xfrm>
        </p:spPr>
        <p:txBody>
          <a:bodyPr>
            <a:normAutofit/>
          </a:bodyPr>
          <a:lstStyle/>
          <a:p>
            <a:pPr marL="457200" indent="-457200" algn="l">
              <a:buFont typeface="Arial" panose="020B0604020202020204" pitchFamily="34" charset="0"/>
              <a:buChar char="•"/>
            </a:pPr>
            <a:r>
              <a:rPr lang="hu-HU" sz="2500" dirty="0" err="1" smtClean="0">
                <a:solidFill>
                  <a:schemeClr val="tx1"/>
                </a:solidFill>
              </a:rPr>
              <a:t>Quine</a:t>
            </a:r>
            <a:r>
              <a:rPr lang="hu-HU" sz="2500" dirty="0" smtClean="0">
                <a:solidFill>
                  <a:schemeClr val="tx1"/>
                </a:solidFill>
              </a:rPr>
              <a:t> </a:t>
            </a:r>
            <a:r>
              <a:rPr lang="hu-HU" sz="2500" dirty="0" err="1" smtClean="0">
                <a:solidFill>
                  <a:schemeClr val="tx1"/>
                </a:solidFill>
              </a:rPr>
              <a:t>proves</a:t>
            </a:r>
            <a:r>
              <a:rPr lang="hu-HU" sz="2500" dirty="0" smtClean="0">
                <a:solidFill>
                  <a:schemeClr val="tx1"/>
                </a:solidFill>
              </a:rPr>
              <a:t> </a:t>
            </a:r>
            <a:r>
              <a:rPr lang="hu-HU" sz="2500" dirty="0" err="1" smtClean="0">
                <a:solidFill>
                  <a:schemeClr val="tx1"/>
                </a:solidFill>
              </a:rPr>
              <a:t>this</a:t>
            </a:r>
            <a:r>
              <a:rPr lang="hu-HU" sz="2500" dirty="0" smtClean="0">
                <a:solidFill>
                  <a:schemeClr val="tx1"/>
                </a:solidFill>
              </a:rPr>
              <a:t> </a:t>
            </a:r>
            <a:r>
              <a:rPr lang="hu-HU" sz="2500" dirty="0" err="1" smtClean="0">
                <a:solidFill>
                  <a:schemeClr val="tx1"/>
                </a:solidFill>
              </a:rPr>
              <a:t>contradictory</a:t>
            </a:r>
            <a:r>
              <a:rPr lang="hu-HU" sz="2500" dirty="0" smtClean="0">
                <a:solidFill>
                  <a:schemeClr val="tx1"/>
                </a:solidFill>
              </a:rPr>
              <a:t> </a:t>
            </a:r>
            <a:r>
              <a:rPr lang="hu-HU" sz="2500" dirty="0" err="1" smtClean="0">
                <a:solidFill>
                  <a:schemeClr val="tx1"/>
                </a:solidFill>
              </a:rPr>
              <a:t>using</a:t>
            </a:r>
            <a:r>
              <a:rPr lang="hu-HU" sz="2500" dirty="0" smtClean="0">
                <a:solidFill>
                  <a:schemeClr val="tx1"/>
                </a:solidFill>
              </a:rPr>
              <a:t> </a:t>
            </a:r>
            <a:r>
              <a:rPr lang="hu-HU" sz="2500" dirty="0" err="1" smtClean="0">
                <a:solidFill>
                  <a:schemeClr val="tx1"/>
                </a:solidFill>
              </a:rPr>
              <a:t>the</a:t>
            </a:r>
            <a:r>
              <a:rPr lang="hu-HU" sz="2500" dirty="0" smtClean="0">
                <a:solidFill>
                  <a:schemeClr val="tx1"/>
                </a:solidFill>
              </a:rPr>
              <a:t> </a:t>
            </a:r>
            <a:r>
              <a:rPr lang="hu-HU" sz="2500" dirty="0" err="1" smtClean="0">
                <a:solidFill>
                  <a:schemeClr val="tx1"/>
                </a:solidFill>
              </a:rPr>
              <a:t>universal</a:t>
            </a:r>
            <a:r>
              <a:rPr lang="hu-HU" sz="2500" dirty="0" smtClean="0">
                <a:solidFill>
                  <a:schemeClr val="tx1"/>
                </a:solidFill>
              </a:rPr>
              <a:t> </a:t>
            </a:r>
            <a:r>
              <a:rPr lang="hu-HU" sz="2500" dirty="0" err="1" smtClean="0">
                <a:solidFill>
                  <a:schemeClr val="tx1"/>
                </a:solidFill>
              </a:rPr>
              <a:t>class</a:t>
            </a:r>
            <a:r>
              <a:rPr lang="hu-HU" sz="2500" dirty="0" smtClean="0">
                <a:solidFill>
                  <a:schemeClr val="tx1"/>
                </a:solidFill>
              </a:rPr>
              <a:t>, </a:t>
            </a:r>
            <a:r>
              <a:rPr lang="hu-HU" sz="2500" dirty="0" err="1" smtClean="0">
                <a:solidFill>
                  <a:schemeClr val="tx1"/>
                </a:solidFill>
              </a:rPr>
              <a:t>empty</a:t>
            </a:r>
            <a:r>
              <a:rPr lang="hu-HU" sz="2500" dirty="0" smtClean="0">
                <a:solidFill>
                  <a:schemeClr val="tx1"/>
                </a:solidFill>
              </a:rPr>
              <a:t> </a:t>
            </a:r>
            <a:r>
              <a:rPr lang="hu-HU" sz="2500" dirty="0" err="1" smtClean="0">
                <a:solidFill>
                  <a:schemeClr val="tx1"/>
                </a:solidFill>
              </a:rPr>
              <a:t>class</a:t>
            </a:r>
            <a:r>
              <a:rPr lang="hu-HU" sz="2500" dirty="0" smtClean="0">
                <a:solidFill>
                  <a:schemeClr val="tx1"/>
                </a:solidFill>
              </a:rPr>
              <a:t>, </a:t>
            </a:r>
            <a:r>
              <a:rPr lang="hu-HU" sz="2500" dirty="0" err="1" smtClean="0">
                <a:solidFill>
                  <a:schemeClr val="tx1"/>
                </a:solidFill>
              </a:rPr>
              <a:t>the</a:t>
            </a:r>
            <a:r>
              <a:rPr lang="hu-HU" sz="2500" dirty="0" smtClean="0">
                <a:solidFill>
                  <a:schemeClr val="tx1"/>
                </a:solidFill>
              </a:rPr>
              <a:t> </a:t>
            </a:r>
            <a:r>
              <a:rPr lang="hu-HU" sz="2500" dirty="0" err="1" smtClean="0">
                <a:solidFill>
                  <a:schemeClr val="tx1"/>
                </a:solidFill>
              </a:rPr>
              <a:t>singleton</a:t>
            </a:r>
            <a:r>
              <a:rPr lang="hu-HU" sz="2500" dirty="0" smtClean="0">
                <a:solidFill>
                  <a:schemeClr val="tx1"/>
                </a:solidFill>
              </a:rPr>
              <a:t> and a </a:t>
            </a:r>
            <a:r>
              <a:rPr lang="hu-HU" sz="2500" dirty="0" err="1" smtClean="0">
                <a:solidFill>
                  <a:schemeClr val="tx1"/>
                </a:solidFill>
              </a:rPr>
              <a:t>special</a:t>
            </a:r>
            <a:r>
              <a:rPr lang="hu-HU" sz="2500" dirty="0" smtClean="0">
                <a:solidFill>
                  <a:schemeClr val="tx1"/>
                </a:solidFill>
              </a:rPr>
              <a:t> </a:t>
            </a:r>
            <a:r>
              <a:rPr lang="hu-HU" sz="2500" dirty="0" err="1" smtClean="0">
                <a:solidFill>
                  <a:schemeClr val="tx1"/>
                </a:solidFill>
              </a:rPr>
              <a:t>class</a:t>
            </a:r>
            <a:r>
              <a:rPr lang="hu-HU" sz="2500" dirty="0" smtClean="0">
                <a:solidFill>
                  <a:schemeClr val="tx1"/>
                </a:solidFill>
              </a:rPr>
              <a:t> of </a:t>
            </a:r>
            <a:r>
              <a:rPr lang="hu-HU" sz="2500" dirty="0" err="1" smtClean="0">
                <a:solidFill>
                  <a:schemeClr val="tx1"/>
                </a:solidFill>
              </a:rPr>
              <a:t>classes</a:t>
            </a:r>
            <a:r>
              <a:rPr lang="hu-HU" sz="2500" dirty="0" smtClean="0">
                <a:solidFill>
                  <a:schemeClr val="tx1"/>
                </a:solidFill>
              </a:rPr>
              <a:t> (</a:t>
            </a:r>
            <a:r>
              <a:rPr lang="hu-HU" sz="2500" dirty="0" err="1" smtClean="0">
                <a:solidFill>
                  <a:schemeClr val="tx1"/>
                </a:solidFill>
              </a:rPr>
              <a:t>proof</a:t>
            </a:r>
            <a:r>
              <a:rPr lang="hu-HU" sz="2500" dirty="0" smtClean="0">
                <a:solidFill>
                  <a:schemeClr val="tx1"/>
                </a:solidFill>
              </a:rPr>
              <a:t> </a:t>
            </a:r>
            <a:r>
              <a:rPr lang="hu-HU" sz="2500" dirty="0" err="1" smtClean="0">
                <a:solidFill>
                  <a:schemeClr val="tx1"/>
                </a:solidFill>
              </a:rPr>
              <a:t>in</a:t>
            </a:r>
            <a:r>
              <a:rPr lang="hu-HU" sz="2500" dirty="0" smtClean="0">
                <a:solidFill>
                  <a:schemeClr val="tx1"/>
                </a:solidFill>
              </a:rPr>
              <a:t> appendix)</a:t>
            </a:r>
          </a:p>
          <a:p>
            <a:pPr marL="457200" indent="-457200" algn="l">
              <a:buFont typeface="Arial" panose="020B0604020202020204" pitchFamily="34" charset="0"/>
              <a:buChar char="•"/>
            </a:pPr>
            <a:r>
              <a:rPr lang="hu-HU" sz="2500" dirty="0" err="1" smtClean="0">
                <a:solidFill>
                  <a:schemeClr val="tx1"/>
                </a:solidFill>
              </a:rPr>
              <a:t>Abstraction</a:t>
            </a:r>
            <a:r>
              <a:rPr lang="hu-HU" sz="2500" dirty="0" smtClean="0">
                <a:solidFill>
                  <a:schemeClr val="tx1"/>
                </a:solidFill>
              </a:rPr>
              <a:t> </a:t>
            </a:r>
            <a:r>
              <a:rPr lang="hu-HU" sz="2500" dirty="0" err="1" smtClean="0">
                <a:solidFill>
                  <a:schemeClr val="tx1"/>
                </a:solidFill>
              </a:rPr>
              <a:t>principle</a:t>
            </a:r>
            <a:endParaRPr lang="hu-HU" sz="2500" dirty="0" smtClean="0">
              <a:solidFill>
                <a:schemeClr val="tx1"/>
              </a:solidFill>
            </a:endParaRPr>
          </a:p>
          <a:p>
            <a:pPr marL="457200" indent="-457200" algn="l">
              <a:buFont typeface="Arial" panose="020B0604020202020204" pitchFamily="34" charset="0"/>
              <a:buChar char="•"/>
            </a:pPr>
            <a:endParaRPr lang="hu-HU" sz="2500" dirty="0" smtClean="0">
              <a:solidFill>
                <a:schemeClr val="tx1"/>
              </a:solidFill>
            </a:endParaRPr>
          </a:p>
          <a:p>
            <a:pPr marL="457200" indent="-457200" algn="l">
              <a:buFont typeface="Arial" panose="020B0604020202020204" pitchFamily="34" charset="0"/>
              <a:buChar char="•"/>
            </a:pPr>
            <a:endParaRPr lang="hu-HU" sz="2500" dirty="0" smtClean="0">
              <a:solidFill>
                <a:schemeClr val="tx1"/>
              </a:solidFill>
            </a:endParaRPr>
          </a:p>
          <a:p>
            <a:pPr marL="457200" indent="-457200" algn="l">
              <a:buFont typeface="Arial" panose="020B0604020202020204" pitchFamily="34" charset="0"/>
              <a:buChar char="•"/>
            </a:pPr>
            <a:r>
              <a:rPr lang="hu-HU" sz="2500" dirty="0" err="1" smtClean="0">
                <a:solidFill>
                  <a:schemeClr val="tx1"/>
                </a:solidFill>
              </a:rPr>
              <a:t>Quine</a:t>
            </a:r>
            <a:r>
              <a:rPr lang="hu-HU" sz="2500" dirty="0" smtClean="0">
                <a:solidFill>
                  <a:schemeClr val="tx1"/>
                </a:solidFill>
              </a:rPr>
              <a:t>: </a:t>
            </a:r>
            <a:r>
              <a:rPr lang="hu-HU" sz="2500" dirty="0" err="1" smtClean="0">
                <a:solidFill>
                  <a:schemeClr val="tx1"/>
                </a:solidFill>
              </a:rPr>
              <a:t>some</a:t>
            </a:r>
            <a:r>
              <a:rPr lang="hu-HU" sz="2500" dirty="0" smtClean="0">
                <a:solidFill>
                  <a:schemeClr val="tx1"/>
                </a:solidFill>
              </a:rPr>
              <a:t> </a:t>
            </a:r>
            <a:r>
              <a:rPr lang="hu-HU" sz="2500" dirty="0" err="1" smtClean="0">
                <a:solidFill>
                  <a:schemeClr val="tx1"/>
                </a:solidFill>
              </a:rPr>
              <a:t>open</a:t>
            </a:r>
            <a:r>
              <a:rPr lang="hu-HU" sz="2500" dirty="0" smtClean="0">
                <a:solidFill>
                  <a:schemeClr val="tx1"/>
                </a:solidFill>
              </a:rPr>
              <a:t> </a:t>
            </a:r>
            <a:r>
              <a:rPr lang="hu-HU" sz="2500" dirty="0" err="1" smtClean="0">
                <a:solidFill>
                  <a:schemeClr val="tx1"/>
                </a:solidFill>
              </a:rPr>
              <a:t>sentences</a:t>
            </a:r>
            <a:r>
              <a:rPr lang="hu-HU" sz="2500" dirty="0" smtClean="0">
                <a:solidFill>
                  <a:schemeClr val="tx1"/>
                </a:solidFill>
              </a:rPr>
              <a:t> must be </a:t>
            </a:r>
            <a:r>
              <a:rPr lang="hu-HU" sz="2500" dirty="0" err="1" smtClean="0">
                <a:solidFill>
                  <a:schemeClr val="tx1"/>
                </a:solidFill>
              </a:rPr>
              <a:t>immune</a:t>
            </a:r>
            <a:r>
              <a:rPr lang="hu-HU" sz="2500" dirty="0" smtClean="0">
                <a:solidFill>
                  <a:schemeClr val="tx1"/>
                </a:solidFill>
              </a:rPr>
              <a:t> </a:t>
            </a:r>
            <a:r>
              <a:rPr lang="hu-HU" sz="2500" dirty="0" err="1" smtClean="0">
                <a:solidFill>
                  <a:schemeClr val="tx1"/>
                </a:solidFill>
              </a:rPr>
              <a:t>to</a:t>
            </a:r>
            <a:r>
              <a:rPr lang="hu-HU" sz="2500" dirty="0" smtClean="0">
                <a:solidFill>
                  <a:schemeClr val="tx1"/>
                </a:solidFill>
              </a:rPr>
              <a:t> </a:t>
            </a:r>
            <a:r>
              <a:rPr lang="hu-HU" sz="2500" dirty="0" err="1" smtClean="0">
                <a:solidFill>
                  <a:schemeClr val="tx1"/>
                </a:solidFill>
              </a:rPr>
              <a:t>the</a:t>
            </a:r>
            <a:r>
              <a:rPr lang="hu-HU" sz="2500" dirty="0" smtClean="0">
                <a:solidFill>
                  <a:schemeClr val="tx1"/>
                </a:solidFill>
              </a:rPr>
              <a:t> </a:t>
            </a:r>
            <a:r>
              <a:rPr lang="hu-HU" sz="2500" dirty="0" err="1" smtClean="0">
                <a:solidFill>
                  <a:schemeClr val="tx1"/>
                </a:solidFill>
              </a:rPr>
              <a:t>abstraction</a:t>
            </a:r>
            <a:r>
              <a:rPr lang="hu-HU" sz="2500" dirty="0" smtClean="0">
                <a:solidFill>
                  <a:schemeClr val="tx1"/>
                </a:solidFill>
              </a:rPr>
              <a:t> </a:t>
            </a:r>
            <a:r>
              <a:rPr lang="hu-HU" sz="2500" dirty="0" err="1" smtClean="0">
                <a:solidFill>
                  <a:schemeClr val="tx1"/>
                </a:solidFill>
              </a:rPr>
              <a:t>principle</a:t>
            </a:r>
            <a:r>
              <a:rPr lang="hu-HU" sz="2500" dirty="0" smtClean="0">
                <a:solidFill>
                  <a:schemeClr val="tx1"/>
                </a:solidFill>
              </a:rPr>
              <a:t> (</a:t>
            </a:r>
            <a:r>
              <a:rPr lang="hu-HU" sz="2500" dirty="0" err="1" smtClean="0">
                <a:solidFill>
                  <a:schemeClr val="tx1"/>
                </a:solidFill>
              </a:rPr>
              <a:t>as</a:t>
            </a:r>
            <a:r>
              <a:rPr lang="hu-HU" sz="2500" dirty="0" smtClean="0">
                <a:solidFill>
                  <a:schemeClr val="tx1"/>
                </a:solidFill>
              </a:rPr>
              <a:t> per most fixes </a:t>
            </a:r>
            <a:r>
              <a:rPr lang="hu-HU" sz="2500" dirty="0" err="1" smtClean="0">
                <a:solidFill>
                  <a:schemeClr val="tx1"/>
                </a:solidFill>
              </a:rPr>
              <a:t>to</a:t>
            </a:r>
            <a:r>
              <a:rPr lang="hu-HU" sz="2500" dirty="0" smtClean="0">
                <a:solidFill>
                  <a:schemeClr val="tx1"/>
                </a:solidFill>
              </a:rPr>
              <a:t> </a:t>
            </a:r>
            <a:r>
              <a:rPr lang="hu-HU" sz="2500" dirty="0" err="1" smtClean="0">
                <a:solidFill>
                  <a:schemeClr val="tx1"/>
                </a:solidFill>
              </a:rPr>
              <a:t>paradoxes</a:t>
            </a:r>
            <a:r>
              <a:rPr lang="hu-HU" sz="2500" dirty="0" smtClean="0">
                <a:solidFill>
                  <a:schemeClr val="tx1"/>
                </a:solidFill>
              </a:rPr>
              <a:t>)</a:t>
            </a:r>
          </a:p>
          <a:p>
            <a:pPr marL="457200" indent="-457200" algn="l">
              <a:buFont typeface="Arial" panose="020B0604020202020204" pitchFamily="34" charset="0"/>
              <a:buChar char="•"/>
            </a:pPr>
            <a:r>
              <a:rPr lang="hu-HU" sz="2500" dirty="0" err="1" smtClean="0">
                <a:solidFill>
                  <a:schemeClr val="tx1"/>
                </a:solidFill>
              </a:rPr>
              <a:t>Or</a:t>
            </a:r>
            <a:r>
              <a:rPr lang="hu-HU" sz="2500" dirty="0" smtClean="0">
                <a:solidFill>
                  <a:schemeClr val="tx1"/>
                </a:solidFill>
              </a:rPr>
              <a:t> </a:t>
            </a:r>
            <a:r>
              <a:rPr lang="hu-HU" sz="2500" dirty="0" err="1" smtClean="0">
                <a:solidFill>
                  <a:schemeClr val="tx1"/>
                </a:solidFill>
              </a:rPr>
              <a:t>we</a:t>
            </a:r>
            <a:r>
              <a:rPr lang="hu-HU" sz="2500" dirty="0" smtClean="0">
                <a:solidFill>
                  <a:schemeClr val="tx1"/>
                </a:solidFill>
              </a:rPr>
              <a:t> </a:t>
            </a:r>
            <a:r>
              <a:rPr lang="hu-HU" sz="2500" dirty="0" err="1" smtClean="0">
                <a:solidFill>
                  <a:schemeClr val="tx1"/>
                </a:solidFill>
              </a:rPr>
              <a:t>can</a:t>
            </a:r>
            <a:r>
              <a:rPr lang="hu-HU" sz="2500" dirty="0" smtClean="0">
                <a:solidFill>
                  <a:schemeClr val="tx1"/>
                </a:solidFill>
              </a:rPr>
              <a:t> </a:t>
            </a:r>
            <a:r>
              <a:rPr lang="hu-HU" sz="2500" dirty="0" err="1" smtClean="0">
                <a:solidFill>
                  <a:schemeClr val="tx1"/>
                </a:solidFill>
              </a:rPr>
              <a:t>call</a:t>
            </a:r>
            <a:r>
              <a:rPr lang="hu-HU" sz="2500" dirty="0" smtClean="0">
                <a:solidFill>
                  <a:schemeClr val="tx1"/>
                </a:solidFill>
              </a:rPr>
              <a:t> </a:t>
            </a:r>
            <a:r>
              <a:rPr lang="hu-HU" sz="2500" dirty="0" err="1" smtClean="0">
                <a:solidFill>
                  <a:schemeClr val="tx1"/>
                </a:solidFill>
              </a:rPr>
              <a:t>them</a:t>
            </a:r>
            <a:r>
              <a:rPr lang="hu-HU" sz="2500" dirty="0" smtClean="0">
                <a:solidFill>
                  <a:schemeClr val="tx1"/>
                </a:solidFill>
              </a:rPr>
              <a:t> </a:t>
            </a:r>
            <a:r>
              <a:rPr lang="hu-HU" sz="2500" dirty="0" err="1" smtClean="0">
                <a:solidFill>
                  <a:schemeClr val="tx1"/>
                </a:solidFill>
              </a:rPr>
              <a:t>ungrammatical</a:t>
            </a:r>
            <a:r>
              <a:rPr lang="hu-HU" sz="2500" dirty="0" smtClean="0">
                <a:solidFill>
                  <a:schemeClr val="tx1"/>
                </a:solidFill>
              </a:rPr>
              <a:t> (</a:t>
            </a:r>
            <a:r>
              <a:rPr lang="hu-HU" sz="2500" dirty="0" err="1" smtClean="0">
                <a:solidFill>
                  <a:schemeClr val="tx1"/>
                </a:solidFill>
              </a:rPr>
              <a:t>theory</a:t>
            </a:r>
            <a:r>
              <a:rPr lang="hu-HU" sz="2500" dirty="0" smtClean="0">
                <a:solidFill>
                  <a:schemeClr val="tx1"/>
                </a:solidFill>
              </a:rPr>
              <a:t> of </a:t>
            </a:r>
            <a:r>
              <a:rPr lang="hu-HU" sz="2500" dirty="0" err="1" smtClean="0">
                <a:solidFill>
                  <a:schemeClr val="tx1"/>
                </a:solidFill>
              </a:rPr>
              <a:t>types</a:t>
            </a:r>
            <a:r>
              <a:rPr lang="hu-HU" sz="2500" dirty="0" smtClean="0">
                <a:solidFill>
                  <a:schemeClr val="tx1"/>
                </a:solidFill>
              </a:rPr>
              <a:t>)</a:t>
            </a:r>
            <a:endParaRPr lang="hu-HU" sz="2500" dirty="0">
              <a:solidFill>
                <a:schemeClr val="tx1"/>
              </a:solidFill>
            </a:endParaRPr>
          </a:p>
          <a:p>
            <a:pPr marL="457200" indent="-457200" algn="l">
              <a:buFont typeface="Arial" panose="020B0604020202020204" pitchFamily="34" charset="0"/>
              <a:buChar char="•"/>
            </a:pPr>
            <a:endParaRPr lang="en-US" sz="2500" dirty="0">
              <a:solidFill>
                <a:schemeClr val="tx1"/>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217" y="3276600"/>
            <a:ext cx="2156791"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4438650"/>
            <a:ext cx="847725" cy="26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1699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7772400" cy="1470025"/>
          </a:xfrm>
        </p:spPr>
        <p:txBody>
          <a:bodyPr/>
          <a:lstStyle/>
          <a:p>
            <a:r>
              <a:rPr lang="hu-HU" dirty="0" err="1" smtClean="0"/>
              <a:t>Legacy</a:t>
            </a:r>
            <a:endParaRPr lang="en-US" dirty="0"/>
          </a:p>
        </p:txBody>
      </p:sp>
      <p:sp>
        <p:nvSpPr>
          <p:cNvPr id="3" name="Subtitle 2"/>
          <p:cNvSpPr>
            <a:spLocks noGrp="1"/>
          </p:cNvSpPr>
          <p:nvPr>
            <p:ph type="subTitle" idx="1"/>
          </p:nvPr>
        </p:nvSpPr>
        <p:spPr>
          <a:xfrm>
            <a:off x="152400" y="1524000"/>
            <a:ext cx="8763000" cy="4953000"/>
          </a:xfrm>
        </p:spPr>
        <p:txBody>
          <a:bodyPr>
            <a:normAutofit lnSpcReduction="10000"/>
          </a:bodyPr>
          <a:lstStyle/>
          <a:p>
            <a:pPr marL="457200" indent="-457200" algn="l">
              <a:buFont typeface="Arial" panose="020B0604020202020204" pitchFamily="34" charset="0"/>
              <a:buChar char="•"/>
            </a:pPr>
            <a:r>
              <a:rPr lang="hu-HU" dirty="0" smtClean="0">
                <a:solidFill>
                  <a:schemeClr val="tx1"/>
                </a:solidFill>
              </a:rPr>
              <a:t>„</a:t>
            </a:r>
            <a:r>
              <a:rPr lang="en-US" dirty="0" smtClean="0">
                <a:solidFill>
                  <a:schemeClr val="tx1"/>
                </a:solidFill>
              </a:rPr>
              <a:t>. </a:t>
            </a:r>
            <a:r>
              <a:rPr lang="en-US" dirty="0">
                <a:solidFill>
                  <a:schemeClr val="tx1"/>
                </a:solidFill>
              </a:rPr>
              <a:t>. .we must take into account the possibility that there are concepts with no extension (</a:t>
            </a:r>
            <a:r>
              <a:rPr lang="en-US" dirty="0" smtClean="0">
                <a:solidFill>
                  <a:schemeClr val="tx1"/>
                </a:solidFill>
              </a:rPr>
              <a:t>at </a:t>
            </a:r>
            <a:r>
              <a:rPr lang="en-US" dirty="0">
                <a:solidFill>
                  <a:schemeClr val="tx1"/>
                </a:solidFill>
              </a:rPr>
              <a:t>any rate, none in the ordinary sense of the word</a:t>
            </a:r>
            <a:r>
              <a:rPr lang="en-US" dirty="0" smtClean="0">
                <a:solidFill>
                  <a:schemeClr val="tx1"/>
                </a:solidFill>
              </a:rPr>
              <a:t>)</a:t>
            </a:r>
            <a:r>
              <a:rPr lang="hu-HU" dirty="0" smtClean="0">
                <a:solidFill>
                  <a:schemeClr val="tx1"/>
                </a:solidFill>
              </a:rPr>
              <a:t>”</a:t>
            </a:r>
          </a:p>
          <a:p>
            <a:pPr marL="457200" indent="-457200" algn="l">
              <a:buFont typeface="Arial" panose="020B0604020202020204" pitchFamily="34" charset="0"/>
              <a:buChar char="•"/>
            </a:pPr>
            <a:r>
              <a:rPr lang="hu-HU" dirty="0" err="1" smtClean="0">
                <a:solidFill>
                  <a:schemeClr val="tx1"/>
                </a:solidFill>
              </a:rPr>
              <a:t>Still</a:t>
            </a:r>
            <a:r>
              <a:rPr lang="hu-HU" dirty="0" smtClean="0">
                <a:solidFill>
                  <a:schemeClr val="tx1"/>
                </a:solidFill>
              </a:rPr>
              <a:t> </a:t>
            </a:r>
            <a:r>
              <a:rPr lang="hu-HU" dirty="0" err="1" smtClean="0">
                <a:solidFill>
                  <a:schemeClr val="tx1"/>
                </a:solidFill>
              </a:rPr>
              <a:t>Frege</a:t>
            </a:r>
            <a:r>
              <a:rPr lang="hu-HU" dirty="0" smtClean="0">
                <a:solidFill>
                  <a:schemeClr val="tx1"/>
                </a:solidFill>
              </a:rPr>
              <a:t> </a:t>
            </a:r>
            <a:r>
              <a:rPr lang="hu-HU" dirty="0" err="1" smtClean="0">
                <a:solidFill>
                  <a:schemeClr val="tx1"/>
                </a:solidFill>
              </a:rPr>
              <a:t>remains</a:t>
            </a:r>
            <a:r>
              <a:rPr lang="hu-HU" dirty="0" smtClean="0">
                <a:solidFill>
                  <a:schemeClr val="tx1"/>
                </a:solidFill>
              </a:rPr>
              <a:t> </a:t>
            </a:r>
            <a:r>
              <a:rPr lang="hu-HU" dirty="0" err="1" smtClean="0">
                <a:solidFill>
                  <a:schemeClr val="tx1"/>
                </a:solidFill>
              </a:rPr>
              <a:t>committed</a:t>
            </a:r>
            <a:r>
              <a:rPr lang="hu-HU" dirty="0" smtClean="0">
                <a:solidFill>
                  <a:schemeClr val="tx1"/>
                </a:solidFill>
              </a:rPr>
              <a:t> </a:t>
            </a:r>
            <a:r>
              <a:rPr lang="hu-HU" dirty="0" err="1" smtClean="0">
                <a:solidFill>
                  <a:schemeClr val="tx1"/>
                </a:solidFill>
              </a:rPr>
              <a:t>to</a:t>
            </a:r>
            <a:r>
              <a:rPr lang="hu-HU" dirty="0" smtClean="0">
                <a:solidFill>
                  <a:schemeClr val="tx1"/>
                </a:solidFill>
              </a:rPr>
              <a:t> </a:t>
            </a:r>
            <a:r>
              <a:rPr lang="hu-HU" dirty="0" err="1" smtClean="0">
                <a:solidFill>
                  <a:schemeClr val="tx1"/>
                </a:solidFill>
              </a:rPr>
              <a:t>extensions</a:t>
            </a:r>
            <a:endParaRPr lang="hu-HU" dirty="0" smtClean="0">
              <a:solidFill>
                <a:schemeClr val="tx1"/>
              </a:solidFill>
            </a:endParaRPr>
          </a:p>
          <a:p>
            <a:pPr marL="457200" indent="-457200" algn="l">
              <a:buFont typeface="Arial" panose="020B0604020202020204" pitchFamily="34" charset="0"/>
              <a:buChar char="•"/>
            </a:pPr>
            <a:r>
              <a:rPr lang="hu-HU" dirty="0" err="1" smtClean="0">
                <a:solidFill>
                  <a:schemeClr val="tx1"/>
                </a:solidFill>
              </a:rPr>
              <a:t>Zermelo</a:t>
            </a:r>
            <a:r>
              <a:rPr lang="hu-HU" dirty="0" smtClean="0">
                <a:solidFill>
                  <a:schemeClr val="tx1"/>
                </a:solidFill>
              </a:rPr>
              <a:t> / von Neumann / </a:t>
            </a:r>
            <a:r>
              <a:rPr lang="hu-HU" dirty="0" err="1" smtClean="0">
                <a:solidFill>
                  <a:schemeClr val="tx1"/>
                </a:solidFill>
              </a:rPr>
              <a:t>Quine</a:t>
            </a:r>
            <a:r>
              <a:rPr lang="hu-HU" dirty="0" smtClean="0">
                <a:solidFill>
                  <a:schemeClr val="tx1"/>
                </a:solidFill>
              </a:rPr>
              <a:t> </a:t>
            </a:r>
            <a:r>
              <a:rPr lang="hu-HU" dirty="0" err="1" smtClean="0">
                <a:solidFill>
                  <a:schemeClr val="tx1"/>
                </a:solidFill>
              </a:rPr>
              <a:t>does</a:t>
            </a:r>
            <a:r>
              <a:rPr lang="hu-HU" dirty="0" smtClean="0">
                <a:solidFill>
                  <a:schemeClr val="tx1"/>
                </a:solidFill>
              </a:rPr>
              <a:t> </a:t>
            </a:r>
            <a:r>
              <a:rPr lang="hu-HU" dirty="0" err="1" smtClean="0">
                <a:solidFill>
                  <a:schemeClr val="tx1"/>
                </a:solidFill>
              </a:rPr>
              <a:t>not</a:t>
            </a:r>
            <a:r>
              <a:rPr lang="hu-HU" dirty="0" smtClean="0">
                <a:solidFill>
                  <a:schemeClr val="tx1"/>
                </a:solidFill>
              </a:rPr>
              <a:t> </a:t>
            </a:r>
            <a:r>
              <a:rPr lang="hu-HU" dirty="0" err="1" smtClean="0">
                <a:solidFill>
                  <a:schemeClr val="tx1"/>
                </a:solidFill>
              </a:rPr>
              <a:t>require</a:t>
            </a:r>
            <a:r>
              <a:rPr lang="hu-HU" dirty="0" smtClean="0">
                <a:solidFill>
                  <a:schemeClr val="tx1"/>
                </a:solidFill>
              </a:rPr>
              <a:t> </a:t>
            </a:r>
            <a:r>
              <a:rPr lang="hu-HU" dirty="0" err="1" smtClean="0">
                <a:solidFill>
                  <a:schemeClr val="tx1"/>
                </a:solidFill>
              </a:rPr>
              <a:t>extension</a:t>
            </a:r>
            <a:r>
              <a:rPr lang="hu-HU" dirty="0" smtClean="0">
                <a:solidFill>
                  <a:schemeClr val="tx1"/>
                </a:solidFill>
              </a:rPr>
              <a:t> operator </a:t>
            </a:r>
            <a:r>
              <a:rPr lang="hu-HU" dirty="0" err="1" smtClean="0">
                <a:solidFill>
                  <a:schemeClr val="tx1"/>
                </a:solidFill>
              </a:rPr>
              <a:t>for</a:t>
            </a:r>
            <a:r>
              <a:rPr lang="hu-HU" dirty="0" smtClean="0">
                <a:solidFill>
                  <a:schemeClr val="tx1"/>
                </a:solidFill>
              </a:rPr>
              <a:t> </a:t>
            </a:r>
            <a:r>
              <a:rPr lang="hu-HU" dirty="0" err="1" smtClean="0">
                <a:solidFill>
                  <a:schemeClr val="tx1"/>
                </a:solidFill>
              </a:rPr>
              <a:t>open</a:t>
            </a:r>
            <a:r>
              <a:rPr lang="hu-HU" dirty="0" smtClean="0">
                <a:solidFill>
                  <a:schemeClr val="tx1"/>
                </a:solidFill>
              </a:rPr>
              <a:t> </a:t>
            </a:r>
            <a:r>
              <a:rPr lang="hu-HU" dirty="0" err="1" smtClean="0">
                <a:solidFill>
                  <a:schemeClr val="tx1"/>
                </a:solidFill>
              </a:rPr>
              <a:t>sentences</a:t>
            </a:r>
            <a:endParaRPr lang="hu-HU" dirty="0" smtClean="0">
              <a:solidFill>
                <a:schemeClr val="tx1"/>
              </a:solidFill>
            </a:endParaRPr>
          </a:p>
          <a:p>
            <a:pPr marL="457200" indent="-457200" algn="l">
              <a:buFont typeface="Arial" panose="020B0604020202020204" pitchFamily="34" charset="0"/>
              <a:buChar char="•"/>
            </a:pPr>
            <a:r>
              <a:rPr lang="hu-HU" dirty="0" smtClean="0">
                <a:solidFill>
                  <a:schemeClr val="tx1"/>
                </a:solidFill>
              </a:rPr>
              <a:t>„</a:t>
            </a:r>
            <a:r>
              <a:rPr lang="en-US" dirty="0" smtClean="0">
                <a:solidFill>
                  <a:schemeClr val="tx1"/>
                </a:solidFill>
              </a:rPr>
              <a:t>All </a:t>
            </a:r>
            <a:r>
              <a:rPr lang="en-US" dirty="0">
                <a:solidFill>
                  <a:schemeClr val="tx1"/>
                </a:solidFill>
              </a:rPr>
              <a:t>of modern logic owes an incalculable debt to </a:t>
            </a:r>
            <a:r>
              <a:rPr lang="en-US" dirty="0" err="1">
                <a:solidFill>
                  <a:schemeClr val="tx1"/>
                </a:solidFill>
              </a:rPr>
              <a:t>Frege</a:t>
            </a:r>
            <a:r>
              <a:rPr lang="en-US" dirty="0">
                <a:solidFill>
                  <a:schemeClr val="tx1"/>
                </a:solidFill>
              </a:rPr>
              <a:t>. If anyone can be singled out as the founder of mathematical logic, it is by all odds he</a:t>
            </a:r>
            <a:r>
              <a:rPr lang="en-US" dirty="0" smtClean="0">
                <a:solidFill>
                  <a:schemeClr val="tx1"/>
                </a:solidFill>
              </a:rPr>
              <a:t>.</a:t>
            </a:r>
            <a:r>
              <a:rPr lang="hu-HU" smtClean="0">
                <a:solidFill>
                  <a:schemeClr val="tx1"/>
                </a:solidFill>
              </a:rPr>
              <a:t>”</a:t>
            </a:r>
            <a:r>
              <a:rPr lang="en-US"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465819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4371672"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600200"/>
            <a:ext cx="352425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8808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TotalTime>
  <Words>593</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On Frege’s Way Out </vt:lpstr>
      <vt:lpstr>Russell’s paradox - Recap</vt:lpstr>
      <vt:lpstr>Russell’s paradox - recap</vt:lpstr>
      <vt:lpstr>Frege – Basic Law V</vt:lpstr>
      <vt:lpstr>Frege – Basic Law V</vt:lpstr>
      <vt:lpstr>Extension</vt:lpstr>
      <vt:lpstr>Paradoxes everywhere</vt:lpstr>
      <vt:lpstr>Legacy</vt:lpstr>
      <vt:lpstr>PowerPoint Presentation</vt:lpstr>
    </vt:vector>
  </TitlesOfParts>
  <Company>AIG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Russell’s paradox - recap</dc:title>
  <dc:creator>American International Group</dc:creator>
  <cp:lastModifiedBy>American International Group</cp:lastModifiedBy>
  <cp:revision>18</cp:revision>
  <dcterms:created xsi:type="dcterms:W3CDTF">2017-11-07T09:34:12Z</dcterms:created>
  <dcterms:modified xsi:type="dcterms:W3CDTF">2017-11-14T12:01:40Z</dcterms:modified>
</cp:coreProperties>
</file>