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1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2C2C-AF82-48FA-BD4F-7A6B572868E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6F404756-F7F8-4BF1-85A2-9B90D57C46A9}"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77F2C2C-AF82-48FA-BD4F-7A6B572868E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404756-F7F8-4BF1-85A2-9B90D57C46A9}" type="datetimeFigureOut">
              <a:rPr lang="en-US" smtClean="0"/>
              <a:pPr/>
              <a:t>9/19/2014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7F2C2C-AF82-48FA-BD4F-7A6B572868E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e.andras53@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középkor logikája</a:t>
            </a:r>
            <a:endParaRPr lang="en-US" dirty="0"/>
          </a:p>
        </p:txBody>
      </p:sp>
      <p:sp>
        <p:nvSpPr>
          <p:cNvPr id="3" name="Alcím 2"/>
          <p:cNvSpPr>
            <a:spLocks noGrp="1"/>
          </p:cNvSpPr>
          <p:nvPr>
            <p:ph type="subTitle" idx="1"/>
          </p:nvPr>
        </p:nvSpPr>
        <p:spPr/>
        <p:txBody>
          <a:bodyPr/>
          <a:lstStyle/>
          <a:p>
            <a:r>
              <a:rPr lang="hu-HU" dirty="0" smtClean="0">
                <a:solidFill>
                  <a:srgbClr val="FFFF00"/>
                </a:solidFill>
              </a:rPr>
              <a:t>Máté András</a:t>
            </a:r>
          </a:p>
          <a:p>
            <a:r>
              <a:rPr lang="hu-HU" dirty="0" smtClean="0">
                <a:solidFill>
                  <a:srgbClr val="FFFF00"/>
                </a:solidFill>
                <a:hlinkClick r:id="rId2"/>
              </a:rPr>
              <a:t>mate.andras53@gmail.com</a:t>
            </a:r>
            <a:endParaRPr lang="hu-HU" dirty="0" smtClean="0">
              <a:solidFill>
                <a:srgbClr val="FFFF00"/>
              </a:solidFill>
            </a:endParaRPr>
          </a:p>
          <a:p>
            <a:r>
              <a:rPr lang="en-US" dirty="0">
                <a:solidFill>
                  <a:srgbClr val="FFFF00"/>
                </a:solidFill>
              </a:rPr>
              <a:t>http://phil.elte.hu/mate/logtort2/logtort2.html</a:t>
            </a:r>
          </a:p>
        </p:txBody>
      </p:sp>
    </p:spTree>
    <p:extLst>
      <p:ext uri="{BB962C8B-B14F-4D97-AF65-F5344CB8AC3E}">
        <p14:creationId xmlns:p14="http://schemas.microsoft.com/office/powerpoint/2010/main" xmlns="" val="645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908720"/>
            <a:ext cx="7632848" cy="2862322"/>
          </a:xfrm>
          <a:prstGeom prst="rect">
            <a:avLst/>
          </a:prstGeom>
          <a:noFill/>
        </p:spPr>
        <p:txBody>
          <a:bodyPr wrap="square" rtlCol="0">
            <a:spAutoFit/>
          </a:bodyPr>
          <a:lstStyle/>
          <a:p>
            <a:r>
              <a:rPr lang="hu-HU" u="sng" dirty="0" smtClean="0">
                <a:solidFill>
                  <a:srgbClr val="FFFF00"/>
                </a:solidFill>
              </a:rPr>
              <a:t>Hipotetikus premisszák és szillogizmusok:</a:t>
            </a:r>
          </a:p>
          <a:p>
            <a:r>
              <a:rPr lang="hu-HU" dirty="0" smtClean="0">
                <a:solidFill>
                  <a:srgbClr val="FFFF00"/>
                </a:solidFill>
              </a:rPr>
              <a:t>Egy hipotetikus kijelentés két kategorikus (kondicionális avagy diszjunktív )</a:t>
            </a:r>
          </a:p>
          <a:p>
            <a:r>
              <a:rPr lang="hu-HU" dirty="0" smtClean="0">
                <a:solidFill>
                  <a:srgbClr val="FFFF00"/>
                </a:solidFill>
              </a:rPr>
              <a:t>Kapcsolata (standard peripatetikus definíció).</a:t>
            </a:r>
          </a:p>
          <a:p>
            <a:r>
              <a:rPr lang="hu-HU" dirty="0" smtClean="0">
                <a:solidFill>
                  <a:srgbClr val="FFFF00"/>
                </a:solidFill>
              </a:rPr>
              <a:t>Négyféle kondicionálist ismer (ti. bármelyik tag lehet negálva).</a:t>
            </a:r>
          </a:p>
          <a:p>
            <a:r>
              <a:rPr lang="hu-HU" dirty="0" smtClean="0">
                <a:solidFill>
                  <a:srgbClr val="FFFF00"/>
                </a:solidFill>
              </a:rPr>
              <a:t>Vannak továbbá összetett hipotetikusak, amelyek úgy keletkeznek, hogy az egyik vagy mindkét tag helyére (egyszerű) hipotetikusat írunk. </a:t>
            </a:r>
          </a:p>
          <a:p>
            <a:r>
              <a:rPr lang="hu-HU" dirty="0" smtClean="0">
                <a:solidFill>
                  <a:srgbClr val="FFFF00"/>
                </a:solidFill>
              </a:rPr>
              <a:t>Ez csak kondicionálisok közt maradva 24 típust jelent.</a:t>
            </a:r>
          </a:p>
          <a:p>
            <a:r>
              <a:rPr lang="hu-HU" dirty="0" smtClean="0">
                <a:solidFill>
                  <a:srgbClr val="FFFF00"/>
                </a:solidFill>
              </a:rPr>
              <a:t>Ilyeneket kombinál össze szillogizmusokká.</a:t>
            </a:r>
          </a:p>
          <a:p>
            <a:r>
              <a:rPr lang="hu-HU" dirty="0" smtClean="0">
                <a:solidFill>
                  <a:srgbClr val="FFFF00"/>
                </a:solidFill>
              </a:rPr>
              <a:t>Nincs érvelés amellett, hogy ezek helyes érvelési formák.</a:t>
            </a:r>
            <a:br>
              <a:rPr lang="hu-HU" dirty="0" smtClean="0">
                <a:solidFill>
                  <a:srgbClr val="FFFF00"/>
                </a:solidFill>
              </a:rPr>
            </a:br>
            <a:r>
              <a:rPr lang="hu-HU" dirty="0" smtClean="0">
                <a:solidFill>
                  <a:srgbClr val="FFFF00"/>
                </a:solidFill>
              </a:rPr>
              <a:t>(</a:t>
            </a:r>
            <a:r>
              <a:rPr lang="hu-HU" smtClean="0">
                <a:solidFill>
                  <a:srgbClr val="FFFF00"/>
                </a:solidFill>
              </a:rPr>
              <a:t>Néhányszor nem azok.)</a:t>
            </a:r>
            <a:endParaRPr lang="hu-HU"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80728"/>
            <a:ext cx="8208912" cy="4893647"/>
          </a:xfrm>
          <a:prstGeom prst="rect">
            <a:avLst/>
          </a:prstGeom>
          <a:noFill/>
        </p:spPr>
        <p:txBody>
          <a:bodyPr wrap="square" rtlCol="0">
            <a:spAutoFit/>
          </a:bodyPr>
          <a:lstStyle/>
          <a:p>
            <a:r>
              <a:rPr lang="hu-HU" sz="2400" dirty="0" smtClean="0">
                <a:solidFill>
                  <a:srgbClr val="FFFF00"/>
                </a:solidFill>
                <a:latin typeface="+mj-lt"/>
              </a:rPr>
              <a:t>A középkor meghatározó későantik előzményei</a:t>
            </a:r>
          </a:p>
          <a:p>
            <a:endParaRPr lang="hu-HU" dirty="0">
              <a:solidFill>
                <a:srgbClr val="FFFF00"/>
              </a:solidFill>
            </a:endParaRPr>
          </a:p>
          <a:p>
            <a:r>
              <a:rPr lang="hu-HU" u="sng" dirty="0" smtClean="0">
                <a:solidFill>
                  <a:srgbClr val="FFFF00"/>
                </a:solidFill>
              </a:rPr>
              <a:t>Porphüriosz</a:t>
            </a:r>
            <a:r>
              <a:rPr lang="hu-HU" dirty="0" smtClean="0">
                <a:solidFill>
                  <a:srgbClr val="FFFF00"/>
                </a:solidFill>
              </a:rPr>
              <a:t> (3. sz.)</a:t>
            </a:r>
          </a:p>
          <a:p>
            <a:r>
              <a:rPr lang="hu-HU" dirty="0" smtClean="0">
                <a:solidFill>
                  <a:srgbClr val="FFFF00"/>
                </a:solidFill>
              </a:rPr>
              <a:t>Neoplatonikus gondolkodó, de a logikában Arisztotelészt követi.</a:t>
            </a:r>
          </a:p>
          <a:p>
            <a:r>
              <a:rPr lang="hu-HU" dirty="0" smtClean="0">
                <a:solidFill>
                  <a:srgbClr val="FFFF00"/>
                </a:solidFill>
              </a:rPr>
              <a:t>Bevezetés [Arisztotelész </a:t>
            </a:r>
            <a:r>
              <a:rPr lang="hu-HU" i="1" dirty="0" smtClean="0">
                <a:solidFill>
                  <a:srgbClr val="FFFF00"/>
                </a:solidFill>
              </a:rPr>
              <a:t>Kategóriá</a:t>
            </a:r>
            <a:r>
              <a:rPr lang="hu-HU" dirty="0" smtClean="0">
                <a:solidFill>
                  <a:srgbClr val="FFFF00"/>
                </a:solidFill>
              </a:rPr>
              <a:t>ihoz], avagy az öt szóról</a:t>
            </a:r>
          </a:p>
          <a:p>
            <a:r>
              <a:rPr lang="hu-HU" dirty="0" smtClean="0">
                <a:solidFill>
                  <a:srgbClr val="FFFF00"/>
                </a:solidFill>
              </a:rPr>
              <a:t>Geréby Gy. és Pesthy M. fordítása, MFSZ 1984/3-4.</a:t>
            </a:r>
          </a:p>
          <a:p>
            <a:r>
              <a:rPr lang="hu-HU" dirty="0" smtClean="0">
                <a:solidFill>
                  <a:srgbClr val="FFFF00"/>
                </a:solidFill>
              </a:rPr>
              <a:t>Évszázadokra meghatározza, mi a logika (központi témája): </a:t>
            </a:r>
          </a:p>
          <a:p>
            <a:r>
              <a:rPr lang="hu-HU" dirty="0" smtClean="0">
                <a:solidFill>
                  <a:srgbClr val="FFFF00"/>
                </a:solidFill>
              </a:rPr>
              <a:t>Terminusok (avagy dolgok) meghatározása, osztályozása.</a:t>
            </a:r>
          </a:p>
          <a:p>
            <a:r>
              <a:rPr lang="hu-HU" dirty="0" smtClean="0">
                <a:solidFill>
                  <a:srgbClr val="FFFF00"/>
                </a:solidFill>
              </a:rPr>
              <a:t>Mindennek alapján premisszák felállításának heurisztikája.</a:t>
            </a:r>
          </a:p>
          <a:p>
            <a:endParaRPr lang="hu-HU" dirty="0" smtClean="0">
              <a:solidFill>
                <a:srgbClr val="FFFF00"/>
              </a:solidFill>
            </a:endParaRPr>
          </a:p>
          <a:p>
            <a:r>
              <a:rPr lang="hu-HU" dirty="0" smtClean="0">
                <a:solidFill>
                  <a:srgbClr val="FFFF00"/>
                </a:solidFill>
              </a:rPr>
              <a:t>Az „öt szó”: nem, különbség, faj, sajátosság, járulék.</a:t>
            </a:r>
          </a:p>
          <a:p>
            <a:r>
              <a:rPr lang="hu-HU" dirty="0" smtClean="0">
                <a:solidFill>
                  <a:srgbClr val="FFFF00"/>
                </a:solidFill>
              </a:rPr>
              <a:t>Vö. </a:t>
            </a:r>
            <a:r>
              <a:rPr lang="hu-HU" i="1" dirty="0" smtClean="0">
                <a:solidFill>
                  <a:srgbClr val="FFFF00"/>
                </a:solidFill>
              </a:rPr>
              <a:t>Top. </a:t>
            </a:r>
            <a:r>
              <a:rPr lang="hu-HU" dirty="0" smtClean="0">
                <a:solidFill>
                  <a:srgbClr val="FFFF00"/>
                </a:solidFill>
              </a:rPr>
              <a:t>A5 (ott nincs különbség, van viszont definíció).</a:t>
            </a:r>
          </a:p>
          <a:p>
            <a:r>
              <a:rPr lang="hu-HU" dirty="0" smtClean="0">
                <a:solidFill>
                  <a:srgbClr val="FFFF00"/>
                </a:solidFill>
              </a:rPr>
              <a:t>Tehát ezek a „szavak” egy kategorikus (főleg </a:t>
            </a:r>
            <a:r>
              <a:rPr lang="hu-HU" b="1" dirty="0" smtClean="0">
                <a:solidFill>
                  <a:srgbClr val="FFFF00"/>
                </a:solidFill>
              </a:rPr>
              <a:t>a </a:t>
            </a:r>
            <a:r>
              <a:rPr lang="hu-HU" dirty="0" smtClean="0">
                <a:solidFill>
                  <a:srgbClr val="FFFF00"/>
                </a:solidFill>
              </a:rPr>
              <a:t>típusú, avagy határozatlan) kijelentésben szereplő alany- és az állítmányterminust (avagy az általa kifejezett </a:t>
            </a:r>
            <a:r>
              <a:rPr lang="hu-HU" u="sng" dirty="0" smtClean="0">
                <a:solidFill>
                  <a:srgbClr val="FFFF00"/>
                </a:solidFill>
              </a:rPr>
              <a:t>valami</a:t>
            </a:r>
            <a:r>
              <a:rPr lang="hu-HU" dirty="0" smtClean="0">
                <a:solidFill>
                  <a:srgbClr val="FFFF00"/>
                </a:solidFill>
              </a:rPr>
              <a:t>t) a másik terminushoz való viszonyában jellemzik.</a:t>
            </a:r>
          </a:p>
          <a:p>
            <a:r>
              <a:rPr lang="hu-HU" dirty="0" smtClean="0">
                <a:solidFill>
                  <a:srgbClr val="FFFF00"/>
                </a:solidFill>
              </a:rPr>
              <a:t>Porphüriosz áthidalja a terminusok avagy univerzálék kétféle osztályozása (</a:t>
            </a:r>
            <a:r>
              <a:rPr lang="hu-HU" i="1" dirty="0" smtClean="0">
                <a:solidFill>
                  <a:srgbClr val="FFFF00"/>
                </a:solidFill>
              </a:rPr>
              <a:t>Katégoriák</a:t>
            </a:r>
            <a:r>
              <a:rPr lang="hu-HU" dirty="0" smtClean="0">
                <a:solidFill>
                  <a:srgbClr val="FFFF00"/>
                </a:solidFill>
              </a:rPr>
              <a:t>, </a:t>
            </a:r>
            <a:r>
              <a:rPr lang="hu-HU" i="1" dirty="0" smtClean="0">
                <a:solidFill>
                  <a:srgbClr val="FFFF00"/>
                </a:solidFill>
              </a:rPr>
              <a:t>Topika</a:t>
            </a:r>
            <a:r>
              <a:rPr lang="hu-HU" dirty="0" smtClean="0">
                <a:solidFill>
                  <a:srgbClr val="FFFF00"/>
                </a:solidFill>
              </a:rPr>
              <a:t>) különbségét.</a:t>
            </a:r>
            <a:endParaRPr lang="hu-HU" dirty="0">
              <a:solidFill>
                <a:srgbClr val="FFFF00"/>
              </a:solidFill>
            </a:endParaRPr>
          </a:p>
        </p:txBody>
      </p:sp>
    </p:spTree>
    <p:extLst>
      <p:ext uri="{BB962C8B-B14F-4D97-AF65-F5344CB8AC3E}">
        <p14:creationId xmlns:p14="http://schemas.microsoft.com/office/powerpoint/2010/main" xmlns="" val="190382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80728"/>
            <a:ext cx="7704856" cy="5078313"/>
          </a:xfrm>
          <a:prstGeom prst="rect">
            <a:avLst/>
          </a:prstGeom>
          <a:noFill/>
        </p:spPr>
        <p:txBody>
          <a:bodyPr wrap="square" rtlCol="0">
            <a:spAutoFit/>
          </a:bodyPr>
          <a:lstStyle/>
          <a:p>
            <a:r>
              <a:rPr lang="hu-HU" dirty="0" smtClean="0">
                <a:solidFill>
                  <a:srgbClr val="FFFF00"/>
                </a:solidFill>
              </a:rPr>
              <a:t>Mi is az a valami?</a:t>
            </a:r>
          </a:p>
          <a:p>
            <a:r>
              <a:rPr lang="hu-HU" dirty="0" smtClean="0">
                <a:solidFill>
                  <a:srgbClr val="FFFF00"/>
                </a:solidFill>
              </a:rPr>
              <a:t>„… nem fogok beszélni például arról, hogy vajon függetlenül léteznek-e a nemek és a fajok, vagy egyedül és pusztán az értelemben vannak, továbbá ha függetlenül léteznek, akkor vajon testek-e vagy testetlenek, és vajon különállóan, vagy pedig az érzékelhető dolgokban, ill. ezek körül …”</a:t>
            </a:r>
          </a:p>
          <a:p>
            <a:endParaRPr lang="hu-HU" dirty="0">
              <a:solidFill>
                <a:srgbClr val="FFFF00"/>
              </a:solidFill>
            </a:endParaRPr>
          </a:p>
          <a:p>
            <a:r>
              <a:rPr lang="hu-HU" dirty="0" smtClean="0">
                <a:solidFill>
                  <a:srgbClr val="FFFF00"/>
                </a:solidFill>
              </a:rPr>
              <a:t>Felépítés:  </a:t>
            </a:r>
          </a:p>
          <a:p>
            <a:pPr marL="285750" indent="-285750">
              <a:buFont typeface="Arial" pitchFamily="34" charset="0"/>
              <a:buChar char="•"/>
            </a:pPr>
            <a:r>
              <a:rPr lang="hu-HU" dirty="0" smtClean="0">
                <a:solidFill>
                  <a:srgbClr val="FFFF00"/>
                </a:solidFill>
              </a:rPr>
              <a:t>Az egyes „szavak” külön-külön, de azért mindig a többihez viszonyítva.</a:t>
            </a:r>
          </a:p>
          <a:p>
            <a:pPr marL="285750" indent="-285750">
              <a:buFont typeface="Arial" pitchFamily="34" charset="0"/>
              <a:buChar char="•"/>
            </a:pPr>
            <a:r>
              <a:rPr lang="hu-HU" dirty="0" smtClean="0">
                <a:solidFill>
                  <a:srgbClr val="FFFF00"/>
                </a:solidFill>
              </a:rPr>
              <a:t>Páronként összeveti őket, logikai tesztek (megfordíthatóság, szükségszerűség, stb. ) segítségével diszkutálja, hogy mi a közös és mi a különböző az adott párban.</a:t>
            </a:r>
          </a:p>
          <a:p>
            <a:endParaRPr lang="hu-HU" dirty="0" smtClean="0">
              <a:solidFill>
                <a:srgbClr val="FFFF00"/>
              </a:solidFill>
            </a:endParaRPr>
          </a:p>
          <a:p>
            <a:r>
              <a:rPr lang="hu-HU" dirty="0" smtClean="0">
                <a:solidFill>
                  <a:srgbClr val="FFFF00"/>
                </a:solidFill>
              </a:rPr>
              <a:t>Legnagyobbrészt az Organonban implicit gondolatok didaktikus kifejtése.</a:t>
            </a:r>
            <a:endParaRPr lang="hu-HU" dirty="0">
              <a:solidFill>
                <a:srgbClr val="FFFF00"/>
              </a:solidFill>
            </a:endParaRPr>
          </a:p>
          <a:p>
            <a:r>
              <a:rPr lang="hu-HU" dirty="0" smtClean="0">
                <a:solidFill>
                  <a:srgbClr val="FFFF00"/>
                </a:solidFill>
              </a:rPr>
              <a:t>Újdonságok:</a:t>
            </a:r>
          </a:p>
          <a:p>
            <a:pPr marL="285750" indent="-285750">
              <a:buFont typeface="Arial" pitchFamily="34" charset="0"/>
              <a:buChar char="•"/>
            </a:pPr>
            <a:r>
              <a:rPr lang="hu-HU" dirty="0" smtClean="0">
                <a:solidFill>
                  <a:srgbClr val="FFFF00"/>
                </a:solidFill>
              </a:rPr>
              <a:t>Az individuum (</a:t>
            </a:r>
            <a:r>
              <a:rPr lang="hu-HU" i="1" dirty="0" smtClean="0">
                <a:solidFill>
                  <a:srgbClr val="FFFF00"/>
                </a:solidFill>
              </a:rPr>
              <a:t>atom</a:t>
            </a:r>
            <a:r>
              <a:rPr lang="hu-HU" dirty="0" smtClean="0">
                <a:solidFill>
                  <a:srgbClr val="FFFF00"/>
                </a:solidFill>
              </a:rPr>
              <a:t>) fogalma, hozzá kapcsolódva a legszűkebb faj.</a:t>
            </a:r>
          </a:p>
          <a:p>
            <a:pPr marL="285750" indent="-285750">
              <a:buFont typeface="Arial" pitchFamily="34" charset="0"/>
              <a:buChar char="•"/>
            </a:pPr>
            <a:r>
              <a:rPr lang="hu-HU" dirty="0" smtClean="0">
                <a:solidFill>
                  <a:srgbClr val="FFFF00"/>
                </a:solidFill>
              </a:rPr>
              <a:t>A kategória, mint legátfogóbb nem.</a:t>
            </a:r>
          </a:p>
          <a:p>
            <a:pPr marL="285750" indent="-285750">
              <a:buFont typeface="Arial" pitchFamily="34" charset="0"/>
              <a:buChar char="•"/>
            </a:pPr>
            <a:r>
              <a:rPr lang="hu-HU" dirty="0" smtClean="0">
                <a:solidFill>
                  <a:srgbClr val="FFFF00"/>
                </a:solidFill>
              </a:rPr>
              <a:t>„Porphüriosz fája”.</a:t>
            </a:r>
          </a:p>
          <a:p>
            <a:pPr marL="285750" indent="-285750">
              <a:buFont typeface="Arial" pitchFamily="34" charset="0"/>
              <a:buChar char="•"/>
            </a:pPr>
            <a:endParaRPr lang="en-US" dirty="0">
              <a:solidFill>
                <a:srgbClr val="FFFF00"/>
              </a:solidFill>
            </a:endParaRPr>
          </a:p>
        </p:txBody>
      </p:sp>
    </p:spTree>
    <p:extLst>
      <p:ext uri="{BB962C8B-B14F-4D97-AF65-F5344CB8AC3E}">
        <p14:creationId xmlns:p14="http://schemas.microsoft.com/office/powerpoint/2010/main" xmlns="" val="313841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1052736"/>
            <a:ext cx="7992888" cy="4524315"/>
          </a:xfrm>
          <a:prstGeom prst="rect">
            <a:avLst/>
          </a:prstGeom>
          <a:noFill/>
        </p:spPr>
        <p:txBody>
          <a:bodyPr wrap="square" rtlCol="0">
            <a:spAutoFit/>
          </a:bodyPr>
          <a:lstStyle/>
          <a:p>
            <a:r>
              <a:rPr lang="hu-HU" u="sng" dirty="0" smtClean="0">
                <a:solidFill>
                  <a:srgbClr val="FFFF00"/>
                </a:solidFill>
              </a:rPr>
              <a:t>A nemről:</a:t>
            </a:r>
            <a:endParaRPr lang="hu-HU" dirty="0" smtClean="0">
              <a:solidFill>
                <a:srgbClr val="FFFF00"/>
              </a:solidFill>
            </a:endParaRPr>
          </a:p>
          <a:p>
            <a:r>
              <a:rPr lang="hu-HU" dirty="0" smtClean="0">
                <a:solidFill>
                  <a:srgbClr val="FFFF00"/>
                </a:solidFill>
              </a:rPr>
              <a:t>„… a nem az, amit több és fajában különböző dologról állítunk …”</a:t>
            </a:r>
          </a:p>
          <a:p>
            <a:r>
              <a:rPr lang="hu-HU" dirty="0" smtClean="0">
                <a:solidFill>
                  <a:srgbClr val="FFFF00"/>
                </a:solidFill>
              </a:rPr>
              <a:t>„A csak egy dologra vonatkozó állításoktól abban különbözik a nem, hogy több dologról állítja ugyanazt; a többekről állíthatók közül a többekről állíthatók közül pedig a fajtól abban különbözik, hogy bár a fajokat szintén több dologról állítjuk, ám nem fajukban, hanem csak szám szerint különbözőkről. Így az embert fajként állítjuk Szókratészről és Platónról, akik pedig nem fajukban különböznek egymástól, hanem szám szerint; az állatot viszont nemként állítjuk az emberről, a marháról és a lóról, amelyek fajban is különböznek egymástól, nemcsak szám szerint.”</a:t>
            </a:r>
          </a:p>
          <a:p>
            <a:r>
              <a:rPr lang="hu-HU" dirty="0" smtClean="0">
                <a:solidFill>
                  <a:srgbClr val="FFFF00"/>
                </a:solidFill>
              </a:rPr>
              <a:t>„A sajátosságtól pedig abban különbözik a nem, hogy a sajátosságot csak egy fajról állítjuk (tudniillik arról, amelyiknek sajátossága), valamint az illető faj alá rendelt individuumokról, miként azt, hogy nevetésre képes, csak az emberről és az egyes emberekről állítjuk; a nemet viszont nemcsak egy fajról, hanem többről, éspedig különbözőekről is állítjuk.”</a:t>
            </a:r>
          </a:p>
          <a:p>
            <a:r>
              <a:rPr lang="hu-HU" dirty="0" smtClean="0">
                <a:solidFill>
                  <a:srgbClr val="FFFF00"/>
                </a:solidFill>
              </a:rPr>
              <a:t>Az ‚állítható’ tehát tranzitív.</a:t>
            </a:r>
            <a:endParaRPr lang="en-US" dirty="0">
              <a:solidFill>
                <a:srgbClr val="FFFF00"/>
              </a:solidFill>
            </a:endParaRPr>
          </a:p>
        </p:txBody>
      </p:sp>
    </p:spTree>
    <p:extLst>
      <p:ext uri="{BB962C8B-B14F-4D97-AF65-F5344CB8AC3E}">
        <p14:creationId xmlns:p14="http://schemas.microsoft.com/office/powerpoint/2010/main" xmlns="" val="359043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836712"/>
            <a:ext cx="7920880" cy="5355312"/>
          </a:xfrm>
          <a:prstGeom prst="rect">
            <a:avLst/>
          </a:prstGeom>
          <a:noFill/>
        </p:spPr>
        <p:txBody>
          <a:bodyPr wrap="square" rtlCol="0">
            <a:spAutoFit/>
          </a:bodyPr>
          <a:lstStyle/>
          <a:p>
            <a:r>
              <a:rPr lang="hu-HU" u="sng" dirty="0" smtClean="0">
                <a:solidFill>
                  <a:srgbClr val="FFFF00"/>
                </a:solidFill>
              </a:rPr>
              <a:t>A fajról</a:t>
            </a:r>
            <a:r>
              <a:rPr lang="hu-HU" dirty="0" smtClean="0">
                <a:solidFill>
                  <a:srgbClr val="FFFF00"/>
                </a:solidFill>
              </a:rPr>
              <a:t>:</a:t>
            </a:r>
          </a:p>
          <a:p>
            <a:r>
              <a:rPr lang="hu-HU" dirty="0" smtClean="0">
                <a:solidFill>
                  <a:srgbClr val="FFFF00"/>
                </a:solidFill>
              </a:rPr>
              <a:t>„Fajnak nevezik .. azt is, ami egy adott nem alá tartozik.”</a:t>
            </a:r>
          </a:p>
          <a:p>
            <a:r>
              <a:rPr lang="hu-HU" dirty="0" smtClean="0">
                <a:solidFill>
                  <a:srgbClr val="FFFF00"/>
                </a:solidFill>
              </a:rPr>
              <a:t>„… minden egyes kategóriában van egy bizonyos legátfogóbb nem, valamint vannak legszűkebb fajok, és a legátfogóbb nemek és a legszűkebb fajok között további [nemek és fajok]. Legátfogóbb nem az, ami fölött nem állhat fölérendelt nem; legszűkebb faj pedig az, ami alatt nem lehet más, alárendelt faj. A legátfogóbb nem és a legszűkebb faj között pedig vannak más olyanok, amelyek egyszerre nemek is és fajok is, de máshoz és máshoz viszonyítva.”</a:t>
            </a:r>
          </a:p>
          <a:p>
            <a:r>
              <a:rPr lang="hu-HU" dirty="0" smtClean="0">
                <a:solidFill>
                  <a:srgbClr val="FFFF00"/>
                </a:solidFill>
              </a:rPr>
              <a:t>Ez tkp. Porphüriosz fája.</a:t>
            </a:r>
          </a:p>
          <a:p>
            <a:r>
              <a:rPr lang="hu-HU" dirty="0" smtClean="0">
                <a:solidFill>
                  <a:srgbClr val="FFFF00"/>
                </a:solidFill>
              </a:rPr>
              <a:t>Példa:</a:t>
            </a:r>
            <a:endParaRPr lang="hu-HU" dirty="0">
              <a:solidFill>
                <a:srgbClr val="FFFF00"/>
              </a:solidFill>
            </a:endParaRPr>
          </a:p>
          <a:p>
            <a:r>
              <a:rPr lang="hu-HU" dirty="0" smtClean="0">
                <a:solidFill>
                  <a:srgbClr val="FFFF00"/>
                </a:solidFill>
              </a:rPr>
              <a:t>„A szubsztancia már maga is nem,ez alatt van a test, a test alatt az eleven test, ez alatt pedig az állat, az állat alatt az értelmes állat, ez alatt pedig az ember, s végül az ember alá tartozik Szókratész és Platón és az emberek egyenként.”</a:t>
            </a:r>
          </a:p>
          <a:p>
            <a:r>
              <a:rPr lang="hu-HU" dirty="0" smtClean="0">
                <a:solidFill>
                  <a:srgbClr val="FFFF00"/>
                </a:solidFill>
              </a:rPr>
              <a:t>„Ahogy tehát a szubsztancia volt a legátfogóbb nem lévén a legfelső, minthogy felette már nem állt semmilyen nem, úgy az ember olyan faj lévén, amely után nincs sem faj, sem olyasmi, ami fajokra osztható, csak az individuumoknak lehet faja (individuum ugyanis Szókratész és Platón és ez a fehér itt); tehát a végső és … legszűkebb faj lesz. A közbülsők pedig egyrészt a fölöttük levők fajai, másrészt az alattuk levők nemei.”</a:t>
            </a:r>
            <a:endParaRPr lang="hu-HU" dirty="0">
              <a:solidFill>
                <a:srgbClr val="FFFF00"/>
              </a:solidFill>
            </a:endParaRPr>
          </a:p>
        </p:txBody>
      </p:sp>
    </p:spTree>
    <p:extLst>
      <p:ext uri="{BB962C8B-B14F-4D97-AF65-F5344CB8AC3E}">
        <p14:creationId xmlns:p14="http://schemas.microsoft.com/office/powerpoint/2010/main" xmlns="" val="171241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764704"/>
            <a:ext cx="7992888" cy="1477328"/>
          </a:xfrm>
          <a:prstGeom prst="rect">
            <a:avLst/>
          </a:prstGeom>
          <a:noFill/>
        </p:spPr>
        <p:txBody>
          <a:bodyPr wrap="square" rtlCol="0">
            <a:spAutoFit/>
          </a:bodyPr>
          <a:lstStyle/>
          <a:p>
            <a:r>
              <a:rPr lang="hu-HU" u="sng" dirty="0" smtClean="0">
                <a:solidFill>
                  <a:srgbClr val="FFFF00"/>
                </a:solidFill>
              </a:rPr>
              <a:t>A különbségről</a:t>
            </a:r>
            <a:r>
              <a:rPr lang="hu-HU" dirty="0" smtClean="0">
                <a:solidFill>
                  <a:srgbClr val="FFFF00"/>
                </a:solidFill>
              </a:rPr>
              <a:t>:</a:t>
            </a:r>
          </a:p>
          <a:p>
            <a:r>
              <a:rPr lang="hu-HU" dirty="0" smtClean="0">
                <a:solidFill>
                  <a:srgbClr val="FFFF00"/>
                </a:solidFill>
              </a:rPr>
              <a:t>„Legsajátosabb értelemben pedig akkor mondjuk, hogy egyik a másiktól különbözik, ha fajalkotó különbségben térnek el egymástól, ahogy az ember a lótól fajalkotó különbségben különbözik; az </a:t>
            </a:r>
            <a:r>
              <a:rPr lang="hu-HU" i="1" dirty="0" smtClean="0">
                <a:solidFill>
                  <a:srgbClr val="FFFF00"/>
                </a:solidFill>
              </a:rPr>
              <a:t>értelmes </a:t>
            </a:r>
            <a:r>
              <a:rPr lang="hu-HU" dirty="0" smtClean="0">
                <a:solidFill>
                  <a:srgbClr val="FFFF00"/>
                </a:solidFill>
              </a:rPr>
              <a:t>minőségben.”</a:t>
            </a:r>
          </a:p>
          <a:p>
            <a:r>
              <a:rPr lang="hu-HU" dirty="0" smtClean="0">
                <a:solidFill>
                  <a:srgbClr val="FFFF00"/>
                </a:solidFill>
              </a:rPr>
              <a:t>Körülírás: a fajalkotó különbség nemcsak másmilyenné, hanem mássá tesz.</a:t>
            </a:r>
          </a:p>
        </p:txBody>
      </p:sp>
    </p:spTree>
    <p:extLst>
      <p:ext uri="{BB962C8B-B14F-4D97-AF65-F5344CB8AC3E}">
        <p14:creationId xmlns:p14="http://schemas.microsoft.com/office/powerpoint/2010/main" xmlns="" val="3755191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9792" y="0"/>
            <a:ext cx="8024777" cy="6858000"/>
          </a:xfrm>
          <a:prstGeom prst="rect">
            <a:avLst/>
          </a:prstGeom>
        </p:spPr>
      </p:pic>
      <p:cxnSp>
        <p:nvCxnSpPr>
          <p:cNvPr id="4" name="Egyenes összekötő 3"/>
          <p:cNvCxnSpPr/>
          <p:nvPr/>
        </p:nvCxnSpPr>
        <p:spPr>
          <a:xfrm>
            <a:off x="3059832" y="3140968"/>
            <a:ext cx="10801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Egyenes összekötő 4"/>
          <p:cNvCxnSpPr/>
          <p:nvPr/>
        </p:nvCxnSpPr>
        <p:spPr>
          <a:xfrm>
            <a:off x="3059832" y="3773352"/>
            <a:ext cx="108012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2759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2348880"/>
            <a:ext cx="7848872" cy="646331"/>
          </a:xfrm>
          <a:prstGeom prst="rect">
            <a:avLst/>
          </a:prstGeom>
        </p:spPr>
        <p:txBody>
          <a:bodyPr wrap="square">
            <a:spAutoFit/>
          </a:bodyPr>
          <a:lstStyle/>
          <a:p>
            <a:r>
              <a:rPr lang="hu-HU" dirty="0">
                <a:solidFill>
                  <a:srgbClr val="FFFF00"/>
                </a:solidFill>
              </a:rPr>
              <a:t>„A létező … nem közös neme mindennek, sem nem minden egynemű a legfelső nem szerint, miként azt már Arisztotelész megmondta.”</a:t>
            </a:r>
            <a:endParaRPr lang="en-US" dirty="0">
              <a:solidFill>
                <a:srgbClr val="FFFF00"/>
              </a:solidFill>
            </a:endParaRPr>
          </a:p>
        </p:txBody>
      </p:sp>
    </p:spTree>
    <p:extLst>
      <p:ext uri="{BB962C8B-B14F-4D97-AF65-F5344CB8AC3E}">
        <p14:creationId xmlns:p14="http://schemas.microsoft.com/office/powerpoint/2010/main" xmlns="" val="2655182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980728"/>
            <a:ext cx="8208912" cy="5078313"/>
          </a:xfrm>
          <a:prstGeom prst="rect">
            <a:avLst/>
          </a:prstGeom>
          <a:noFill/>
        </p:spPr>
        <p:txBody>
          <a:bodyPr wrap="square" rtlCol="0">
            <a:spAutoFit/>
          </a:bodyPr>
          <a:lstStyle/>
          <a:p>
            <a:r>
              <a:rPr lang="hu-HU" u="sng" dirty="0" smtClean="0">
                <a:solidFill>
                  <a:srgbClr val="FFFF00"/>
                </a:solidFill>
              </a:rPr>
              <a:t>Boethius </a:t>
            </a:r>
            <a:r>
              <a:rPr lang="hu-HU" dirty="0" smtClean="0">
                <a:solidFill>
                  <a:srgbClr val="FFFF00"/>
                </a:solidFill>
              </a:rPr>
              <a:t>(</a:t>
            </a:r>
            <a:r>
              <a:rPr lang="hu-HU" dirty="0" smtClean="0">
                <a:solidFill>
                  <a:srgbClr val="FFFF00"/>
                </a:solidFill>
              </a:rPr>
              <a:t>VI.sz</a:t>
            </a:r>
            <a:r>
              <a:rPr lang="hu-HU" dirty="0" smtClean="0">
                <a:solidFill>
                  <a:srgbClr val="FFFF00"/>
                </a:solidFill>
              </a:rPr>
              <a:t>)</a:t>
            </a:r>
          </a:p>
          <a:p>
            <a:endParaRPr lang="hu-HU" u="sng" dirty="0">
              <a:solidFill>
                <a:srgbClr val="FFFF00"/>
              </a:solidFill>
            </a:endParaRPr>
          </a:p>
          <a:p>
            <a:r>
              <a:rPr lang="hu-HU" dirty="0" smtClean="0">
                <a:solidFill>
                  <a:srgbClr val="FFFF00"/>
                </a:solidFill>
              </a:rPr>
              <a:t>A görög kultúra eredményeinek „Rómába hozása”</a:t>
            </a:r>
          </a:p>
          <a:p>
            <a:r>
              <a:rPr lang="hu-HU" dirty="0" smtClean="0">
                <a:solidFill>
                  <a:srgbClr val="FFFF00"/>
                </a:solidFill>
              </a:rPr>
              <a:t>Lefordítja és kommentálja t.k. az egész </a:t>
            </a:r>
            <a:r>
              <a:rPr lang="hu-HU" i="1" dirty="0" smtClean="0">
                <a:solidFill>
                  <a:srgbClr val="FFFF00"/>
                </a:solidFill>
              </a:rPr>
              <a:t>Organon</a:t>
            </a:r>
            <a:r>
              <a:rPr lang="hu-HU" dirty="0" smtClean="0">
                <a:solidFill>
                  <a:srgbClr val="FFFF00"/>
                </a:solidFill>
              </a:rPr>
              <a:t>t.</a:t>
            </a:r>
          </a:p>
          <a:p>
            <a:r>
              <a:rPr lang="hu-HU" dirty="0" smtClean="0">
                <a:solidFill>
                  <a:srgbClr val="FFFF00"/>
                </a:solidFill>
              </a:rPr>
              <a:t>A közvetítő szerep évszázadokkal </a:t>
            </a:r>
            <a:r>
              <a:rPr lang="hu-HU" dirty="0" smtClean="0">
                <a:solidFill>
                  <a:srgbClr val="FFFF00"/>
                </a:solidFill>
              </a:rPr>
              <a:t>később vezet </a:t>
            </a:r>
            <a:r>
              <a:rPr lang="hu-HU" dirty="0" smtClean="0">
                <a:solidFill>
                  <a:srgbClr val="FFFF00"/>
                </a:solidFill>
              </a:rPr>
              <a:t>sikerre (11-15. sz.).</a:t>
            </a:r>
          </a:p>
          <a:p>
            <a:r>
              <a:rPr lang="hu-HU" dirty="0" smtClean="0">
                <a:solidFill>
                  <a:srgbClr val="FFFF00"/>
                </a:solidFill>
              </a:rPr>
              <a:t>Önálló munkássága:  (</a:t>
            </a:r>
            <a:r>
              <a:rPr lang="hu-HU" i="1" dirty="0" smtClean="0">
                <a:solidFill>
                  <a:srgbClr val="FFFF00"/>
                </a:solidFill>
              </a:rPr>
              <a:t>De </a:t>
            </a:r>
            <a:r>
              <a:rPr lang="hu-HU" i="1" dirty="0" smtClean="0">
                <a:solidFill>
                  <a:srgbClr val="FFFF00"/>
                </a:solidFill>
              </a:rPr>
              <a:t>categoricis syllogismis</a:t>
            </a:r>
            <a:r>
              <a:rPr lang="hu-HU" dirty="0" smtClean="0">
                <a:solidFill>
                  <a:srgbClr val="FFFF00"/>
                </a:solidFill>
              </a:rPr>
              <a:t>,)</a:t>
            </a:r>
            <a:r>
              <a:rPr lang="hu-HU" i="1" dirty="0" smtClean="0">
                <a:solidFill>
                  <a:srgbClr val="FFFF00"/>
                </a:solidFill>
              </a:rPr>
              <a:t> </a:t>
            </a:r>
            <a:r>
              <a:rPr lang="hu-HU" i="1" dirty="0" smtClean="0">
                <a:solidFill>
                  <a:srgbClr val="FFFF00"/>
                </a:solidFill>
              </a:rPr>
              <a:t>De </a:t>
            </a:r>
            <a:r>
              <a:rPr lang="hu-HU" i="1" dirty="0" smtClean="0">
                <a:solidFill>
                  <a:srgbClr val="FFFF00"/>
                </a:solidFill>
              </a:rPr>
              <a:t>hypotheticis syllogismis</a:t>
            </a:r>
            <a:endParaRPr lang="hu-HU" i="1" dirty="0" smtClean="0">
              <a:solidFill>
                <a:srgbClr val="FFFF00"/>
              </a:solidFill>
            </a:endParaRPr>
          </a:p>
          <a:p>
            <a:r>
              <a:rPr lang="hu-HU" dirty="0" smtClean="0">
                <a:solidFill>
                  <a:srgbClr val="FFFF00"/>
                </a:solidFill>
              </a:rPr>
              <a:t>Kétféle hipotetikus kijelentéssel foglalkozik: kondicionális és diszjunktív.</a:t>
            </a:r>
          </a:p>
          <a:p>
            <a:r>
              <a:rPr lang="hu-HU" dirty="0" smtClean="0">
                <a:solidFill>
                  <a:srgbClr val="FFFF00"/>
                </a:solidFill>
              </a:rPr>
              <a:t>Ezek tagjai a sémákban: „est A”, „est B”. </a:t>
            </a:r>
          </a:p>
          <a:p>
            <a:r>
              <a:rPr lang="hu-HU" dirty="0" smtClean="0">
                <a:solidFill>
                  <a:srgbClr val="FFFF00"/>
                </a:solidFill>
              </a:rPr>
              <a:t>De a példákban  rendes „P est Q” alakú kijelentéseket találunk tagként.</a:t>
            </a:r>
          </a:p>
          <a:p>
            <a:r>
              <a:rPr lang="hu-HU" dirty="0" smtClean="0">
                <a:solidFill>
                  <a:srgbClr val="FFFF00"/>
                </a:solidFill>
              </a:rPr>
              <a:t>A kondicionálisok ”szemantikája”:</a:t>
            </a:r>
          </a:p>
          <a:p>
            <a:r>
              <a:rPr lang="hu-HU" dirty="0" smtClean="0">
                <a:solidFill>
                  <a:srgbClr val="FFFF00"/>
                </a:solidFill>
              </a:rPr>
              <a:t>Egyes kondicionálisok járulékosak, azaz esetlegesen,a két tag összefüggése nélkül állnak fenn.</a:t>
            </a:r>
          </a:p>
          <a:p>
            <a:r>
              <a:rPr lang="hu-HU" dirty="0" smtClean="0">
                <a:solidFill>
                  <a:srgbClr val="FFFF00"/>
                </a:solidFill>
              </a:rPr>
              <a:t>Mások </a:t>
            </a:r>
            <a:r>
              <a:rPr lang="hu-HU" i="1" dirty="0" smtClean="0">
                <a:solidFill>
                  <a:srgbClr val="FFFF00"/>
                </a:solidFill>
              </a:rPr>
              <a:t>consequentia</a:t>
            </a:r>
            <a:r>
              <a:rPr lang="hu-HU" dirty="0" smtClean="0">
                <a:solidFill>
                  <a:srgbClr val="FFFF00"/>
                </a:solidFill>
              </a:rPr>
              <a:t> révén. </a:t>
            </a:r>
          </a:p>
          <a:p>
            <a:r>
              <a:rPr lang="hu-HU" dirty="0" smtClean="0">
                <a:solidFill>
                  <a:srgbClr val="FFFF00"/>
                </a:solidFill>
              </a:rPr>
              <a:t>Ez valamilyen természetes következményviszony.</a:t>
            </a:r>
          </a:p>
          <a:p>
            <a:r>
              <a:rPr lang="hu-HU" dirty="0" smtClean="0">
                <a:solidFill>
                  <a:srgbClr val="FFFF00"/>
                </a:solidFill>
              </a:rPr>
              <a:t>Ezen belül vannak olyanok,amelyekben a </a:t>
            </a:r>
            <a:r>
              <a:rPr lang="hu-HU" i="1" dirty="0" smtClean="0">
                <a:solidFill>
                  <a:srgbClr val="FFFF00"/>
                </a:solidFill>
              </a:rPr>
              <a:t>consequentia </a:t>
            </a:r>
            <a:r>
              <a:rPr lang="hu-HU" dirty="0" smtClean="0">
                <a:solidFill>
                  <a:srgbClr val="FFFF00"/>
                </a:solidFill>
              </a:rPr>
              <a:t>megfelel a terminusok helyzetének, és olyanok, amelyekben nem.</a:t>
            </a:r>
          </a:p>
          <a:p>
            <a:r>
              <a:rPr lang="hu-HU" dirty="0" smtClean="0">
                <a:solidFill>
                  <a:srgbClr val="FFFF00"/>
                </a:solidFill>
              </a:rPr>
              <a:t>Értelmezés</a:t>
            </a:r>
            <a:r>
              <a:rPr lang="hu-HU" dirty="0" smtClean="0">
                <a:solidFill>
                  <a:srgbClr val="FFFF00"/>
                </a:solidFill>
              </a:rPr>
              <a:t>: az előbbi eset az, amikor a kondicionális valamilyen oksági viszonyt helyes sorrendben fejez ki. (Arisztotelészi gondolat.)</a:t>
            </a:r>
            <a:endParaRPr lang="hu-HU" dirty="0">
              <a:solidFill>
                <a:srgbClr val="FFFF00"/>
              </a:solidFill>
            </a:endParaRPr>
          </a:p>
        </p:txBody>
      </p:sp>
    </p:spTree>
    <p:extLst>
      <p:ext uri="{BB962C8B-B14F-4D97-AF65-F5344CB8AC3E}">
        <p14:creationId xmlns:p14="http://schemas.microsoft.com/office/powerpoint/2010/main" xmlns="" val="122408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additive="base">
                                        <p:cTn id="6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3" end="13"/>
                                            </p:txEl>
                                          </p:spTgt>
                                        </p:tgtEl>
                                        <p:attrNameLst>
                                          <p:attrName>style.visibility</p:attrName>
                                        </p:attrNameLst>
                                      </p:cBhvr>
                                      <p:to>
                                        <p:strVal val="visible"/>
                                      </p:to>
                                    </p:set>
                                    <p:anim calcmode="lin" valueType="num">
                                      <p:cBhvr additive="base">
                                        <p:cTn id="7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4" end="14"/>
                                            </p:txEl>
                                          </p:spTgt>
                                        </p:tgtEl>
                                        <p:attrNameLst>
                                          <p:attrName>style.visibility</p:attrName>
                                        </p:attrNameLst>
                                      </p:cBhvr>
                                      <p:to>
                                        <p:strVal val="visible"/>
                                      </p:to>
                                    </p:set>
                                    <p:anim calcmode="lin" valueType="num">
                                      <p:cBhvr additive="base">
                                        <p:cTn id="7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1131</TotalTime>
  <Words>1008</Words>
  <Application>Microsoft Office PowerPoint</Application>
  <PresentationFormat>Diavetítés a képernyőre (4:3 oldalarány)</PresentationFormat>
  <Paragraphs>69</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Áramlás</vt:lpstr>
      <vt:lpstr>A középkor logikája</vt:lpstr>
      <vt:lpstr>2. dia</vt:lpstr>
      <vt:lpstr>3. dia</vt:lpstr>
      <vt:lpstr>4. dia</vt:lpstr>
      <vt:lpstr>5. dia</vt:lpstr>
      <vt:lpstr>6. dia</vt:lpstr>
      <vt:lpstr>7. dia</vt:lpstr>
      <vt:lpstr>8. dia</vt:lpstr>
      <vt:lpstr>9. dia</vt:lpstr>
      <vt:lpstr>10.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középkor logikája</dc:title>
  <dc:creator>andrás</dc:creator>
  <cp:lastModifiedBy>Andras</cp:lastModifiedBy>
  <cp:revision>22</cp:revision>
  <dcterms:created xsi:type="dcterms:W3CDTF">2014-09-17T16:02:12Z</dcterms:created>
  <dcterms:modified xsi:type="dcterms:W3CDTF">2014-09-19T12:30:05Z</dcterms:modified>
</cp:coreProperties>
</file>