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621A619-878A-4821-956C-90C9C0ADC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403B952-6E65-421B-8F53-708F037ED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9FB1D4E-FEA4-4023-A70E-1897CCF8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E3098B2-8D99-412F-80FD-734940BC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36E7CD7-73B1-4605-952C-54CFD867B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319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F18E86-EF3A-4139-85F7-7ADC00938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52FAE99-5CF7-47EA-A55A-65AE48143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8B6A173-FC1C-4D5B-A13C-2F77282E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1D276DD-4CCD-4075-A10C-E0214DB96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4B7719A-1FB7-4E0A-88CE-76B6D235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70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C3E4C2C-5D66-4471-B846-0D0B758A0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33DCA0E-1832-4CC0-A1DB-F21C2408CE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493BECE-C212-4454-8A0F-5374D8E8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2CEEF0E-54E2-4893-8A80-8CB218A4D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C8E6747-9305-45B1-B16F-BB12F44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250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C02A13-DEF0-4426-AB80-6984EA8A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A6A6665-D3EF-48C9-9E1D-E18162C5B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013DF25-B137-48EC-85F7-467449ECE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C521439-A49F-4B94-809A-07B485C91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14431D4-2E9E-4094-B113-6D4622685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9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6A5A2B1-421A-4462-BC8F-B1EBCE8ED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DEAD829-8A3D-434D-9EE1-3BE2B036D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CE522FD-7797-416B-AACB-F35B6C26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7F1F0E7-42CB-4992-B712-C59ED80D5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911B121-FFAE-4A1F-B47C-2447AF8E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47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07DBBF-98AE-463E-B12C-9CC6B84B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C5C994-5549-4A37-A4C6-4022B25FF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96CF5FA-E33B-477F-A92F-2BBE47F4B7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A4A5535-E3CA-497D-976A-7BAD2A56F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487F39E-9F50-4C5D-9D87-3F0E6CD3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67BD46A-C087-48B0-A912-7C7419F24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820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444F84-3E21-4238-8F87-62C4DA11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178ED3D-E498-4580-979C-A77669292D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040C25D-A933-413E-BBCE-27FCD7CF8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C0D2396-CE91-46C4-94D9-4D32D9AAA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221EDDB0-CD81-4958-8104-EB3A475E0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2640793D-80D1-49CF-99E3-EA58EDD6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445BBDB-D10A-4811-AEA1-348C9355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415B0A8-3D04-4484-80B2-BEB918E04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72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B430897-8D97-47B7-A90D-AC1D14BE3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CBD9C-129B-4118-9B87-1ACC6727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D4D8569-B7DD-46AD-9B6B-6ADF278A1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1F9A28A9-1F8D-4005-A2AD-93EE65E06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44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97993592-A714-4808-9FF4-7EFF883B6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52FDD1B-014F-4AC2-86A7-551A7910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87A228E-8D79-4EF0-A173-D6D123704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3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346C48-80DE-442A-9B27-CEF1C66B4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5C5A95-7011-4CB8-B775-B86EA298D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4625F4D-63D5-49E1-AE25-7E96FF8A65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671CFD0-1A97-4F04-A330-E7087C31D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D3409AE-EEB8-43D3-AC1B-3B36FA2F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CBEB33E-CB8C-4856-B09D-2596CE32C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3631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405D95-8C8D-4ED4-B3FB-8B0DCDA41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0AC57FC7-ED1F-4B4F-B49D-8FCDB23827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E31BEF9-4743-464E-AE18-0942C30D0B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247340-F9EB-443D-A059-62BB57586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396FA24-E7F4-43F4-AADA-296EA1D80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74234B9-2A36-48C9-B72C-C82029AC4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763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704559E-5345-4AEC-B605-D3D0AA47F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92F3C11-2517-4E0D-801A-081C44E9A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3035C0E-14FD-4946-B2BF-4FD32A419A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39A5F-D1B7-4E2A-A9D2-3A4E281524DF}" type="datetimeFigureOut">
              <a:rPr lang="hu-HU" smtClean="0"/>
              <a:t>2019. 12. 06.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E6E310-ACE5-46BF-BD6C-4353C726B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AC84E30-8342-4D30-8292-995222C03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A5152-1DCC-40B1-B7CB-04B6E5E0B8B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3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84A116D5-08CA-48FA-87FF-EE0612D16963}"/>
              </a:ext>
            </a:extLst>
          </p:cNvPr>
          <p:cNvSpPr txBox="1"/>
          <p:nvPr/>
        </p:nvSpPr>
        <p:spPr>
          <a:xfrm>
            <a:off x="587828" y="333828"/>
            <a:ext cx="1010920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/>
              <a:t>Galénosz</a:t>
            </a:r>
          </a:p>
          <a:p>
            <a:endParaRPr lang="hu-HU" u="sng"/>
          </a:p>
          <a:p>
            <a:r>
              <a:rPr lang="hu-HU"/>
              <a:t>2. sz., orvos, író, peripatetikus</a:t>
            </a:r>
          </a:p>
          <a:p>
            <a:r>
              <a:rPr lang="hu-HU" i="1"/>
              <a:t>Eiszagógé dialektiké </a:t>
            </a:r>
            <a:r>
              <a:rPr lang="hu-HU"/>
              <a:t>(Bevezetés a logikába), felfedezve: 19. sz. közepe</a:t>
            </a:r>
            <a:endParaRPr lang="hu-HU" i="1"/>
          </a:p>
          <a:p>
            <a:r>
              <a:rPr lang="hu-HU"/>
              <a:t>Három kijelentéstípus: létezési, kategorikus és összetett, más-más következtetéselmélettel. </a:t>
            </a:r>
          </a:p>
          <a:p>
            <a:r>
              <a:rPr lang="hu-HU"/>
              <a:t>A kategorikus az arisztotelész szillogisztika, az összetett a sztoikus levezetési rendszer az öt anapodeiktosszal.</a:t>
            </a:r>
          </a:p>
          <a:p>
            <a:r>
              <a:rPr lang="hu-HU"/>
              <a:t>Relációkkal kapcsolatos következtetések: néhány példát ad. </a:t>
            </a:r>
          </a:p>
          <a:p>
            <a:r>
              <a:rPr lang="hu-HU"/>
              <a:t>Kijelentéslogikában két terminológiát ismertet: a „régebbiekét” (peripatetikusok) és az „újabbakét” (sztoikusok).</a:t>
            </a:r>
          </a:p>
          <a:p>
            <a:r>
              <a:rPr lang="hu-HU"/>
              <a:t>A sztoikusokét használja, és teljesen a sztoikus forrásokkal egyezően adja meg az anapodeiktoszokat (themákat nem ad meg).</a:t>
            </a:r>
          </a:p>
          <a:p>
            <a:r>
              <a:rPr lang="hu-HU"/>
              <a:t>Szemantika, filozófia:</a:t>
            </a:r>
          </a:p>
          <a:p>
            <a:r>
              <a:rPr lang="hu-HU"/>
              <a:t>Két kijelentés között háromféle viszony lehet: a következés (</a:t>
            </a:r>
            <a:r>
              <a:rPr lang="hu-HU" i="1"/>
              <a:t>akoluthia</a:t>
            </a:r>
            <a:r>
              <a:rPr lang="hu-HU"/>
              <a:t>), a kizárás (</a:t>
            </a:r>
            <a:r>
              <a:rPr lang="hu-HU" i="1"/>
              <a:t>makhé</a:t>
            </a:r>
            <a:r>
              <a:rPr lang="hu-HU"/>
              <a:t>) és az, amikor az egyik igazsága esetén a másik lehet igaz is, hamis is. </a:t>
            </a:r>
          </a:p>
          <a:p>
            <a:r>
              <a:rPr lang="hu-HU"/>
              <a:t>A következést szimmetrikus viszonynak tekinti. A kizárás lehet hiányos is: amikor két kijelentés nem lehet egyszerre igaz, de egyszerre hamis igen.</a:t>
            </a:r>
          </a:p>
          <a:p>
            <a:r>
              <a:rPr lang="hu-HU"/>
              <a:t>Következési viszony esetén az első és a második, kizárás esetén a negyedik és az ötödik, hiányos kizárás esetén a harmadik anapodeiktosz szerint lehet következtetni. Ha nincs ilyen kapcsolat a részkijelentések között, nem tudunk következtetni.</a:t>
            </a:r>
          </a:p>
        </p:txBody>
      </p:sp>
    </p:spTree>
    <p:extLst>
      <p:ext uri="{BB962C8B-B14F-4D97-AF65-F5344CB8AC3E}">
        <p14:creationId xmlns:p14="http://schemas.microsoft.com/office/powerpoint/2010/main" val="215071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>
            <a:extLst>
              <a:ext uri="{FF2B5EF4-FFF2-40B4-BE49-F238E27FC236}">
                <a16:creationId xmlns:a16="http://schemas.microsoft.com/office/drawing/2014/main" id="{D35ED50F-2A53-4E43-A76D-9F426A8A2A15}"/>
              </a:ext>
            </a:extLst>
          </p:cNvPr>
          <p:cNvSpPr/>
          <p:nvPr/>
        </p:nvSpPr>
        <p:spPr>
          <a:xfrm>
            <a:off x="878114" y="804706"/>
            <a:ext cx="101672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/>
              <a:t>A sztoikusok megkülönböztették a feltételes állításokat a következményviszonyt kifejezőktől, azaz éppen hogy megengedték, hogy egy „ha A, akkor B” igaz lehessen akkor is, ha nincs következményviszony A és B között.</a:t>
            </a:r>
          </a:p>
          <a:p>
            <a:r>
              <a:rPr lang="hu-HU"/>
              <a:t>Galénosz nem is azt mondja, hogy nem lehet igaz, hanem azt, hogy nem használható premisszaként.</a:t>
            </a:r>
          </a:p>
          <a:p>
            <a:r>
              <a:rPr lang="hu-HU"/>
              <a:t>Vö. Arisztotelész: a </a:t>
            </a:r>
            <a:r>
              <a:rPr lang="hu-HU" u="sng"/>
              <a:t>bizonyító tudomány</a:t>
            </a:r>
            <a:r>
              <a:rPr lang="hu-HU"/>
              <a:t> premisszaként igaz, szükségszerű és elsődleges állításokból indul ki.</a:t>
            </a:r>
          </a:p>
          <a:p>
            <a:r>
              <a:rPr lang="hu-HU"/>
              <a:t>Viszont ugyancsak Arisztotelész: a tudományos és a dialektikus szillogizmus között </a:t>
            </a:r>
            <a:r>
              <a:rPr lang="hu-HU" u="sng"/>
              <a:t>logikai oldalról</a:t>
            </a:r>
            <a:r>
              <a:rPr lang="hu-HU"/>
              <a:t> nincs különbség.</a:t>
            </a:r>
          </a:p>
          <a:p>
            <a:r>
              <a:rPr lang="hu-HU"/>
              <a:t>Galénosz ellenvetése az „újabbakkal” szemben: a szavakból indulnak ki, és nem a dolgok természetéből.</a:t>
            </a:r>
          </a:p>
          <a:p>
            <a:r>
              <a:rPr lang="hu-HU"/>
              <a:t>A „Ha nincs nappal, éjszaka van” összetett kijelentés ellentmondó viszonyt fejez ki a tagjai között és nem következtetőt.  Csak azok nevezik kondicionálisnak, akik csak a szavakkal törődnek.</a:t>
            </a:r>
          </a:p>
        </p:txBody>
      </p:sp>
    </p:spTree>
    <p:extLst>
      <p:ext uri="{BB962C8B-B14F-4D97-AF65-F5344CB8AC3E}">
        <p14:creationId xmlns:p14="http://schemas.microsoft.com/office/powerpoint/2010/main" val="3529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245E30AA-1A21-4D83-9468-E7819C1709E3}"/>
              </a:ext>
            </a:extLst>
          </p:cNvPr>
          <p:cNvSpPr txBox="1"/>
          <p:nvPr/>
        </p:nvSpPr>
        <p:spPr>
          <a:xfrm>
            <a:off x="566057" y="522514"/>
            <a:ext cx="1045028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/>
              <a:t>Porphüriosz</a:t>
            </a:r>
          </a:p>
          <a:p>
            <a:r>
              <a:rPr lang="hu-HU"/>
              <a:t>3. sz., neoplatonikus gondolkodó.</a:t>
            </a:r>
          </a:p>
          <a:p>
            <a:r>
              <a:rPr lang="hu-HU" i="1"/>
              <a:t>Bevezetés</a:t>
            </a:r>
            <a:r>
              <a:rPr lang="hu-HU"/>
              <a:t> [Arisztotelész </a:t>
            </a:r>
            <a:r>
              <a:rPr lang="hu-HU" i="1"/>
              <a:t>Katégoriái</a:t>
            </a:r>
            <a:r>
              <a:rPr lang="hu-HU"/>
              <a:t>hoz], avagy az öt szó: a középkori logika sokáig legfontosabb forrása.</a:t>
            </a:r>
          </a:p>
          <a:p>
            <a:r>
              <a:rPr lang="hu-HU"/>
              <a:t>Az elején logikai szempontból lényegtelennek nyilvánítja a különbséget a platóni és az arisztotelész filozófia között – egyben rögzíti a realizmus-nominalizmus vita tárgyát.</a:t>
            </a:r>
          </a:p>
          <a:p>
            <a:r>
              <a:rPr lang="hu-HU"/>
              <a:t>Az „öt szó”: nem (</a:t>
            </a:r>
            <a:r>
              <a:rPr lang="hu-HU" i="1"/>
              <a:t>genus</a:t>
            </a:r>
            <a:r>
              <a:rPr lang="hu-HU"/>
              <a:t>), faj, különbség, sajátosság és járulék. </a:t>
            </a:r>
          </a:p>
          <a:p>
            <a:r>
              <a:rPr lang="hu-HU"/>
              <a:t>A terminusok  (alany- és állítmányterminus) viszonyainak tipizálására szolgál (a </a:t>
            </a:r>
            <a:r>
              <a:rPr lang="hu-HU" i="1"/>
              <a:t>Topika</a:t>
            </a:r>
            <a:r>
              <a:rPr lang="hu-HU"/>
              <a:t> nyomán, de hiányzik a „meghatározás”).</a:t>
            </a:r>
          </a:p>
          <a:p>
            <a:r>
              <a:rPr lang="hu-HU"/>
              <a:t>Ha A neme B-nek, akkor B faja A-nak – ilyen viszonyokat vizsgál végig.</a:t>
            </a:r>
          </a:p>
          <a:p>
            <a:r>
              <a:rPr lang="hu-HU"/>
              <a:t>Ezeken alapul </a:t>
            </a:r>
            <a:r>
              <a:rPr lang="hu-HU" u="sng"/>
              <a:t>Porphüriosz fája</a:t>
            </a:r>
            <a:r>
              <a:rPr lang="hu-HU"/>
              <a:t>:</a:t>
            </a:r>
          </a:p>
          <a:p>
            <a:pPr lvl="1"/>
            <a:r>
              <a:rPr lang="hu-HU"/>
              <a:t>„A szubsztancia már maga is nem, ez alatt van a test, a test alatt az eleven test, ez alatt pedig az állat, az állat alatt az értelmes állat, ez alatt pedig az ember, s végül az ember alá tartozik Szókratész és Platón és az emberek egyenként.”</a:t>
            </a:r>
          </a:p>
          <a:p>
            <a:r>
              <a:rPr lang="hu-HU"/>
              <a:t>A terminusok sorozata alkotja a fa törzsét. </a:t>
            </a:r>
          </a:p>
          <a:p>
            <a:r>
              <a:rPr lang="hu-HU"/>
              <a:t>Mindegyik terminus neme (éspedig legközelebbi neme, </a:t>
            </a:r>
            <a:r>
              <a:rPr lang="hu-HU" i="1"/>
              <a:t>genus proprium</a:t>
            </a:r>
            <a:r>
              <a:rPr lang="hu-HU"/>
              <a:t>a) az utána következőnek, és faja a megelőzőnek.</a:t>
            </a:r>
          </a:p>
          <a:p>
            <a:r>
              <a:rPr lang="hu-HU"/>
              <a:t>Legfelül olyan terminus van, ami csak nem, és semminek nem faja. Az ilyenek a katégoriák.</a:t>
            </a:r>
          </a:p>
          <a:p>
            <a:r>
              <a:rPr lang="hu-HU"/>
              <a:t>A legalul lévők:  individuumok (</a:t>
            </a:r>
            <a:r>
              <a:rPr lang="hu-HU" i="1"/>
              <a:t>atom</a:t>
            </a:r>
            <a:r>
              <a:rPr lang="hu-HU"/>
              <a:t>ok), ezek se nem nemek, se nem fajok.</a:t>
            </a:r>
          </a:p>
          <a:p>
            <a:r>
              <a:rPr lang="hu-HU"/>
              <a:t>Eggyel az individuumok felett: olyan fajok, amelyek csak fajok, de nem nemei semminek – legalső fajok, </a:t>
            </a:r>
            <a:r>
              <a:rPr lang="hu-HU" i="1"/>
              <a:t>infima species</a:t>
            </a:r>
            <a:r>
              <a:rPr lang="hu-HU"/>
              <a:t>ek. </a:t>
            </a:r>
          </a:p>
          <a:p>
            <a:r>
              <a:rPr lang="hu-HU"/>
              <a:t>Oldalágak: a nemtől a fajhoz vezető, fajalkotó különbségek (</a:t>
            </a:r>
            <a:r>
              <a:rPr lang="hu-HU" i="1"/>
              <a:t>differentia specificá</a:t>
            </a:r>
            <a:r>
              <a:rPr lang="hu-HU"/>
              <a:t>k).</a:t>
            </a:r>
          </a:p>
        </p:txBody>
      </p:sp>
    </p:spTree>
    <p:extLst>
      <p:ext uri="{BB962C8B-B14F-4D97-AF65-F5344CB8AC3E}">
        <p14:creationId xmlns:p14="http://schemas.microsoft.com/office/powerpoint/2010/main" val="356973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B63E5660-BDDB-4708-93A2-7023D09940BD}"/>
              </a:ext>
            </a:extLst>
          </p:cNvPr>
          <p:cNvSpPr txBox="1"/>
          <p:nvPr/>
        </p:nvSpPr>
        <p:spPr>
          <a:xfrm>
            <a:off x="628650" y="533400"/>
            <a:ext cx="10934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u="sng"/>
              <a:t>Boëthius</a:t>
            </a:r>
            <a:r>
              <a:rPr lang="hu-HU"/>
              <a:t> (6. sz.)</a:t>
            </a:r>
          </a:p>
          <a:p>
            <a:r>
              <a:rPr lang="hu-HU"/>
              <a:t>Hatalmas fordítói és kommentátori tevékenység (t. k. Arisztotelész  logikai írásai)</a:t>
            </a:r>
          </a:p>
          <a:p>
            <a:r>
              <a:rPr lang="hu-HU"/>
              <a:t>Saját logikai művek: </a:t>
            </a:r>
            <a:r>
              <a:rPr lang="hu-HU" i="1"/>
              <a:t>De hypothetico/categorico syllogismo.</a:t>
            </a:r>
          </a:p>
          <a:p>
            <a:r>
              <a:rPr lang="hu-HU"/>
              <a:t>Hipotetikus kijelentések és szillogizmusok:</a:t>
            </a:r>
          </a:p>
          <a:p>
            <a:r>
              <a:rPr lang="hu-HU"/>
              <a:t>Kondicionális („Ha van A, akkor van B”) és diszjunktív („Vagy A van, vagy B van”) kijelentések.</a:t>
            </a:r>
          </a:p>
          <a:p>
            <a:r>
              <a:rPr lang="hu-HU"/>
              <a:t>Példák a behelyettesítésre: „Ha (van) ember, akkor (van) élőlény”;  „Ha a tűz forró, az ég kerek”.</a:t>
            </a:r>
          </a:p>
          <a:p>
            <a:r>
              <a:rPr lang="hu-HU"/>
              <a:t>Az utóbbi talán a létige veridikus („úgy van”, „fennáll”) használatával magyarázható.</a:t>
            </a:r>
          </a:p>
          <a:p>
            <a:r>
              <a:rPr lang="hu-HU"/>
              <a:t>Négyféle kondicionális: attól függően, hol toldunk be egy tagadószót.</a:t>
            </a:r>
          </a:p>
          <a:p>
            <a:r>
              <a:rPr lang="hu-HU"/>
              <a:t>De mindegyik </a:t>
            </a:r>
            <a:r>
              <a:rPr lang="hu-HU" i="1"/>
              <a:t>consequentiá</a:t>
            </a:r>
            <a:r>
              <a:rPr lang="hu-HU"/>
              <a:t>n (=</a:t>
            </a:r>
            <a:r>
              <a:rPr lang="hu-HU" i="1"/>
              <a:t>akoluthia</a:t>
            </a:r>
            <a:r>
              <a:rPr lang="hu-HU"/>
              <a:t>) alapul. </a:t>
            </a:r>
          </a:p>
          <a:p>
            <a:r>
              <a:rPr lang="hu-HU"/>
              <a:t>Összetett hipotetikus kijelentések: az egyik, a másik, vagy mindkét helyre hipotetikus kijelentés kerül. </a:t>
            </a:r>
          </a:p>
          <a:p>
            <a:r>
              <a:rPr lang="hu-HU"/>
              <a:t>Szillogisztika: végignézi, milyen párokat lehet összeállítani egyszerű és összetett hipotetikus kijelentésekből, és tételeket állít fel arról, mely esetekben jön létre szillogizmus (azaz adódik helyes következtetés).</a:t>
            </a:r>
          </a:p>
          <a:p>
            <a:r>
              <a:rPr lang="hu-HU"/>
              <a:t>Soha nem bizonyítja ezek helyességét, néha téveszt is.</a:t>
            </a:r>
          </a:p>
        </p:txBody>
      </p:sp>
    </p:spTree>
    <p:extLst>
      <p:ext uri="{BB962C8B-B14F-4D97-AF65-F5344CB8AC3E}">
        <p14:creationId xmlns:p14="http://schemas.microsoft.com/office/powerpoint/2010/main" val="45568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</TotalTime>
  <Words>783</Words>
  <Application>Microsoft Office PowerPoint</Application>
  <PresentationFormat>Szélesvásznú</PresentationFormat>
  <Paragraphs>46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András Máté</dc:creator>
  <cp:lastModifiedBy>András Máté</cp:lastModifiedBy>
  <cp:revision>13</cp:revision>
  <dcterms:created xsi:type="dcterms:W3CDTF">2019-12-05T08:54:04Z</dcterms:created>
  <dcterms:modified xsi:type="dcterms:W3CDTF">2019-12-06T08:43:00Z</dcterms:modified>
</cp:coreProperties>
</file>