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5" r:id="rId3"/>
    <p:sldId id="264" r:id="rId4"/>
    <p:sldId id="258" r:id="rId5"/>
    <p:sldId id="259" r:id="rId6"/>
    <p:sldId id="260" r:id="rId7"/>
    <p:sldId id="261" r:id="rId8"/>
    <p:sldId id="262" r:id="rId9"/>
    <p:sldId id="266" r:id="rId10"/>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68" autoAdjust="0"/>
    <p:restoredTop sz="94660"/>
  </p:normalViewPr>
  <p:slideViewPr>
    <p:cSldViewPr>
      <p:cViewPr varScale="1">
        <p:scale>
          <a:sx n="85" d="100"/>
          <a:sy n="85" d="100"/>
        </p:scale>
        <p:origin x="84"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327B9AB-BDAD-4A1F-A9FB-419E6B1D872F}"/>
              </a:ext>
            </a:extLst>
          </p:cNvPr>
          <p:cNvSpPr>
            <a:spLocks noGrp="1"/>
          </p:cNvSpPr>
          <p:nvPr>
            <p:ph type="ctrTitle"/>
          </p:nvPr>
        </p:nvSpPr>
        <p:spPr>
          <a:xfrm>
            <a:off x="1143000" y="1122363"/>
            <a:ext cx="6858000" cy="2387600"/>
          </a:xfrm>
        </p:spPr>
        <p:txBody>
          <a:bodyPr anchor="b"/>
          <a:lstStyle>
            <a:lvl1pPr algn="ctr">
              <a:defRPr sz="4500"/>
            </a:lvl1pPr>
          </a:lstStyle>
          <a:p>
            <a:r>
              <a:rPr lang="hu-HU"/>
              <a:t>Mintacím szerkesztése</a:t>
            </a:r>
          </a:p>
        </p:txBody>
      </p:sp>
      <p:sp>
        <p:nvSpPr>
          <p:cNvPr id="3" name="Alcím 2">
            <a:extLst>
              <a:ext uri="{FF2B5EF4-FFF2-40B4-BE49-F238E27FC236}">
                <a16:creationId xmlns:a16="http://schemas.microsoft.com/office/drawing/2014/main" id="{9D849C22-4667-4FBD-9B77-C0BD5F496D3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F35D1B41-A655-4868-B289-FE16FC8492D5}"/>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C8B3F0F8-010A-4DF5-B25E-9901797F6480}"/>
              </a:ext>
            </a:extLst>
          </p:cNvPr>
          <p:cNvSpPr>
            <a:spLocks noGrp="1"/>
          </p:cNvSpPr>
          <p:nvPr>
            <p:ph type="ftr" sz="quarter" idx="11"/>
          </p:nvPr>
        </p:nvSpPr>
        <p:spPr/>
        <p:txBody>
          <a:bodyPr/>
          <a:lstStyle/>
          <a:p>
            <a:endParaRPr lang="hu-HU" dirty="0"/>
          </a:p>
        </p:txBody>
      </p:sp>
      <p:sp>
        <p:nvSpPr>
          <p:cNvPr id="6" name="Dia számának helye 5">
            <a:extLst>
              <a:ext uri="{FF2B5EF4-FFF2-40B4-BE49-F238E27FC236}">
                <a16:creationId xmlns:a16="http://schemas.microsoft.com/office/drawing/2014/main" id="{BBC96CA8-BE9E-41EE-B6E0-4C3986969779}"/>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1713645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5B74C36-CED7-4D9A-8CC9-8BACF0E77D85}"/>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B40409EA-9984-4629-979E-A9E9441591B8}"/>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5C4ECAE-7C22-4D76-B276-B4058B83E65E}"/>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94515C4C-8936-4CC3-9166-37FA336D8B08}"/>
              </a:ext>
            </a:extLst>
          </p:cNvPr>
          <p:cNvSpPr>
            <a:spLocks noGrp="1"/>
          </p:cNvSpPr>
          <p:nvPr>
            <p:ph type="ftr" sz="quarter" idx="11"/>
          </p:nvPr>
        </p:nvSpPr>
        <p:spPr/>
        <p:txBody>
          <a:bodyPr/>
          <a:lstStyle/>
          <a:p>
            <a:endParaRPr lang="hu-HU" dirty="0"/>
          </a:p>
        </p:txBody>
      </p:sp>
      <p:sp>
        <p:nvSpPr>
          <p:cNvPr id="6" name="Dia számának helye 5">
            <a:extLst>
              <a:ext uri="{FF2B5EF4-FFF2-40B4-BE49-F238E27FC236}">
                <a16:creationId xmlns:a16="http://schemas.microsoft.com/office/drawing/2014/main" id="{24C0C612-2FAF-4C13-84B8-E16FF509EC67}"/>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319804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8C08FBD2-07C1-4CE8-A4A0-A7FBAA0D0757}"/>
              </a:ext>
            </a:extLst>
          </p:cNvPr>
          <p:cNvSpPr>
            <a:spLocks noGrp="1"/>
          </p:cNvSpPr>
          <p:nvPr>
            <p:ph type="title" orient="vert"/>
          </p:nvPr>
        </p:nvSpPr>
        <p:spPr>
          <a:xfrm>
            <a:off x="6543675" y="365125"/>
            <a:ext cx="1971675"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FE6B3FB8-BAEF-4D70-9676-2AE8EFC979ED}"/>
              </a:ext>
            </a:extLst>
          </p:cNvPr>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7E4221EF-FD23-4325-A7A9-BD537CF8DB1C}"/>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E6B82B2F-519B-47EF-949B-81AADDC79824}"/>
              </a:ext>
            </a:extLst>
          </p:cNvPr>
          <p:cNvSpPr>
            <a:spLocks noGrp="1"/>
          </p:cNvSpPr>
          <p:nvPr>
            <p:ph type="ftr" sz="quarter" idx="11"/>
          </p:nvPr>
        </p:nvSpPr>
        <p:spPr/>
        <p:txBody>
          <a:bodyPr/>
          <a:lstStyle/>
          <a:p>
            <a:endParaRPr lang="hu-HU" dirty="0"/>
          </a:p>
        </p:txBody>
      </p:sp>
      <p:sp>
        <p:nvSpPr>
          <p:cNvPr id="6" name="Dia számának helye 5">
            <a:extLst>
              <a:ext uri="{FF2B5EF4-FFF2-40B4-BE49-F238E27FC236}">
                <a16:creationId xmlns:a16="http://schemas.microsoft.com/office/drawing/2014/main" id="{198161DF-41CF-4F98-8C4F-C65271A0B19B}"/>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133169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DBA54DA-B1B6-436C-9701-8903FF9F3B46}"/>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0E47B883-FF97-43D5-B6F9-6ED6EF29C00C}"/>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98D3C38-7F2B-4E74-A601-5B2D3FFDB6B8}"/>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84165677-6932-470D-AC1A-724E107CE3D0}"/>
              </a:ext>
            </a:extLst>
          </p:cNvPr>
          <p:cNvSpPr>
            <a:spLocks noGrp="1"/>
          </p:cNvSpPr>
          <p:nvPr>
            <p:ph type="ftr" sz="quarter" idx="11"/>
          </p:nvPr>
        </p:nvSpPr>
        <p:spPr/>
        <p:txBody>
          <a:bodyPr/>
          <a:lstStyle/>
          <a:p>
            <a:endParaRPr lang="hu-HU" dirty="0"/>
          </a:p>
        </p:txBody>
      </p:sp>
      <p:sp>
        <p:nvSpPr>
          <p:cNvPr id="6" name="Dia számának helye 5">
            <a:extLst>
              <a:ext uri="{FF2B5EF4-FFF2-40B4-BE49-F238E27FC236}">
                <a16:creationId xmlns:a16="http://schemas.microsoft.com/office/drawing/2014/main" id="{F833B86E-D518-440F-89FE-1AF0CD92FEEC}"/>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424107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A257EF1-E011-4EB0-8F34-D78BA215D4E3}"/>
              </a:ext>
            </a:extLst>
          </p:cNvPr>
          <p:cNvSpPr>
            <a:spLocks noGrp="1"/>
          </p:cNvSpPr>
          <p:nvPr>
            <p:ph type="title"/>
          </p:nvPr>
        </p:nvSpPr>
        <p:spPr>
          <a:xfrm>
            <a:off x="623888" y="1709739"/>
            <a:ext cx="7886700" cy="2852737"/>
          </a:xfrm>
        </p:spPr>
        <p:txBody>
          <a:bodyPr anchor="b"/>
          <a:lstStyle>
            <a:lvl1pPr>
              <a:defRPr sz="4500"/>
            </a:lvl1pPr>
          </a:lstStyle>
          <a:p>
            <a:r>
              <a:rPr lang="hu-HU"/>
              <a:t>Mintacím szerkesztése</a:t>
            </a:r>
          </a:p>
        </p:txBody>
      </p:sp>
      <p:sp>
        <p:nvSpPr>
          <p:cNvPr id="3" name="Szöveg helye 2">
            <a:extLst>
              <a:ext uri="{FF2B5EF4-FFF2-40B4-BE49-F238E27FC236}">
                <a16:creationId xmlns:a16="http://schemas.microsoft.com/office/drawing/2014/main" id="{9482C9B1-DB00-4ED4-9566-9C4134B9829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D5A3EF00-82C9-4AF6-9857-7CAA0727618E}"/>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EB470998-D67D-48D0-9CBC-2C3B19BB43B7}"/>
              </a:ext>
            </a:extLst>
          </p:cNvPr>
          <p:cNvSpPr>
            <a:spLocks noGrp="1"/>
          </p:cNvSpPr>
          <p:nvPr>
            <p:ph type="ftr" sz="quarter" idx="11"/>
          </p:nvPr>
        </p:nvSpPr>
        <p:spPr/>
        <p:txBody>
          <a:bodyPr/>
          <a:lstStyle/>
          <a:p>
            <a:endParaRPr lang="hu-HU" dirty="0"/>
          </a:p>
        </p:txBody>
      </p:sp>
      <p:sp>
        <p:nvSpPr>
          <p:cNvPr id="6" name="Dia számának helye 5">
            <a:extLst>
              <a:ext uri="{FF2B5EF4-FFF2-40B4-BE49-F238E27FC236}">
                <a16:creationId xmlns:a16="http://schemas.microsoft.com/office/drawing/2014/main" id="{73948CF2-910B-4D5A-B255-EF27D3F3D1D1}"/>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20308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71C3108-A7ED-4F1B-9741-BB5304DC8ECD}"/>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490C9DF0-6D31-4150-BDE4-507FB29656A3}"/>
              </a:ext>
            </a:extLst>
          </p:cNvPr>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00BCA3A3-F0FE-4680-B0DA-1799B57F7280}"/>
              </a:ext>
            </a:extLst>
          </p:cNvPr>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5551B2C0-F35A-4BB4-8B4F-978F43BA769B}"/>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6" name="Élőláb helye 5">
            <a:extLst>
              <a:ext uri="{FF2B5EF4-FFF2-40B4-BE49-F238E27FC236}">
                <a16:creationId xmlns:a16="http://schemas.microsoft.com/office/drawing/2014/main" id="{8605C647-C2DC-41F6-BBBC-0237DDFC2C64}"/>
              </a:ext>
            </a:extLst>
          </p:cNvPr>
          <p:cNvSpPr>
            <a:spLocks noGrp="1"/>
          </p:cNvSpPr>
          <p:nvPr>
            <p:ph type="ftr" sz="quarter" idx="11"/>
          </p:nvPr>
        </p:nvSpPr>
        <p:spPr/>
        <p:txBody>
          <a:bodyPr/>
          <a:lstStyle/>
          <a:p>
            <a:endParaRPr lang="hu-HU" dirty="0"/>
          </a:p>
        </p:txBody>
      </p:sp>
      <p:sp>
        <p:nvSpPr>
          <p:cNvPr id="7" name="Dia számának helye 6">
            <a:extLst>
              <a:ext uri="{FF2B5EF4-FFF2-40B4-BE49-F238E27FC236}">
                <a16:creationId xmlns:a16="http://schemas.microsoft.com/office/drawing/2014/main" id="{F8B9D78B-9B8A-4451-90E2-358FA6B96C4E}"/>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223105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A6A4304-459C-4918-B1B5-DE92F19B02D6}"/>
              </a:ext>
            </a:extLst>
          </p:cNvPr>
          <p:cNvSpPr>
            <a:spLocks noGrp="1"/>
          </p:cNvSpPr>
          <p:nvPr>
            <p:ph type="title"/>
          </p:nvPr>
        </p:nvSpPr>
        <p:spPr>
          <a:xfrm>
            <a:off x="629841" y="365126"/>
            <a:ext cx="7886700" cy="1325563"/>
          </a:xfrm>
        </p:spPr>
        <p:txBody>
          <a:bodyPr/>
          <a:lstStyle/>
          <a:p>
            <a:r>
              <a:rPr lang="hu-HU"/>
              <a:t>Mintacím szerkesztése</a:t>
            </a:r>
          </a:p>
        </p:txBody>
      </p:sp>
      <p:sp>
        <p:nvSpPr>
          <p:cNvPr id="3" name="Szöveg helye 2">
            <a:extLst>
              <a:ext uri="{FF2B5EF4-FFF2-40B4-BE49-F238E27FC236}">
                <a16:creationId xmlns:a16="http://schemas.microsoft.com/office/drawing/2014/main" id="{371A9971-C5DB-450C-BE0A-432B1E572B5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4" name="Tartalom helye 3">
            <a:extLst>
              <a:ext uri="{FF2B5EF4-FFF2-40B4-BE49-F238E27FC236}">
                <a16:creationId xmlns:a16="http://schemas.microsoft.com/office/drawing/2014/main" id="{61399B22-82B6-45E2-933A-4AB45C648C23}"/>
              </a:ext>
            </a:extLst>
          </p:cNvPr>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5CBE38F5-C7E9-4674-8AE1-F0C519F50D2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hu-HU"/>
              <a:t>Mintaszöveg szerkesztése</a:t>
            </a:r>
          </a:p>
        </p:txBody>
      </p:sp>
      <p:sp>
        <p:nvSpPr>
          <p:cNvPr id="6" name="Tartalom helye 5">
            <a:extLst>
              <a:ext uri="{FF2B5EF4-FFF2-40B4-BE49-F238E27FC236}">
                <a16:creationId xmlns:a16="http://schemas.microsoft.com/office/drawing/2014/main" id="{B64F608A-DCB1-4B45-B531-6DDE3B3E1D95}"/>
              </a:ext>
            </a:extLst>
          </p:cNvPr>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D450A555-9DC1-4E4F-81E3-2E80718A4809}"/>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8" name="Élőláb helye 7">
            <a:extLst>
              <a:ext uri="{FF2B5EF4-FFF2-40B4-BE49-F238E27FC236}">
                <a16:creationId xmlns:a16="http://schemas.microsoft.com/office/drawing/2014/main" id="{A64367DA-F142-48DB-AC46-4F6B0198E823}"/>
              </a:ext>
            </a:extLst>
          </p:cNvPr>
          <p:cNvSpPr>
            <a:spLocks noGrp="1"/>
          </p:cNvSpPr>
          <p:nvPr>
            <p:ph type="ftr" sz="quarter" idx="11"/>
          </p:nvPr>
        </p:nvSpPr>
        <p:spPr/>
        <p:txBody>
          <a:bodyPr/>
          <a:lstStyle/>
          <a:p>
            <a:endParaRPr lang="hu-HU" dirty="0"/>
          </a:p>
        </p:txBody>
      </p:sp>
      <p:sp>
        <p:nvSpPr>
          <p:cNvPr id="9" name="Dia számának helye 8">
            <a:extLst>
              <a:ext uri="{FF2B5EF4-FFF2-40B4-BE49-F238E27FC236}">
                <a16:creationId xmlns:a16="http://schemas.microsoft.com/office/drawing/2014/main" id="{B4CD8BD7-96CB-4CC6-8ECE-D0C05606CDE3}"/>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2789365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DA3479C-F6A0-42C8-B4BA-DF40711E756C}"/>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DCCD651F-0DFA-4605-9EB6-B72E931CF65C}"/>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4" name="Élőláb helye 3">
            <a:extLst>
              <a:ext uri="{FF2B5EF4-FFF2-40B4-BE49-F238E27FC236}">
                <a16:creationId xmlns:a16="http://schemas.microsoft.com/office/drawing/2014/main" id="{CEB88658-8BE6-4299-9864-9B7F9C0910F3}"/>
              </a:ext>
            </a:extLst>
          </p:cNvPr>
          <p:cNvSpPr>
            <a:spLocks noGrp="1"/>
          </p:cNvSpPr>
          <p:nvPr>
            <p:ph type="ftr" sz="quarter" idx="11"/>
          </p:nvPr>
        </p:nvSpPr>
        <p:spPr/>
        <p:txBody>
          <a:bodyPr/>
          <a:lstStyle/>
          <a:p>
            <a:endParaRPr lang="hu-HU" dirty="0"/>
          </a:p>
        </p:txBody>
      </p:sp>
      <p:sp>
        <p:nvSpPr>
          <p:cNvPr id="5" name="Dia számának helye 4">
            <a:extLst>
              <a:ext uri="{FF2B5EF4-FFF2-40B4-BE49-F238E27FC236}">
                <a16:creationId xmlns:a16="http://schemas.microsoft.com/office/drawing/2014/main" id="{3CABDEDF-4623-4435-80A9-599A47FA10D8}"/>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176669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AE20DCE9-EBBA-4016-B34A-49A7BD6EAC56}"/>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3" name="Élőláb helye 2">
            <a:extLst>
              <a:ext uri="{FF2B5EF4-FFF2-40B4-BE49-F238E27FC236}">
                <a16:creationId xmlns:a16="http://schemas.microsoft.com/office/drawing/2014/main" id="{9749727F-A27B-4613-9A27-4E71CBF91F8A}"/>
              </a:ext>
            </a:extLst>
          </p:cNvPr>
          <p:cNvSpPr>
            <a:spLocks noGrp="1"/>
          </p:cNvSpPr>
          <p:nvPr>
            <p:ph type="ftr" sz="quarter" idx="11"/>
          </p:nvPr>
        </p:nvSpPr>
        <p:spPr/>
        <p:txBody>
          <a:bodyPr/>
          <a:lstStyle/>
          <a:p>
            <a:endParaRPr lang="hu-HU" dirty="0"/>
          </a:p>
        </p:txBody>
      </p:sp>
      <p:sp>
        <p:nvSpPr>
          <p:cNvPr id="4" name="Dia számának helye 3">
            <a:extLst>
              <a:ext uri="{FF2B5EF4-FFF2-40B4-BE49-F238E27FC236}">
                <a16:creationId xmlns:a16="http://schemas.microsoft.com/office/drawing/2014/main" id="{24DE7573-0050-44AD-936E-1DAC7F73262F}"/>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416678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1321E52-5AB4-4977-BB92-CEB0321969E1}"/>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Tartalom helye 2">
            <a:extLst>
              <a:ext uri="{FF2B5EF4-FFF2-40B4-BE49-F238E27FC236}">
                <a16:creationId xmlns:a16="http://schemas.microsoft.com/office/drawing/2014/main" id="{AAABDB88-F08E-4A88-937E-177B4DEB849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2013D312-BE69-4E9F-95BC-3BE4CD8C5AE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D698E806-677F-44DE-AE8D-337C6F38F4FE}"/>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6" name="Élőláb helye 5">
            <a:extLst>
              <a:ext uri="{FF2B5EF4-FFF2-40B4-BE49-F238E27FC236}">
                <a16:creationId xmlns:a16="http://schemas.microsoft.com/office/drawing/2014/main" id="{D4DD4DE7-A161-4507-809E-9ED9688004F6}"/>
              </a:ext>
            </a:extLst>
          </p:cNvPr>
          <p:cNvSpPr>
            <a:spLocks noGrp="1"/>
          </p:cNvSpPr>
          <p:nvPr>
            <p:ph type="ftr" sz="quarter" idx="11"/>
          </p:nvPr>
        </p:nvSpPr>
        <p:spPr/>
        <p:txBody>
          <a:bodyPr/>
          <a:lstStyle/>
          <a:p>
            <a:endParaRPr lang="hu-HU" dirty="0"/>
          </a:p>
        </p:txBody>
      </p:sp>
      <p:sp>
        <p:nvSpPr>
          <p:cNvPr id="7" name="Dia számának helye 6">
            <a:extLst>
              <a:ext uri="{FF2B5EF4-FFF2-40B4-BE49-F238E27FC236}">
                <a16:creationId xmlns:a16="http://schemas.microsoft.com/office/drawing/2014/main" id="{7B1F028B-2BA1-440F-9CE7-9FF35F318801}"/>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541664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0869229-4BD5-40E6-B0B0-0B72F92C6B4D}"/>
              </a:ext>
            </a:extLst>
          </p:cNvPr>
          <p:cNvSpPr>
            <a:spLocks noGrp="1"/>
          </p:cNvSpPr>
          <p:nvPr>
            <p:ph type="title"/>
          </p:nvPr>
        </p:nvSpPr>
        <p:spPr>
          <a:xfrm>
            <a:off x="629841" y="457200"/>
            <a:ext cx="2949178" cy="1600200"/>
          </a:xfrm>
        </p:spPr>
        <p:txBody>
          <a:bodyPr anchor="b"/>
          <a:lstStyle>
            <a:lvl1pPr>
              <a:defRPr sz="2400"/>
            </a:lvl1pPr>
          </a:lstStyle>
          <a:p>
            <a:r>
              <a:rPr lang="hu-HU"/>
              <a:t>Mintacím szerkesztése</a:t>
            </a:r>
          </a:p>
        </p:txBody>
      </p:sp>
      <p:sp>
        <p:nvSpPr>
          <p:cNvPr id="3" name="Kép helye 2">
            <a:extLst>
              <a:ext uri="{FF2B5EF4-FFF2-40B4-BE49-F238E27FC236}">
                <a16:creationId xmlns:a16="http://schemas.microsoft.com/office/drawing/2014/main" id="{310B8770-DF98-482C-ABC8-EF6832B7FD8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u-HU"/>
          </a:p>
        </p:txBody>
      </p:sp>
      <p:sp>
        <p:nvSpPr>
          <p:cNvPr id="4" name="Szöveg helye 3">
            <a:extLst>
              <a:ext uri="{FF2B5EF4-FFF2-40B4-BE49-F238E27FC236}">
                <a16:creationId xmlns:a16="http://schemas.microsoft.com/office/drawing/2014/main" id="{181B2318-33F3-47CC-8618-A4CD55E3CE1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hu-HU"/>
              <a:t>Mintaszöveg szerkesztése</a:t>
            </a:r>
          </a:p>
        </p:txBody>
      </p:sp>
      <p:sp>
        <p:nvSpPr>
          <p:cNvPr id="5" name="Dátum helye 4">
            <a:extLst>
              <a:ext uri="{FF2B5EF4-FFF2-40B4-BE49-F238E27FC236}">
                <a16:creationId xmlns:a16="http://schemas.microsoft.com/office/drawing/2014/main" id="{C91C8969-FF3B-4A24-8CFA-523C8DA7E5CF}"/>
              </a:ext>
            </a:extLst>
          </p:cNvPr>
          <p:cNvSpPr>
            <a:spLocks noGrp="1"/>
          </p:cNvSpPr>
          <p:nvPr>
            <p:ph type="dt" sz="half" idx="10"/>
          </p:nvPr>
        </p:nvSpPr>
        <p:spPr/>
        <p:txBody>
          <a:bodyPr/>
          <a:lstStyle/>
          <a:p>
            <a:fld id="{9BE23664-AA1F-48CE-BA26-335B17A7569F}" type="datetimeFigureOut">
              <a:rPr lang="hu-HU" smtClean="0"/>
              <a:t>2019. 11. 28.</a:t>
            </a:fld>
            <a:endParaRPr lang="hu-HU" dirty="0"/>
          </a:p>
        </p:txBody>
      </p:sp>
      <p:sp>
        <p:nvSpPr>
          <p:cNvPr id="6" name="Élőláb helye 5">
            <a:extLst>
              <a:ext uri="{FF2B5EF4-FFF2-40B4-BE49-F238E27FC236}">
                <a16:creationId xmlns:a16="http://schemas.microsoft.com/office/drawing/2014/main" id="{B1A6D89A-9C1F-4FE4-A102-4BD175055F08}"/>
              </a:ext>
            </a:extLst>
          </p:cNvPr>
          <p:cNvSpPr>
            <a:spLocks noGrp="1"/>
          </p:cNvSpPr>
          <p:nvPr>
            <p:ph type="ftr" sz="quarter" idx="11"/>
          </p:nvPr>
        </p:nvSpPr>
        <p:spPr/>
        <p:txBody>
          <a:bodyPr/>
          <a:lstStyle/>
          <a:p>
            <a:endParaRPr lang="hu-HU" dirty="0"/>
          </a:p>
        </p:txBody>
      </p:sp>
      <p:sp>
        <p:nvSpPr>
          <p:cNvPr id="7" name="Dia számának helye 6">
            <a:extLst>
              <a:ext uri="{FF2B5EF4-FFF2-40B4-BE49-F238E27FC236}">
                <a16:creationId xmlns:a16="http://schemas.microsoft.com/office/drawing/2014/main" id="{205E9993-251C-4776-81C6-1C9F67F21197}"/>
              </a:ext>
            </a:extLst>
          </p:cNvPr>
          <p:cNvSpPr>
            <a:spLocks noGrp="1"/>
          </p:cNvSpPr>
          <p:nvPr>
            <p:ph type="sldNum" sz="quarter" idx="12"/>
          </p:nvPr>
        </p:nvSpPr>
        <p:spPr/>
        <p:txBody>
          <a:bodyPr/>
          <a:lstStyle/>
          <a:p>
            <a:fld id="{BF09698B-624B-494E-9E41-66F17D49682D}" type="slidenum">
              <a:rPr lang="hu-HU" smtClean="0"/>
              <a:t>‹#›</a:t>
            </a:fld>
            <a:endParaRPr lang="hu-HU" dirty="0"/>
          </a:p>
        </p:txBody>
      </p:sp>
    </p:spTree>
    <p:extLst>
      <p:ext uri="{BB962C8B-B14F-4D97-AF65-F5344CB8AC3E}">
        <p14:creationId xmlns:p14="http://schemas.microsoft.com/office/powerpoint/2010/main" val="159191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5800C6C4-12D7-437D-827E-4CDF1AB7EE0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D6BAA3C6-2CE9-4A44-AA57-5D0B8CFD033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88B7356-0631-48C1-A613-8F16BA8097E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E23664-AA1F-48CE-BA26-335B17A7569F}" type="datetimeFigureOut">
              <a:rPr lang="hu-HU" smtClean="0"/>
              <a:t>2019. 11. 28.</a:t>
            </a:fld>
            <a:endParaRPr lang="hu-HU" dirty="0"/>
          </a:p>
        </p:txBody>
      </p:sp>
      <p:sp>
        <p:nvSpPr>
          <p:cNvPr id="5" name="Élőláb helye 4">
            <a:extLst>
              <a:ext uri="{FF2B5EF4-FFF2-40B4-BE49-F238E27FC236}">
                <a16:creationId xmlns:a16="http://schemas.microsoft.com/office/drawing/2014/main" id="{B4EEEB56-3DCA-48BA-B818-0DAB83ECD64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u-HU" dirty="0"/>
          </a:p>
        </p:txBody>
      </p:sp>
      <p:sp>
        <p:nvSpPr>
          <p:cNvPr id="6" name="Dia számának helye 5">
            <a:extLst>
              <a:ext uri="{FF2B5EF4-FFF2-40B4-BE49-F238E27FC236}">
                <a16:creationId xmlns:a16="http://schemas.microsoft.com/office/drawing/2014/main" id="{942F086C-E0B4-44DA-A5B4-890038DB50D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09698B-624B-494E-9E41-66F17D49682D}" type="slidenum">
              <a:rPr lang="hu-HU" smtClean="0"/>
              <a:t>‹#›</a:t>
            </a:fld>
            <a:endParaRPr lang="hu-HU" dirty="0"/>
          </a:p>
        </p:txBody>
      </p:sp>
    </p:spTree>
    <p:extLst>
      <p:ext uri="{BB962C8B-B14F-4D97-AF65-F5344CB8AC3E}">
        <p14:creationId xmlns:p14="http://schemas.microsoft.com/office/powerpoint/2010/main" val="2140761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hu-H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836712"/>
            <a:ext cx="8208912" cy="5355312"/>
          </a:xfrm>
          <a:prstGeom prst="rect">
            <a:avLst/>
          </a:prstGeom>
          <a:noFill/>
        </p:spPr>
        <p:txBody>
          <a:bodyPr wrap="square" rtlCol="0">
            <a:spAutoFit/>
          </a:bodyPr>
          <a:lstStyle/>
          <a:p>
            <a:r>
              <a:rPr lang="hu-HU" u="sng"/>
              <a:t>Feltételes kijelentések</a:t>
            </a:r>
          </a:p>
          <a:p>
            <a:r>
              <a:rPr lang="hu-HU"/>
              <a:t>A „Ha A, akkor B” alakú kijelentésekről, illetve értelmezésükről van szó.</a:t>
            </a:r>
          </a:p>
          <a:p>
            <a:r>
              <a:rPr lang="hu-HU"/>
              <a:t>Értelmezési keret (modern logikai értelmezések):</a:t>
            </a:r>
          </a:p>
          <a:p>
            <a:r>
              <a:rPr lang="hu-HU"/>
              <a:t>I. lehetőség: A kondicionális nevű igazságfüggvény (A </a:t>
            </a:r>
            <a:r>
              <a:rPr lang="hu-HU">
                <a:sym typeface="Symbol" panose="05050102010706020507" pitchFamily="18" charset="2"/>
              </a:rPr>
              <a:t> B): hamis akkor, ha A igaz és B hamis, a másik három esetben igaz.</a:t>
            </a:r>
          </a:p>
          <a:p>
            <a:r>
              <a:rPr lang="hu-HU">
                <a:sym typeface="Symbol" panose="05050102010706020507" pitchFamily="18" charset="2"/>
              </a:rPr>
              <a:t>II. lehetőség: szigorú kondicionális (</a:t>
            </a:r>
            <a:r>
              <a:rPr lang="hu-HU" b="1">
                <a:sym typeface="Symbol" panose="05050102010706020507" pitchFamily="18" charset="2"/>
              </a:rPr>
              <a:t>N</a:t>
            </a:r>
            <a:r>
              <a:rPr lang="hu-HU"/>
              <a:t>(A </a:t>
            </a:r>
            <a:r>
              <a:rPr lang="hu-HU">
                <a:sym typeface="Symbol" panose="05050102010706020507" pitchFamily="18" charset="2"/>
              </a:rPr>
              <a:t> B), avagy </a:t>
            </a:r>
            <a:r>
              <a:rPr lang="hu-HU" b="1">
                <a:sym typeface="Symbol" panose="05050102010706020507" pitchFamily="18" charset="2"/>
              </a:rPr>
              <a:t>M</a:t>
            </a:r>
            <a:r>
              <a:rPr lang="hu-HU">
                <a:sym typeface="Symbol" panose="05050102010706020507" pitchFamily="18" charset="2"/>
              </a:rPr>
              <a:t>(A </a:t>
            </a:r>
            <a:r>
              <a:rPr lang="hu-HU" b="1">
                <a:sym typeface="Symbol" panose="05050102010706020507" pitchFamily="18" charset="2"/>
              </a:rPr>
              <a:t> </a:t>
            </a:r>
            <a:r>
              <a:rPr lang="hu-HU">
                <a:sym typeface="Symbol" panose="05050102010706020507" pitchFamily="18" charset="2"/>
              </a:rPr>
              <a:t>B))</a:t>
            </a:r>
            <a:br>
              <a:rPr lang="hu-HU">
                <a:sym typeface="Symbol" panose="05050102010706020507" pitchFamily="18" charset="2"/>
              </a:rPr>
            </a:br>
            <a:r>
              <a:rPr lang="hu-HU">
                <a:sym typeface="Symbol" panose="05050102010706020507" pitchFamily="18" charset="2"/>
              </a:rPr>
              <a:t>Ez is hamis akkor, ha A igaz és B hamis, de a többi három eset egyikében sem feltétlenül igaz.</a:t>
            </a:r>
            <a:br>
              <a:rPr lang="hu-HU">
                <a:sym typeface="Symbol" panose="05050102010706020507" pitchFamily="18" charset="2"/>
              </a:rPr>
            </a:br>
            <a:r>
              <a:rPr lang="hu-HU">
                <a:sym typeface="Symbol" panose="05050102010706020507" pitchFamily="18" charset="2"/>
              </a:rPr>
              <a:t>Nyitva marad, hogy mit is jelent a szükségszerű igazság.</a:t>
            </a:r>
          </a:p>
          <a:p>
            <a:endParaRPr lang="hu-HU"/>
          </a:p>
          <a:p>
            <a:r>
              <a:rPr lang="hu-HU"/>
              <a:t>Szextosz</a:t>
            </a:r>
            <a:r>
              <a:rPr lang="hu-HU" dirty="0"/>
              <a:t>, </a:t>
            </a:r>
            <a:r>
              <a:rPr lang="hu-HU" i="1" dirty="0"/>
              <a:t>A pürrhonizmus alapvonalai</a:t>
            </a:r>
            <a:r>
              <a:rPr lang="hu-HU" dirty="0"/>
              <a:t>: </a:t>
            </a:r>
          </a:p>
          <a:p>
            <a:r>
              <a:rPr lang="hu-HU" dirty="0"/>
              <a:t>„… a </a:t>
            </a:r>
            <a:r>
              <a:rPr lang="hu-HU"/>
              <a:t>helyes feltételes kijelentést </a:t>
            </a:r>
            <a:r>
              <a:rPr lang="hu-HU" dirty="0"/>
              <a:t>is megragadhatatlannak fogjuk találni. Philón ugyanis azt mondja, hogy a </a:t>
            </a:r>
            <a:r>
              <a:rPr lang="hu-HU"/>
              <a:t>helyes feltételes kijelentés </a:t>
            </a:r>
            <a:r>
              <a:rPr lang="hu-HU" dirty="0"/>
              <a:t>az, amelyik nem olyan, hogy igazból kiindulván hamishoz jut el, így például helyes az </a:t>
            </a:r>
            <a:r>
              <a:rPr lang="hu-HU"/>
              <a:t>a feltételes kijelentés: </a:t>
            </a:r>
            <a:r>
              <a:rPr lang="hu-HU" dirty="0"/>
              <a:t>‚ha nappal van, beszélgetek’, amennyiben valóban nappal van és beszélgetek.”</a:t>
            </a:r>
          </a:p>
          <a:p>
            <a:r>
              <a:rPr lang="hu-HU" dirty="0"/>
              <a:t>Másutt (</a:t>
            </a:r>
            <a:r>
              <a:rPr lang="hu-HU" i="1" dirty="0"/>
              <a:t>Adversus mathematicos</a:t>
            </a:r>
            <a:r>
              <a:rPr lang="hu-HU" dirty="0"/>
              <a:t>) ki is fejti, hogy négy eset van, és ebből Philón szerint háromban igaz a feltételes kijelentés. </a:t>
            </a:r>
          </a:p>
          <a:p>
            <a:r>
              <a:rPr lang="hu-HU" dirty="0"/>
              <a:t>Tehát a „Ha A, akkor B” feltételes kijelentés értelmezése Philón szerint az „A</a:t>
            </a:r>
            <a:r>
              <a:rPr lang="hu-HU" dirty="0">
                <a:sym typeface="Symbol"/>
              </a:rPr>
              <a:t>B” </a:t>
            </a:r>
            <a:r>
              <a:rPr lang="hu-HU">
                <a:sym typeface="Symbol"/>
              </a:rPr>
              <a:t>kondicionális.</a:t>
            </a:r>
            <a:endParaRPr lang="hu-HU" dirty="0"/>
          </a:p>
        </p:txBody>
      </p:sp>
    </p:spTree>
    <p:extLst>
      <p:ext uri="{BB962C8B-B14F-4D97-AF65-F5344CB8AC3E}">
        <p14:creationId xmlns:p14="http://schemas.microsoft.com/office/powerpoint/2010/main" val="37166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a:extLst>
              <a:ext uri="{FF2B5EF4-FFF2-40B4-BE49-F238E27FC236}">
                <a16:creationId xmlns:a16="http://schemas.microsoft.com/office/drawing/2014/main" id="{073FC18D-E814-4DBD-9FD1-6D3853B38ED7}"/>
              </a:ext>
            </a:extLst>
          </p:cNvPr>
          <p:cNvSpPr/>
          <p:nvPr/>
        </p:nvSpPr>
        <p:spPr>
          <a:xfrm>
            <a:off x="395536" y="620688"/>
            <a:ext cx="7992888" cy="2308324"/>
          </a:xfrm>
          <a:prstGeom prst="rect">
            <a:avLst/>
          </a:prstGeom>
        </p:spPr>
        <p:txBody>
          <a:bodyPr wrap="square">
            <a:spAutoFit/>
          </a:bodyPr>
          <a:lstStyle/>
          <a:p>
            <a:r>
              <a:rPr lang="hu-HU"/>
              <a:t>„Diodórosz viszont csak azt tartja helyesnek, amelyik nem volt és nem is képes arra, hogy igazból kiindulva hamishoz jusson el. Szerinte az előbb említett feltételes kijelentés hamisnak mutatkozik, mert abban az esetben, ha nappal van és éppen hallgatok, igazból kiindulva hamishoz jutott el.”</a:t>
            </a:r>
          </a:p>
          <a:p>
            <a:r>
              <a:rPr lang="hu-HU"/>
              <a:t>Ugyancsak a másik hellyel is összevetve egyértelmű, hogy Diodórosz a feltételes kijelentést szigorú kondicionálisként értelmezi, de a saját szükségszerűség-értelmezése alapján.</a:t>
            </a:r>
          </a:p>
          <a:p>
            <a:r>
              <a:rPr lang="hu-HU"/>
              <a:t>Tehát a „Ha A, akkor B” értelmezése Diodórosz szerint </a:t>
            </a:r>
            <a:r>
              <a:rPr lang="hu-HU" b="1"/>
              <a:t>N</a:t>
            </a:r>
            <a:r>
              <a:rPr lang="hu-HU" baseline="-25000"/>
              <a:t>D</a:t>
            </a:r>
            <a:r>
              <a:rPr lang="hu-HU"/>
              <a:t>(A</a:t>
            </a:r>
            <a:r>
              <a:rPr lang="hu-HU">
                <a:sym typeface="Symbol"/>
              </a:rPr>
              <a:t>B).</a:t>
            </a:r>
            <a:endParaRPr lang="hu-HU" dirty="0"/>
          </a:p>
        </p:txBody>
      </p:sp>
    </p:spTree>
    <p:extLst>
      <p:ext uri="{BB962C8B-B14F-4D97-AF65-F5344CB8AC3E}">
        <p14:creationId xmlns:p14="http://schemas.microsoft.com/office/powerpoint/2010/main" val="188087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683568" y="980728"/>
            <a:ext cx="7920880" cy="5078313"/>
          </a:xfrm>
          <a:prstGeom prst="rect">
            <a:avLst/>
          </a:prstGeom>
          <a:noFill/>
        </p:spPr>
        <p:txBody>
          <a:bodyPr wrap="square" rtlCol="0">
            <a:spAutoFit/>
          </a:bodyPr>
          <a:lstStyle/>
          <a:p>
            <a:r>
              <a:rPr lang="hu-HU" dirty="0"/>
              <a:t>„Igaznak találja viszont azt a feltételes kijelentést, hogy ‚ha a létezőknek nem oszthatatlan elemei vannak, akkor a létezőknek oszthatatlan elemei vannak’ …”</a:t>
            </a:r>
          </a:p>
          <a:p>
            <a:r>
              <a:rPr lang="hu-HU" dirty="0"/>
              <a:t>Mint a kontextusból kiderül, ez egy (időtlenül) hamis-igaz feltételes kijelentés. </a:t>
            </a:r>
          </a:p>
          <a:p>
            <a:r>
              <a:rPr lang="hu-HU" dirty="0"/>
              <a:t>„Akik meg az összekapcsolást vezetik be, akkor mondják helyesnek a kondicionálist, mikor a benne lévő utótaggal ellentétes kizárja a benne levő előtagot. Szerintük az előbb említett feltételes kijelentések hibásak, ellenben igaz ez: ‚ha nappal van, nappal van’.”</a:t>
            </a:r>
          </a:p>
          <a:p>
            <a:r>
              <a:rPr lang="hu-HU" dirty="0"/>
              <a:t>Ez a nézet nincs névhez kötve, vita tárgya, hogy kié lehetett.</a:t>
            </a:r>
          </a:p>
          <a:p>
            <a:r>
              <a:rPr lang="hu-HU" b="1" dirty="0">
                <a:sym typeface="Symbol"/>
              </a:rPr>
              <a:t>M</a:t>
            </a:r>
            <a:r>
              <a:rPr lang="hu-HU" dirty="0">
                <a:sym typeface="Symbol"/>
              </a:rPr>
              <a:t>(A  B), tehát ez is szigorú kondicionális, és nem tudni, hogyan kell benne a lehetségességet értelmezni.</a:t>
            </a:r>
          </a:p>
          <a:p>
            <a:r>
              <a:rPr lang="hu-HU" dirty="0">
                <a:sym typeface="Symbol"/>
              </a:rPr>
              <a:t>Egyesek szerint ez lehetett a sztoikus (uralkodó) nézet. Szextosz más helye szerint a philóni kondicionális is megjelent a sztoikusoknál is.</a:t>
            </a:r>
          </a:p>
          <a:p>
            <a:r>
              <a:rPr lang="hu-HU" dirty="0">
                <a:sym typeface="Symbol"/>
              </a:rPr>
              <a:t>„Akik pedig a benne foglalt jelentéssel ítélnek, azt mondják, hogy igaz az a </a:t>
            </a:r>
            <a:r>
              <a:rPr lang="hu-HU">
                <a:sym typeface="Symbol"/>
              </a:rPr>
              <a:t>feltételes kijelentés, </a:t>
            </a:r>
            <a:r>
              <a:rPr lang="hu-HU" dirty="0">
                <a:sym typeface="Symbol"/>
              </a:rPr>
              <a:t>amelynek az utótagja potenciálisan benne foglaltatik az előtagban; akik szerint a ‚ha nappal van, akkor nappal van’ … talán hamis, hiszen képtelenség, hogy valami saját magát tartalmazza.”</a:t>
            </a:r>
          </a:p>
          <a:p>
            <a:r>
              <a:rPr lang="hu-HU" dirty="0">
                <a:sym typeface="Symbol"/>
              </a:rPr>
              <a:t>„Még a háztetőn a varjak is a feltételes kijelentések természetéről károgtak”</a:t>
            </a:r>
          </a:p>
          <a:p>
            <a:r>
              <a:rPr lang="hu-HU" dirty="0">
                <a:sym typeface="Symbol"/>
              </a:rPr>
              <a:t>(Kallimakhosz (i.e.3. sz.), idézi Szextosz)</a:t>
            </a:r>
            <a:endParaRPr lang="hu-HU" dirty="0"/>
          </a:p>
        </p:txBody>
      </p:sp>
    </p:spTree>
    <p:extLst>
      <p:ext uri="{BB962C8B-B14F-4D97-AF65-F5344CB8AC3E}">
        <p14:creationId xmlns:p14="http://schemas.microsoft.com/office/powerpoint/2010/main" val="1489422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692696"/>
            <a:ext cx="8064896" cy="5447645"/>
          </a:xfrm>
          <a:prstGeom prst="rect">
            <a:avLst/>
          </a:prstGeom>
          <a:noFill/>
        </p:spPr>
        <p:txBody>
          <a:bodyPr wrap="square" rtlCol="0">
            <a:spAutoFit/>
          </a:bodyPr>
          <a:lstStyle/>
          <a:p>
            <a:r>
              <a:rPr lang="hu-HU" sz="2400" dirty="0">
                <a:latin typeface="+mj-lt"/>
              </a:rPr>
              <a:t>A sztoikus lektonelmélet</a:t>
            </a:r>
          </a:p>
          <a:p>
            <a:r>
              <a:rPr lang="hu-HU" dirty="0"/>
              <a:t>avagy mi az igazság hordozója?</a:t>
            </a:r>
          </a:p>
          <a:p>
            <a:endParaRPr lang="hu-HU" dirty="0"/>
          </a:p>
          <a:p>
            <a:r>
              <a:rPr lang="hu-HU" dirty="0"/>
              <a:t>Arisztotelész példái: időtlen mondatok: ‚Minden ló állat’, ‚Egy ember sem kő’.</a:t>
            </a:r>
          </a:p>
          <a:p>
            <a:r>
              <a:rPr lang="hu-HU" dirty="0"/>
              <a:t>A jellegzetes sztoikus példák: ‚Nappal van’, ‚Dión sétál’.</a:t>
            </a:r>
          </a:p>
          <a:p>
            <a:r>
              <a:rPr lang="hu-HU" dirty="0"/>
              <a:t>Szextosz:</a:t>
            </a:r>
          </a:p>
          <a:p>
            <a:r>
              <a:rPr lang="hu-HU" dirty="0"/>
              <a:t>„A sztoikusok úgy mondják, három dolog kapcsolódik össze: a kifejezett, a kifejező és a tárgy; ezek közül a kifejező a beszéd, mint például </a:t>
            </a:r>
            <a:r>
              <a:rPr lang="hu-HU" dirty="0">
                <a:sym typeface="Times New Roman"/>
              </a:rPr>
              <a:t>‚</a:t>
            </a:r>
            <a:r>
              <a:rPr lang="hu-HU" dirty="0"/>
              <a:t>Dión’, a kifejezett maga a dolog, amelyet a kifejező kinyilvánít, és amelyet gondolkodásunkkal maradandóként ragadunk meg benne, de az idegenek nem értik meg, habár a kimondott szót hallják, a tárgy pedig az, ami kívül létezik, mint például Dión maga. Ezek közül kettő testi, tudniillik a beszéd és a tárgy, míg egy testetlen: a kifejezett dolog, azaz a lekton…”</a:t>
            </a:r>
          </a:p>
          <a:p>
            <a:r>
              <a:rPr lang="hu-HU" dirty="0"/>
              <a:t>A lekton az értelmes képzet (</a:t>
            </a:r>
            <a:r>
              <a:rPr lang="hu-HU" i="1" dirty="0"/>
              <a:t>logiké phantaszía</a:t>
            </a:r>
            <a:r>
              <a:rPr lang="hu-HU" dirty="0"/>
              <a:t>) </a:t>
            </a:r>
            <a:r>
              <a:rPr lang="hu-HU" u="sng" dirty="0"/>
              <a:t>maradandó megfelelője</a:t>
            </a:r>
            <a:r>
              <a:rPr lang="hu-HU" dirty="0"/>
              <a:t>; </a:t>
            </a:r>
            <a:r>
              <a:rPr lang="hu-HU"/>
              <a:t>nem mentális </a:t>
            </a:r>
            <a:r>
              <a:rPr lang="hu-HU" dirty="0"/>
              <a:t>természetű, hanem mindenki számára (aki érti a nyelvet) azonos, testetlen valami.</a:t>
            </a:r>
          </a:p>
          <a:p>
            <a:r>
              <a:rPr lang="hu-HU" dirty="0"/>
              <a:t>A lektonok teljesek avagy nem teljesek. Ez nagyjából annak felel meg, hogy teljes mondattal vagy nem teljes mondattal fejeződnek ki.</a:t>
            </a:r>
          </a:p>
          <a:p>
            <a:r>
              <a:rPr lang="hu-HU" dirty="0"/>
              <a:t>A nem teljes  lektonok felosztása a mondatrészek felosztásával párhuzamos.</a:t>
            </a:r>
            <a:br>
              <a:rPr lang="hu-HU" dirty="0"/>
            </a:br>
            <a:r>
              <a:rPr lang="hu-HU" dirty="0"/>
              <a:t>De időrendben a sztoikus elmélet megelőzi az első rendszeres grammatikákat.</a:t>
            </a:r>
          </a:p>
        </p:txBody>
      </p:sp>
    </p:spTree>
    <p:extLst>
      <p:ext uri="{BB962C8B-B14F-4D97-AF65-F5344CB8AC3E}">
        <p14:creationId xmlns:p14="http://schemas.microsoft.com/office/powerpoint/2010/main" val="274935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23528" y="980728"/>
            <a:ext cx="8424936" cy="3416320"/>
          </a:xfrm>
          <a:prstGeom prst="rect">
            <a:avLst/>
          </a:prstGeom>
          <a:noFill/>
        </p:spPr>
        <p:txBody>
          <a:bodyPr wrap="square" rtlCol="0">
            <a:spAutoFit/>
          </a:bodyPr>
          <a:lstStyle/>
          <a:p>
            <a:r>
              <a:rPr lang="hu-HU" dirty="0"/>
              <a:t>Teljes lektonok: mondatoknak felelnek meg, felosztásuk nagyjából a mondatfajtákat fedi.</a:t>
            </a:r>
          </a:p>
          <a:p>
            <a:r>
              <a:rPr lang="hu-HU" dirty="0"/>
              <a:t>A kijelentő mondatnak megfelelő teljes lekton: </a:t>
            </a:r>
            <a:r>
              <a:rPr lang="hu-HU" i="1" dirty="0"/>
              <a:t>axióma</a:t>
            </a:r>
            <a:r>
              <a:rPr lang="hu-HU" dirty="0"/>
              <a:t>.</a:t>
            </a:r>
          </a:p>
          <a:p>
            <a:r>
              <a:rPr lang="hu-HU" dirty="0"/>
              <a:t>Jellemző tulajdonsága: igaz vagy hamis.</a:t>
            </a:r>
          </a:p>
          <a:p>
            <a:r>
              <a:rPr lang="hu-HU" dirty="0"/>
              <a:t>Különbség a modern propozíció-fogalomtól: időfüggő, tud létrejönni és pusztulni.</a:t>
            </a:r>
          </a:p>
          <a:p>
            <a:r>
              <a:rPr lang="hu-HU" dirty="0"/>
              <a:t>Létezése nem esik egybe az általa kifejezett esemény idejével: az axióma most van jelen akkor is, amikor múltbeli vagy jövőbeli eseményről, történésről szól.</a:t>
            </a:r>
          </a:p>
          <a:p>
            <a:endParaRPr lang="hu-HU" dirty="0"/>
          </a:p>
          <a:p>
            <a:r>
              <a:rPr lang="hu-HU" u="sng" dirty="0"/>
              <a:t>Különbségek az arisztotelészi szemantikai felfogástól:</a:t>
            </a:r>
            <a:endParaRPr lang="hu-HU" dirty="0"/>
          </a:p>
          <a:p>
            <a:pPr marL="742950" lvl="1" indent="-285750">
              <a:buFont typeface="Wingdings" pitchFamily="2" charset="2"/>
              <a:buChar char="Ø"/>
            </a:pPr>
            <a:r>
              <a:rPr lang="hu-HU" dirty="0"/>
              <a:t>nem mentális  természetű</a:t>
            </a:r>
          </a:p>
          <a:p>
            <a:pPr marL="742950" lvl="1" indent="-285750">
              <a:buFont typeface="Wingdings" pitchFamily="2" charset="2"/>
              <a:buChar char="Ø"/>
            </a:pPr>
            <a:r>
              <a:rPr lang="hu-HU" dirty="0"/>
              <a:t>nem terminus-, hanem mondatközpontú</a:t>
            </a:r>
          </a:p>
          <a:p>
            <a:pPr marL="742950" lvl="1" indent="-285750">
              <a:buFont typeface="Wingdings" pitchFamily="2" charset="2"/>
              <a:buChar char="Ø"/>
            </a:pPr>
            <a:r>
              <a:rPr lang="hu-HU" dirty="0"/>
              <a:t>nem a megértés, hanem az igazság magyarázata van középpontban</a:t>
            </a:r>
          </a:p>
          <a:p>
            <a:pPr marL="742950" lvl="1" indent="-285750">
              <a:buFont typeface="Wingdings" pitchFamily="2" charset="2"/>
              <a:buChar char="Ø"/>
            </a:pPr>
            <a:r>
              <a:rPr lang="hu-HU" dirty="0"/>
              <a:t>a szemantikai relációk (kifejez</a:t>
            </a:r>
            <a:r>
              <a:rPr lang="hu-HU" dirty="0">
                <a:sym typeface="Symbol"/>
              </a:rPr>
              <a:t>megjelöl) különböző természetűek.</a:t>
            </a:r>
            <a:endParaRPr lang="hu-HU" dirty="0"/>
          </a:p>
        </p:txBody>
      </p:sp>
    </p:spTree>
    <p:extLst>
      <p:ext uri="{BB962C8B-B14F-4D97-AF65-F5344CB8AC3E}">
        <p14:creationId xmlns:p14="http://schemas.microsoft.com/office/powerpoint/2010/main" val="175278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80728"/>
            <a:ext cx="8424936" cy="5170646"/>
          </a:xfrm>
          <a:prstGeom prst="rect">
            <a:avLst/>
          </a:prstGeom>
          <a:noFill/>
        </p:spPr>
        <p:txBody>
          <a:bodyPr wrap="square" rtlCol="0">
            <a:spAutoFit/>
          </a:bodyPr>
          <a:lstStyle/>
          <a:p>
            <a:r>
              <a:rPr lang="hu-HU" sz="2400">
                <a:latin typeface="+mj-lt"/>
              </a:rPr>
              <a:t>Összetett axiómák</a:t>
            </a:r>
          </a:p>
          <a:p>
            <a:r>
              <a:rPr lang="hu-HU"/>
              <a:t>avagy a sztoikus kijelentéslogika</a:t>
            </a:r>
          </a:p>
          <a:p>
            <a:r>
              <a:rPr lang="hu-HU"/>
              <a:t>Nem egyszerű axióma az, amely több axiómából, vagy egynek a megkettőzéséből áll.</a:t>
            </a:r>
          </a:p>
          <a:p>
            <a:r>
              <a:rPr lang="hu-HU"/>
              <a:t>(Diogenész Laertiosz nyomán.)</a:t>
            </a:r>
          </a:p>
          <a:p>
            <a:r>
              <a:rPr lang="hu-HU"/>
              <a:t>A nem egyszerűek fajtái: szerepel valamilyen feltételes összetétel (</a:t>
            </a:r>
            <a:r>
              <a:rPr lang="hu-HU" i="1"/>
              <a:t>szünémmenon</a:t>
            </a:r>
            <a:r>
              <a:rPr lang="hu-HU"/>
              <a:t>), valamilyen „vagy” (</a:t>
            </a:r>
            <a:r>
              <a:rPr lang="hu-HU" i="1"/>
              <a:t>diedzeugmenon)</a:t>
            </a:r>
            <a:r>
              <a:rPr lang="hu-HU"/>
              <a:t>, továbbá a konjunkció (</a:t>
            </a:r>
            <a:r>
              <a:rPr lang="hu-HU" i="1"/>
              <a:t>szümpeplegmenon</a:t>
            </a:r>
            <a:r>
              <a:rPr lang="hu-HU"/>
              <a:t>).</a:t>
            </a:r>
          </a:p>
          <a:p>
            <a:r>
              <a:rPr lang="hu-HU"/>
              <a:t>És még néhány más, mint következtető, többé-kevésbé. A fajtákat a kötőszavak által azonosítják.</a:t>
            </a:r>
          </a:p>
          <a:p>
            <a:r>
              <a:rPr lang="hu-HU"/>
              <a:t>Negáció: két axióma egymás ellenkezője akkor, aha az egyik egy tagadással tartalmaz többet a másiknál, mégpedig úgy, hogy a tagadás az egész előtt áll, és így az egész axiómát kormányozza. (Szextosz nyomán.)</a:t>
            </a:r>
          </a:p>
          <a:p>
            <a:r>
              <a:rPr lang="hu-HU"/>
              <a:t>Mindez elvben lehetővé teszi, hogy az összetételt tetszőlegesen iteráljuk. Kérdés, hogy a sztoikusok látták-e ezt a lehetőséget, és éltek-e vele.</a:t>
            </a:r>
          </a:p>
          <a:p>
            <a:r>
              <a:rPr lang="hu-HU"/>
              <a:t>Igazságfeltételek:</a:t>
            </a:r>
          </a:p>
          <a:p>
            <a:r>
              <a:rPr lang="hu-HU"/>
              <a:t>A </a:t>
            </a:r>
            <a:r>
              <a:rPr lang="hu-HU" i="1"/>
              <a:t>diedzeugmenon</a:t>
            </a:r>
            <a:r>
              <a:rPr lang="hu-HU"/>
              <a:t> akkor igaz, ha tagjai </a:t>
            </a:r>
            <a:r>
              <a:rPr lang="hu-HU" i="1"/>
              <a:t>makhé </a:t>
            </a:r>
            <a:r>
              <a:rPr lang="hu-HU"/>
              <a:t>(csata, összeférhetetlenség) viszonyban állnak. Tehát mindenképpen kizáró ‚vagy’, de talán szükségszerűséggel erősítve.</a:t>
            </a:r>
          </a:p>
          <a:p>
            <a:r>
              <a:rPr lang="hu-HU"/>
              <a:t>Egyes források emlegetnek </a:t>
            </a:r>
            <a:r>
              <a:rPr lang="hu-HU" i="1"/>
              <a:t>paradiedzeugmenon</a:t>
            </a:r>
            <a:r>
              <a:rPr lang="hu-HU"/>
              <a:t>t is, az a megengedő „vagy”.</a:t>
            </a:r>
          </a:p>
          <a:p>
            <a:r>
              <a:rPr lang="hu-HU"/>
              <a:t>A </a:t>
            </a:r>
            <a:r>
              <a:rPr lang="hu-HU" i="1"/>
              <a:t>szünémmenon</a:t>
            </a:r>
            <a:r>
              <a:rPr lang="hu-HU"/>
              <a:t> minden valószínűség szerint szigorú kondicionális.</a:t>
            </a:r>
          </a:p>
        </p:txBody>
      </p:sp>
    </p:spTree>
    <p:extLst>
      <p:ext uri="{BB962C8B-B14F-4D97-AF65-F5344CB8AC3E}">
        <p14:creationId xmlns:p14="http://schemas.microsoft.com/office/powerpoint/2010/main" val="416034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028343"/>
            <a:ext cx="8352928" cy="5632311"/>
          </a:xfrm>
          <a:prstGeom prst="rect">
            <a:avLst/>
          </a:prstGeom>
        </p:spPr>
        <p:txBody>
          <a:bodyPr wrap="square">
            <a:spAutoFit/>
          </a:bodyPr>
          <a:lstStyle/>
          <a:p>
            <a:pPr lvl="0" hangingPunct="0"/>
            <a:r>
              <a:rPr lang="hu-HU" u="sng"/>
              <a:t>A levezetési rendszer</a:t>
            </a:r>
          </a:p>
          <a:p>
            <a:pPr lvl="0" hangingPunct="0"/>
            <a:r>
              <a:rPr lang="hu-HU"/>
              <a:t>Paraméterhasználat: számok, de inkább csak anaforaként. Azaz a forrásokban mindig konkrét példák szerepelnek, és számokkal utalnak vissza részmondatokra.</a:t>
            </a:r>
          </a:p>
          <a:p>
            <a:pPr lvl="0" hangingPunct="0"/>
            <a:r>
              <a:rPr lang="hu-HU"/>
              <a:t>Az öt anapodeiktosz troposz (modern betűhasználattal):</a:t>
            </a:r>
          </a:p>
          <a:p>
            <a:pPr marL="342900" lvl="0" indent="-342900" hangingPunct="0">
              <a:buFont typeface="+mj-lt"/>
              <a:buAutoNum type="arabicPeriod"/>
            </a:pPr>
            <a:r>
              <a:rPr lang="hu-HU"/>
              <a:t>Ha </a:t>
            </a:r>
            <a:r>
              <a:rPr lang="hu-HU" i="1"/>
              <a:t>p</a:t>
            </a:r>
            <a:r>
              <a:rPr lang="hu-HU"/>
              <a:t>, akkor </a:t>
            </a:r>
            <a:r>
              <a:rPr lang="hu-HU" i="1"/>
              <a:t>q</a:t>
            </a:r>
            <a:r>
              <a:rPr lang="hu-HU"/>
              <a:t>; de </a:t>
            </a:r>
            <a:r>
              <a:rPr lang="hu-HU" i="1"/>
              <a:t>p</a:t>
            </a:r>
            <a:r>
              <a:rPr lang="hu-HU"/>
              <a:t>; tehát </a:t>
            </a:r>
            <a:r>
              <a:rPr lang="hu-HU" i="1"/>
              <a:t>q</a:t>
            </a:r>
            <a:r>
              <a:rPr lang="hu-HU"/>
              <a:t>.</a:t>
            </a:r>
          </a:p>
          <a:p>
            <a:pPr marL="342900" lvl="0" indent="-342900" hangingPunct="0">
              <a:buFont typeface="+mj-lt"/>
              <a:buAutoNum type="arabicPeriod"/>
            </a:pPr>
            <a:r>
              <a:rPr lang="hu-HU"/>
              <a:t>Ha </a:t>
            </a:r>
            <a:r>
              <a:rPr lang="hu-HU" i="1"/>
              <a:t>p</a:t>
            </a:r>
            <a:r>
              <a:rPr lang="hu-HU"/>
              <a:t>, akkor </a:t>
            </a:r>
            <a:r>
              <a:rPr lang="hu-HU" i="1"/>
              <a:t> q</a:t>
            </a:r>
            <a:r>
              <a:rPr lang="hu-HU"/>
              <a:t>; de nem </a:t>
            </a:r>
            <a:r>
              <a:rPr lang="hu-HU" i="1"/>
              <a:t>q</a:t>
            </a:r>
            <a:r>
              <a:rPr lang="hu-HU"/>
              <a:t>; tehát nem </a:t>
            </a:r>
            <a:r>
              <a:rPr lang="hu-HU" i="1"/>
              <a:t>p</a:t>
            </a:r>
            <a:r>
              <a:rPr lang="hu-HU"/>
              <a:t>.</a:t>
            </a:r>
          </a:p>
          <a:p>
            <a:pPr marL="342900" lvl="0" indent="-342900" hangingPunct="0">
              <a:buFont typeface="+mj-lt"/>
              <a:buAutoNum type="arabicPeriod"/>
            </a:pPr>
            <a:r>
              <a:rPr lang="hu-HU"/>
              <a:t>Nem igaz, hogy </a:t>
            </a:r>
            <a:r>
              <a:rPr lang="hu-HU" i="1"/>
              <a:t>p </a:t>
            </a:r>
            <a:r>
              <a:rPr lang="hu-HU"/>
              <a:t>és </a:t>
            </a:r>
            <a:r>
              <a:rPr lang="hu-HU" i="1"/>
              <a:t>q</a:t>
            </a:r>
            <a:r>
              <a:rPr lang="hu-HU"/>
              <a:t>; de </a:t>
            </a:r>
            <a:r>
              <a:rPr lang="hu-HU" i="1"/>
              <a:t>p</a:t>
            </a:r>
            <a:r>
              <a:rPr lang="hu-HU"/>
              <a:t>; tehát nem </a:t>
            </a:r>
            <a:r>
              <a:rPr lang="hu-HU" i="1"/>
              <a:t> q</a:t>
            </a:r>
            <a:r>
              <a:rPr lang="hu-HU"/>
              <a:t>.</a:t>
            </a:r>
          </a:p>
          <a:p>
            <a:pPr marL="342900" lvl="0" indent="-342900" hangingPunct="0">
              <a:buFont typeface="+mj-lt"/>
              <a:buAutoNum type="arabicPeriod"/>
            </a:pPr>
            <a:r>
              <a:rPr lang="hu-HU"/>
              <a:t>Vagy </a:t>
            </a:r>
            <a:r>
              <a:rPr lang="hu-HU" i="1"/>
              <a:t>p</a:t>
            </a:r>
            <a:r>
              <a:rPr lang="hu-HU"/>
              <a:t>, vagy </a:t>
            </a:r>
            <a:r>
              <a:rPr lang="hu-HU" i="1"/>
              <a:t>q</a:t>
            </a:r>
            <a:r>
              <a:rPr lang="hu-HU"/>
              <a:t>; de </a:t>
            </a:r>
            <a:r>
              <a:rPr lang="hu-HU" i="1"/>
              <a:t>p</a:t>
            </a:r>
            <a:r>
              <a:rPr lang="hu-HU"/>
              <a:t>; tehát nem </a:t>
            </a:r>
            <a:r>
              <a:rPr lang="hu-HU" i="1"/>
              <a:t>q</a:t>
            </a:r>
            <a:r>
              <a:rPr lang="hu-HU"/>
              <a:t>.</a:t>
            </a:r>
          </a:p>
          <a:p>
            <a:pPr marL="342900" lvl="0" indent="-342900" hangingPunct="0">
              <a:buFont typeface="+mj-lt"/>
              <a:buAutoNum type="arabicPeriod"/>
            </a:pPr>
            <a:r>
              <a:rPr lang="hu-HU"/>
              <a:t>Vagy </a:t>
            </a:r>
            <a:r>
              <a:rPr lang="hu-HU" i="1"/>
              <a:t>p</a:t>
            </a:r>
            <a:r>
              <a:rPr lang="hu-HU"/>
              <a:t>, vagy </a:t>
            </a:r>
            <a:r>
              <a:rPr lang="hu-HU" i="1"/>
              <a:t>q</a:t>
            </a:r>
            <a:r>
              <a:rPr lang="hu-HU"/>
              <a:t>; de nem </a:t>
            </a:r>
            <a:r>
              <a:rPr lang="hu-HU" i="1"/>
              <a:t>q</a:t>
            </a:r>
            <a:r>
              <a:rPr lang="hu-HU"/>
              <a:t>; tehát </a:t>
            </a:r>
            <a:r>
              <a:rPr lang="hu-HU" i="1"/>
              <a:t>p</a:t>
            </a:r>
            <a:r>
              <a:rPr lang="hu-HU"/>
              <a:t>.</a:t>
            </a:r>
          </a:p>
          <a:p>
            <a:pPr lvl="0" hangingPunct="0"/>
            <a:r>
              <a:rPr lang="hu-HU"/>
              <a:t>A tudósítások négy, </a:t>
            </a:r>
            <a:r>
              <a:rPr lang="hu-HU" i="1"/>
              <a:t>themá</a:t>
            </a:r>
            <a:r>
              <a:rPr lang="hu-HU"/>
              <a:t>nak nevezett metaszabályról tudnak, de csak kettőt mondanak ki.</a:t>
            </a:r>
          </a:p>
          <a:p>
            <a:pPr lvl="0" hangingPunct="0"/>
            <a:r>
              <a:rPr lang="hu-HU"/>
              <a:t>Az első a kontrapozíció: a többi premisszából és a konklúzió ellenkezőjéből az egyik premissza ellenkezőjére lehet következtetni.</a:t>
            </a:r>
          </a:p>
          <a:p>
            <a:pPr lvl="0" hangingPunct="0"/>
            <a:r>
              <a:rPr lang="hu-HU"/>
              <a:t>A harmadik a metszetszabály: </a:t>
            </a:r>
          </a:p>
          <a:p>
            <a:pPr lvl="0" hangingPunct="0"/>
            <a:r>
              <a:rPr lang="hu-HU"/>
              <a:t>(Ha egy K konklúzió levezethető a P premisszából és a </a:t>
            </a:r>
            <a:r>
              <a:rPr lang="hu-HU">
                <a:latin typeface="Informal Roman" pitchFamily="66" charset="0"/>
              </a:rPr>
              <a:t>Q</a:t>
            </a:r>
            <a:r>
              <a:rPr lang="hu-HU"/>
              <a:t> premisszahalmazból, de P levezethető az </a:t>
            </a:r>
            <a:r>
              <a:rPr lang="hu-HU">
                <a:latin typeface="Informal Roman" pitchFamily="66" charset="0"/>
              </a:rPr>
              <a:t>R</a:t>
            </a:r>
            <a:r>
              <a:rPr lang="hu-HU"/>
              <a:t> premisszahalmazból, akkor K levezethető </a:t>
            </a:r>
            <a:r>
              <a:rPr lang="hu-HU">
                <a:latin typeface="Informal Roman" pitchFamily="66" charset="0"/>
              </a:rPr>
              <a:t>Q</a:t>
            </a:r>
            <a:r>
              <a:rPr lang="hu-HU"/>
              <a:t> és </a:t>
            </a:r>
            <a:r>
              <a:rPr lang="hu-HU">
                <a:latin typeface="Informal Roman" pitchFamily="66" charset="0"/>
              </a:rPr>
              <a:t>R</a:t>
            </a:r>
            <a:r>
              <a:rPr lang="hu-HU"/>
              <a:t> egyesítéséből.)</a:t>
            </a:r>
          </a:p>
          <a:p>
            <a:pPr lvl="0" hangingPunct="0"/>
            <a:r>
              <a:rPr lang="hu-HU"/>
              <a:t>Mi lehetett a másik kettő?</a:t>
            </a:r>
          </a:p>
          <a:p>
            <a:pPr lvl="0" hangingPunct="0"/>
            <a:r>
              <a:rPr lang="hu-HU"/>
              <a:t>Benson Mates ötlete volt: hátha a dedukciótétel, avagy kondicionalizálási szabály?</a:t>
            </a:r>
          </a:p>
          <a:p>
            <a:pPr lvl="0" hangingPunct="0"/>
            <a:r>
              <a:rPr lang="hu-HU"/>
              <a:t>Ha P-ből és </a:t>
            </a:r>
            <a:r>
              <a:rPr lang="hu-HU">
                <a:latin typeface="Informal Roman" pitchFamily="66" charset="0"/>
              </a:rPr>
              <a:t>Q</a:t>
            </a:r>
            <a:r>
              <a:rPr lang="hu-HU"/>
              <a:t>-ból levezethető K, akkor </a:t>
            </a:r>
            <a:r>
              <a:rPr lang="hu-HU">
                <a:latin typeface="Informal Roman" pitchFamily="66" charset="0"/>
              </a:rPr>
              <a:t>Q</a:t>
            </a:r>
            <a:r>
              <a:rPr lang="hu-HU"/>
              <a:t>-ból levezethető „P</a:t>
            </a:r>
            <a:r>
              <a:rPr lang="hu-HU">
                <a:sym typeface="Symbol"/>
              </a:rPr>
              <a:t>K”.</a:t>
            </a:r>
          </a:p>
          <a:p>
            <a:pPr lvl="0" hangingPunct="0"/>
            <a:r>
              <a:rPr lang="hu-HU">
                <a:sym typeface="Symbol"/>
              </a:rPr>
              <a:t>(Egy Szextosz-szöveghely alapján.)</a:t>
            </a:r>
          </a:p>
        </p:txBody>
      </p:sp>
    </p:spTree>
    <p:extLst>
      <p:ext uri="{BB962C8B-B14F-4D97-AF65-F5344CB8AC3E}">
        <p14:creationId xmlns:p14="http://schemas.microsoft.com/office/powerpoint/2010/main" val="65778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3" end="13"/>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
                                            <p:txEl>
                                              <p:pRg st="14" end="1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1196752"/>
            <a:ext cx="8208912" cy="4247317"/>
          </a:xfrm>
          <a:prstGeom prst="rect">
            <a:avLst/>
          </a:prstGeom>
          <a:noFill/>
        </p:spPr>
        <p:txBody>
          <a:bodyPr wrap="square" rtlCol="0">
            <a:spAutoFit/>
          </a:bodyPr>
          <a:lstStyle/>
          <a:p>
            <a:r>
              <a:rPr lang="hu-HU"/>
              <a:t>A bizonyítás: visszavezetés.</a:t>
            </a:r>
          </a:p>
          <a:p>
            <a:pPr lvl="0" hangingPunct="0"/>
            <a:r>
              <a:rPr lang="hu-HU"/>
              <a:t>Ismert visszavezetett troposzok:</a:t>
            </a:r>
          </a:p>
          <a:p>
            <a:pPr marL="342900" lvl="0" indent="-342900" hangingPunct="0">
              <a:buFont typeface="+mj-lt"/>
              <a:buAutoNum type="arabicPeriod"/>
            </a:pPr>
            <a:r>
              <a:rPr lang="hu-HU"/>
              <a:t>Ha </a:t>
            </a:r>
            <a:r>
              <a:rPr lang="hu-HU" i="1"/>
              <a:t>p</a:t>
            </a:r>
            <a:r>
              <a:rPr lang="hu-HU"/>
              <a:t>, akkor ha </a:t>
            </a:r>
            <a:r>
              <a:rPr lang="hu-HU" i="1"/>
              <a:t>p</a:t>
            </a:r>
            <a:r>
              <a:rPr lang="hu-HU"/>
              <a:t>, akkor </a:t>
            </a:r>
            <a:r>
              <a:rPr lang="hu-HU" i="1"/>
              <a:t>q</a:t>
            </a:r>
            <a:r>
              <a:rPr lang="hu-HU"/>
              <a:t>; de </a:t>
            </a:r>
            <a:r>
              <a:rPr lang="hu-HU" i="1"/>
              <a:t>p</a:t>
            </a:r>
            <a:r>
              <a:rPr lang="hu-HU"/>
              <a:t>; tehát </a:t>
            </a:r>
            <a:r>
              <a:rPr lang="hu-HU" i="1"/>
              <a:t>q</a:t>
            </a:r>
            <a:r>
              <a:rPr lang="hu-HU"/>
              <a:t>.</a:t>
            </a:r>
          </a:p>
          <a:p>
            <a:pPr marL="342900" lvl="0" indent="-342900" hangingPunct="0">
              <a:buFont typeface="+mj-lt"/>
              <a:buAutoNum type="arabicPeriod"/>
            </a:pPr>
            <a:r>
              <a:rPr lang="hu-HU"/>
              <a:t>Ha </a:t>
            </a:r>
            <a:r>
              <a:rPr lang="hu-HU" i="1"/>
              <a:t>p </a:t>
            </a:r>
            <a:r>
              <a:rPr lang="hu-HU"/>
              <a:t>és </a:t>
            </a:r>
            <a:r>
              <a:rPr lang="hu-HU" i="1"/>
              <a:t>q</a:t>
            </a:r>
            <a:r>
              <a:rPr lang="hu-HU"/>
              <a:t>, akkor </a:t>
            </a:r>
            <a:r>
              <a:rPr lang="hu-HU" i="1"/>
              <a:t>r</a:t>
            </a:r>
            <a:r>
              <a:rPr lang="hu-HU"/>
              <a:t>; de nem </a:t>
            </a:r>
            <a:r>
              <a:rPr lang="hu-HU" i="1"/>
              <a:t>r</a:t>
            </a:r>
            <a:r>
              <a:rPr lang="hu-HU"/>
              <a:t>; viszont </a:t>
            </a:r>
            <a:r>
              <a:rPr lang="hu-HU" i="1"/>
              <a:t>p</a:t>
            </a:r>
            <a:r>
              <a:rPr lang="hu-HU"/>
              <a:t>; tehát nem </a:t>
            </a:r>
            <a:r>
              <a:rPr lang="hu-HU" i="1"/>
              <a:t>q</a:t>
            </a:r>
            <a:r>
              <a:rPr lang="hu-HU"/>
              <a:t>.</a:t>
            </a:r>
          </a:p>
          <a:p>
            <a:pPr marL="342900" lvl="0" indent="-342900" hangingPunct="0">
              <a:buFont typeface="+mj-lt"/>
              <a:buAutoNum type="arabicPeriod"/>
            </a:pPr>
            <a:r>
              <a:rPr lang="hu-HU"/>
              <a:t>Ha </a:t>
            </a:r>
            <a:r>
              <a:rPr lang="hu-HU" i="1"/>
              <a:t>p</a:t>
            </a:r>
            <a:r>
              <a:rPr lang="hu-HU"/>
              <a:t>, akkor </a:t>
            </a:r>
            <a:r>
              <a:rPr lang="hu-HU" i="1"/>
              <a:t>p</a:t>
            </a:r>
            <a:r>
              <a:rPr lang="hu-HU"/>
              <a:t>; de </a:t>
            </a:r>
            <a:r>
              <a:rPr lang="hu-HU" i="1"/>
              <a:t>p</a:t>
            </a:r>
            <a:r>
              <a:rPr lang="hu-HU"/>
              <a:t>; tehát </a:t>
            </a:r>
            <a:r>
              <a:rPr lang="hu-HU" i="1"/>
              <a:t>p</a:t>
            </a:r>
            <a:r>
              <a:rPr lang="hu-HU"/>
              <a:t>.</a:t>
            </a:r>
          </a:p>
          <a:p>
            <a:pPr marL="342900" lvl="0" indent="-342900" hangingPunct="0">
              <a:buFont typeface="+mj-lt"/>
              <a:buAutoNum type="arabicPeriod"/>
            </a:pPr>
            <a:r>
              <a:rPr lang="hu-HU" i="1"/>
              <a:t>p </a:t>
            </a:r>
            <a:r>
              <a:rPr lang="hu-HU"/>
              <a:t>vagy </a:t>
            </a:r>
            <a:r>
              <a:rPr lang="hu-HU" i="1"/>
              <a:t>q </a:t>
            </a:r>
            <a:r>
              <a:rPr lang="hu-HU"/>
              <a:t>vagy </a:t>
            </a:r>
            <a:r>
              <a:rPr lang="hu-HU" i="1"/>
              <a:t>r</a:t>
            </a:r>
            <a:r>
              <a:rPr lang="hu-HU"/>
              <a:t>; de nem </a:t>
            </a:r>
            <a:r>
              <a:rPr lang="hu-HU" i="1"/>
              <a:t>p</a:t>
            </a:r>
            <a:r>
              <a:rPr lang="hu-HU"/>
              <a:t>; és nem </a:t>
            </a:r>
            <a:r>
              <a:rPr lang="hu-HU" i="1"/>
              <a:t>q</a:t>
            </a:r>
            <a:r>
              <a:rPr lang="hu-HU"/>
              <a:t>; tehát </a:t>
            </a:r>
            <a:r>
              <a:rPr lang="hu-HU" i="1"/>
              <a:t>r</a:t>
            </a:r>
            <a:r>
              <a:rPr lang="hu-HU"/>
              <a:t>.</a:t>
            </a:r>
          </a:p>
          <a:p>
            <a:pPr marL="342900" lvl="0" indent="-342900" hangingPunct="0">
              <a:buFont typeface="+mj-lt"/>
              <a:buAutoNum type="arabicPeriod"/>
            </a:pPr>
            <a:r>
              <a:rPr lang="hu-HU"/>
              <a:t>Ha </a:t>
            </a:r>
            <a:r>
              <a:rPr lang="hu-HU" i="1"/>
              <a:t>p</a:t>
            </a:r>
            <a:r>
              <a:rPr lang="hu-HU"/>
              <a:t>, akkor </a:t>
            </a:r>
            <a:r>
              <a:rPr lang="hu-HU" i="1"/>
              <a:t>q</a:t>
            </a:r>
            <a:r>
              <a:rPr lang="hu-HU"/>
              <a:t>; ha </a:t>
            </a:r>
            <a:r>
              <a:rPr lang="hu-HU" i="1"/>
              <a:t>p</a:t>
            </a:r>
            <a:r>
              <a:rPr lang="hu-HU"/>
              <a:t>, akkor nem </a:t>
            </a:r>
            <a:r>
              <a:rPr lang="hu-HU" i="1"/>
              <a:t>q</a:t>
            </a:r>
            <a:r>
              <a:rPr lang="hu-HU"/>
              <a:t>; tehát nem </a:t>
            </a:r>
            <a:r>
              <a:rPr lang="hu-HU" i="1"/>
              <a:t>p</a:t>
            </a:r>
            <a:r>
              <a:rPr lang="hu-HU"/>
              <a:t>.</a:t>
            </a:r>
          </a:p>
          <a:p>
            <a:pPr marL="342900" lvl="0" indent="-342900" hangingPunct="0">
              <a:buFont typeface="+mj-lt"/>
              <a:buAutoNum type="arabicPeriod"/>
            </a:pPr>
            <a:r>
              <a:rPr lang="hu-HU"/>
              <a:t> Ha </a:t>
            </a:r>
            <a:r>
              <a:rPr lang="hu-HU" i="1"/>
              <a:t>p</a:t>
            </a:r>
            <a:r>
              <a:rPr lang="hu-HU"/>
              <a:t>, akkor </a:t>
            </a:r>
            <a:r>
              <a:rPr lang="hu-HU" i="1"/>
              <a:t>p</a:t>
            </a:r>
            <a:r>
              <a:rPr lang="hu-HU"/>
              <a:t>; ha nem </a:t>
            </a:r>
            <a:r>
              <a:rPr lang="hu-HU" i="1"/>
              <a:t>p</a:t>
            </a:r>
            <a:r>
              <a:rPr lang="hu-HU"/>
              <a:t>, akkor </a:t>
            </a:r>
            <a:r>
              <a:rPr lang="hu-HU" i="1"/>
              <a:t>p</a:t>
            </a:r>
            <a:r>
              <a:rPr lang="hu-HU"/>
              <a:t>; tehát </a:t>
            </a:r>
            <a:r>
              <a:rPr lang="hu-HU" i="1"/>
              <a:t>p</a:t>
            </a:r>
            <a:r>
              <a:rPr lang="hu-HU"/>
              <a:t>.</a:t>
            </a:r>
          </a:p>
          <a:p>
            <a:pPr lvl="0" hangingPunct="0"/>
            <a:r>
              <a:rPr lang="hu-HU"/>
              <a:t>Visszavezetése 1.-nek és 2.-nek maradt fenn (Szextosz).</a:t>
            </a:r>
          </a:p>
          <a:p>
            <a:r>
              <a:rPr lang="hu-HU"/>
              <a:t>Az 5., „két troposzalkotóból való” következtetés Órigenésznél:</a:t>
            </a:r>
          </a:p>
          <a:p>
            <a:r>
              <a:rPr lang="hu-HU"/>
              <a:t>„Íme az érv formája: Ha az első és a második, továbbá, ha az első, de a második nem, akkor tehát az első nem (igaz).</a:t>
            </a:r>
          </a:p>
          <a:p>
            <a:r>
              <a:rPr lang="hu-HU"/>
              <a:t>A sztoikusok e kérdés kapcsán a következő példát hozzák fel: Ha tudod, hogy holt vagy, akkor holt vagy, ha pedig tudod, hogy holt vagy, akkor nem vagy holt. Következésképpen nem tudod, hogy holt vagy.”</a:t>
            </a:r>
          </a:p>
        </p:txBody>
      </p:sp>
    </p:spTree>
    <p:extLst>
      <p:ext uri="{BB962C8B-B14F-4D97-AF65-F5344CB8AC3E}">
        <p14:creationId xmlns:p14="http://schemas.microsoft.com/office/powerpoint/2010/main" val="51743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23528" y="980728"/>
            <a:ext cx="8280920" cy="5355312"/>
          </a:xfrm>
          <a:prstGeom prst="rect">
            <a:avLst/>
          </a:prstGeom>
          <a:noFill/>
        </p:spPr>
        <p:txBody>
          <a:bodyPr wrap="square" rtlCol="0">
            <a:spAutoFit/>
          </a:bodyPr>
          <a:lstStyle/>
          <a:p>
            <a:r>
              <a:rPr lang="hu-HU"/>
              <a:t>Rekonstrukciós kísérletek:</a:t>
            </a:r>
          </a:p>
          <a:p>
            <a:r>
              <a:rPr lang="hu-HU"/>
              <a:t>William Kneale </a:t>
            </a:r>
            <a:r>
              <a:rPr lang="hu-HU" i="1"/>
              <a:t>A logika fejlődésé</a:t>
            </a:r>
            <a:r>
              <a:rPr lang="hu-HU"/>
              <a:t>ben: egyszerű, de erősen kihasználja a kondicionalizálási szabályt.</a:t>
            </a:r>
          </a:p>
          <a:p>
            <a:r>
              <a:rPr lang="hu-HU"/>
              <a:t>Michael Frede (</a:t>
            </a:r>
            <a:r>
              <a:rPr lang="hu-HU" i="1"/>
              <a:t>Die stoische Logik</a:t>
            </a:r>
            <a:r>
              <a:rPr lang="hu-HU"/>
              <a:t>, 1970): </a:t>
            </a:r>
          </a:p>
          <a:p>
            <a:r>
              <a:rPr lang="hu-HU"/>
              <a:t>A Szextosz-hely nem a kondicionalizálási szabályra, hanem a fordítottjára épít, és egészen másról szól (egy következtetés szemantikailag helyes, ha a premisszák konjunkciójából és a konklúzióból alkotott kondicionális érvényes).</a:t>
            </a:r>
          </a:p>
          <a:p>
            <a:r>
              <a:rPr lang="hu-HU"/>
              <a:t>Alexandrosz: a sztoikusok a maguk betűrágó módján három themában tudják csak megadni azt, amit a peripatetikusok szintetikus tétele kimond. </a:t>
            </a:r>
          </a:p>
          <a:p>
            <a:r>
              <a:rPr lang="hu-HU"/>
              <a:t>Mármost a szintetikus tétel is a metszetszabály egy megfogalmazása.</a:t>
            </a:r>
          </a:p>
          <a:p>
            <a:r>
              <a:rPr lang="hu-HU"/>
              <a:t>Frede feltevése: a hiányzó két thema is metszetszabály-jellegű. Hipotézist ad meg, hogy mik lehettek.</a:t>
            </a:r>
          </a:p>
          <a:p>
            <a:r>
              <a:rPr lang="hu-HU"/>
              <a:t>Visszavezeti az ismert troposzokat, jóval bonyolultabban, mint W. Kneale, de kondicionalizálás nélkül.</a:t>
            </a:r>
          </a:p>
          <a:p>
            <a:r>
              <a:rPr lang="hu-HU"/>
              <a:t>A kondicionalizálási törvény ismerete ellen a legerősebb érv, hogy a láncszabály nem fordul elő. </a:t>
            </a:r>
          </a:p>
          <a:p>
            <a:r>
              <a:rPr lang="hu-HU"/>
              <a:t>Sőt, egyáltalán nem fordul elő összetett konklúzió. </a:t>
            </a:r>
          </a:p>
          <a:p>
            <a:r>
              <a:rPr lang="hu-HU"/>
              <a:t>Nem fordul elő feltételes kijelentés előtagként.</a:t>
            </a:r>
          </a:p>
          <a:p>
            <a:r>
              <a:rPr lang="hu-HU"/>
              <a:t>Tehát tudtak továbbépíteni összetett kijelentéseket, de csak korlátozottan hazsnálták.</a:t>
            </a:r>
          </a:p>
        </p:txBody>
      </p:sp>
    </p:spTree>
    <p:extLst>
      <p:ext uri="{BB962C8B-B14F-4D97-AF65-F5344CB8AC3E}">
        <p14:creationId xmlns:p14="http://schemas.microsoft.com/office/powerpoint/2010/main" val="166194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663</TotalTime>
  <Words>1473</Words>
  <Application>Microsoft Office PowerPoint</Application>
  <PresentationFormat>Diavetítés a képernyőre (4:3 oldalarány)</PresentationFormat>
  <Paragraphs>95</Paragraphs>
  <Slides>9</Slides>
  <Notes>0</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9</vt:i4>
      </vt:variant>
    </vt:vector>
  </HeadingPairs>
  <TitlesOfParts>
    <vt:vector size="15" baseType="lpstr">
      <vt:lpstr>Arial</vt:lpstr>
      <vt:lpstr>Calibri</vt:lpstr>
      <vt:lpstr>Calibri Light</vt:lpstr>
      <vt:lpstr>Informal Roman</vt:lpstr>
      <vt:lpstr>Wingdings</vt:lpstr>
      <vt:lpstr>Office-téma</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andrás</dc:creator>
  <cp:lastModifiedBy>András Máté</cp:lastModifiedBy>
  <cp:revision>32</cp:revision>
  <dcterms:created xsi:type="dcterms:W3CDTF">2014-05-07T06:36:23Z</dcterms:created>
  <dcterms:modified xsi:type="dcterms:W3CDTF">2019-11-28T20:56:41Z</dcterms:modified>
</cp:coreProperties>
</file>