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66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69" autoAdjust="0"/>
    <p:restoredTop sz="94660"/>
  </p:normalViewPr>
  <p:slideViewPr>
    <p:cSldViewPr snapToGrid="0">
      <p:cViewPr varScale="1">
        <p:scale>
          <a:sx n="80" d="100"/>
          <a:sy n="80" d="100"/>
        </p:scale>
        <p:origin x="9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F4CB-CDB5-4155-8714-D6C1FEB95C93}" type="datetimeFigureOut">
              <a:rPr lang="hu-HU" smtClean="0"/>
              <a:t>2019. 11. 21.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C9E7-A0BD-4EE1-88FA-125D611A1E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9554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F4CB-CDB5-4155-8714-D6C1FEB95C93}" type="datetimeFigureOut">
              <a:rPr lang="hu-HU" smtClean="0"/>
              <a:t>2019. 11. 21.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C9E7-A0BD-4EE1-88FA-125D611A1E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4276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F4CB-CDB5-4155-8714-D6C1FEB95C93}" type="datetimeFigureOut">
              <a:rPr lang="hu-HU" smtClean="0"/>
              <a:t>2019. 11. 21.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C9E7-A0BD-4EE1-88FA-125D611A1E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2503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F4CB-CDB5-4155-8714-D6C1FEB95C93}" type="datetimeFigureOut">
              <a:rPr lang="hu-HU" smtClean="0"/>
              <a:t>2019. 11. 21.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C9E7-A0BD-4EE1-88FA-125D611A1E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482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F4CB-CDB5-4155-8714-D6C1FEB95C93}" type="datetimeFigureOut">
              <a:rPr lang="hu-HU" smtClean="0"/>
              <a:t>2019. 11. 21.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C9E7-A0BD-4EE1-88FA-125D611A1E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9830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F4CB-CDB5-4155-8714-D6C1FEB95C93}" type="datetimeFigureOut">
              <a:rPr lang="hu-HU" smtClean="0"/>
              <a:t>2019. 11. 21.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C9E7-A0BD-4EE1-88FA-125D611A1E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667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F4CB-CDB5-4155-8714-D6C1FEB95C93}" type="datetimeFigureOut">
              <a:rPr lang="hu-HU" smtClean="0"/>
              <a:t>2019. 11. 21.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C9E7-A0BD-4EE1-88FA-125D611A1E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7388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F4CB-CDB5-4155-8714-D6C1FEB95C93}" type="datetimeFigureOut">
              <a:rPr lang="hu-HU" smtClean="0"/>
              <a:t>2019. 11. 21.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C9E7-A0BD-4EE1-88FA-125D611A1E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8133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F4CB-CDB5-4155-8714-D6C1FEB95C93}" type="datetimeFigureOut">
              <a:rPr lang="hu-HU" smtClean="0"/>
              <a:t>2019. 11. 21.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C9E7-A0BD-4EE1-88FA-125D611A1E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299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F4CB-CDB5-4155-8714-D6C1FEB95C93}" type="datetimeFigureOut">
              <a:rPr lang="hu-HU" smtClean="0"/>
              <a:t>2019. 11. 21.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C9E7-A0BD-4EE1-88FA-125D611A1E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6678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F4CB-CDB5-4155-8714-D6C1FEB95C93}" type="datetimeFigureOut">
              <a:rPr lang="hu-HU" smtClean="0"/>
              <a:t>2019. 11. 21.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C9E7-A0BD-4EE1-88FA-125D611A1E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8256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DF4CB-CDB5-4155-8714-D6C1FEB95C93}" type="datetimeFigureOut">
              <a:rPr lang="hu-HU" smtClean="0"/>
              <a:t>2019. 11. 21.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5C9E7-A0BD-4EE1-88FA-125D611A1E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261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A1951C7F-8E23-466E-B247-8443207623FF}"/>
              </a:ext>
            </a:extLst>
          </p:cNvPr>
          <p:cNvSpPr/>
          <p:nvPr/>
        </p:nvSpPr>
        <p:spPr>
          <a:xfrm>
            <a:off x="627313" y="980775"/>
            <a:ext cx="788937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u="sng"/>
              <a:t>„Kijelentéslogika” (a hipotetikus szillogizmusok elmélete) a peripatetikus hagyományban</a:t>
            </a:r>
          </a:p>
          <a:p>
            <a:r>
              <a:rPr lang="hu-HU"/>
              <a:t>Theophrasztosz</a:t>
            </a:r>
          </a:p>
          <a:p>
            <a:r>
              <a:rPr lang="hu-HU"/>
              <a:t>„Teljesen hipotetikus”, „három hipotetikusból álló”, avagy „a viszonyok analógiáján alapuló”  szillogizmusok, három alakzatban. </a:t>
            </a:r>
          </a:p>
          <a:p>
            <a:r>
              <a:rPr lang="hu-HU"/>
              <a:t>Példák:</a:t>
            </a:r>
          </a:p>
          <a:p>
            <a:pPr marL="400050" indent="-400050">
              <a:buAutoNum type="romanUcPeriod"/>
            </a:pPr>
            <a:r>
              <a:rPr lang="hu-HU"/>
              <a:t>Ha A, akkor B;  ha B, akkor C; tehát ha A, akkor C.</a:t>
            </a:r>
          </a:p>
          <a:p>
            <a:pPr marL="400050" indent="-400050">
              <a:buAutoNum type="romanUcPeriod"/>
            </a:pPr>
            <a:r>
              <a:rPr lang="hu-HU"/>
              <a:t>Ha A, akkor B; ha nem A, akkor C; tehát ha nem C, akkor B.</a:t>
            </a:r>
          </a:p>
          <a:p>
            <a:pPr marL="400050" indent="-400050">
              <a:buAutoNum type="romanUcPeriod"/>
            </a:pPr>
            <a:r>
              <a:rPr lang="hu-HU"/>
              <a:t>Ha A, akkor C; ha B, akkor nem C; tehát ha B, akkor nem A.</a:t>
            </a:r>
          </a:p>
          <a:p>
            <a:r>
              <a:rPr lang="hu-HU"/>
              <a:t>Nyilvánvaló analógia a kategorikus szillogizmusok három alakzatával.</a:t>
            </a:r>
          </a:p>
          <a:p>
            <a:endParaRPr lang="hu-HU"/>
          </a:p>
          <a:p>
            <a:r>
              <a:rPr lang="hu-HU"/>
              <a:t>Későbbiek (többbnyire kommentátorok):</a:t>
            </a:r>
          </a:p>
          <a:p>
            <a:r>
              <a:rPr lang="hu-HU"/>
              <a:t>Egy hipotetikus kijelentés két kategorikus kapcsolata. </a:t>
            </a:r>
          </a:p>
          <a:p>
            <a:r>
              <a:rPr lang="hu-HU"/>
              <a:t>„A hipotetikus szillogizmusok visszavezethetők kategorikusokra”:</a:t>
            </a:r>
          </a:p>
          <a:p>
            <a:pPr marL="342900" indent="-342900">
              <a:buFont typeface="+mj-lt"/>
              <a:buAutoNum type="arabicPeriod"/>
            </a:pPr>
            <a:r>
              <a:rPr lang="hu-HU"/>
              <a:t>A „ha (valami) A, akkor (az) B” alakú kondicionálisok „ami A, az B” alakú, </a:t>
            </a:r>
            <a:r>
              <a:rPr lang="hu-HU" b="1"/>
              <a:t>a</a:t>
            </a:r>
            <a:r>
              <a:rPr lang="hu-HU"/>
              <a:t> típusú kijelentésekként foghatók fel.</a:t>
            </a:r>
          </a:p>
          <a:p>
            <a:pPr marL="342900" indent="-342900">
              <a:buFont typeface="+mj-lt"/>
              <a:buAutoNum type="arabicPeriod"/>
            </a:pPr>
            <a:r>
              <a:rPr lang="hu-HU"/>
              <a:t>Az „A vagy B” alakú, diszjunktív kijelentések „ha nem A, akkor B” alakú kondicionálisként foghatók fel, innen tovább 1. szerint. </a:t>
            </a:r>
          </a:p>
        </p:txBody>
      </p:sp>
    </p:spTree>
    <p:extLst>
      <p:ext uri="{BB962C8B-B14F-4D97-AF65-F5344CB8AC3E}">
        <p14:creationId xmlns:p14="http://schemas.microsoft.com/office/powerpoint/2010/main" val="75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92427" y="704730"/>
            <a:ext cx="81591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Mi állhat a betűk helyén?</a:t>
            </a:r>
          </a:p>
          <a:p>
            <a:r>
              <a:rPr lang="hu-HU"/>
              <a:t>A példák: „eszti hipposz”, „eszti zoón”.</a:t>
            </a:r>
          </a:p>
          <a:p>
            <a:r>
              <a:rPr lang="hu-HU"/>
              <a:t>Ezek vagy létezési kijelentések, vagy csonka, nyitott mondatok („x ló”, …)</a:t>
            </a:r>
          </a:p>
          <a:p>
            <a:r>
              <a:rPr lang="hu-HU"/>
              <a:t>A kontextusból az utóbbi valószínűbb.</a:t>
            </a:r>
          </a:p>
          <a:p>
            <a:r>
              <a:rPr lang="hu-HU"/>
              <a:t>Nagyon szűk körben teszi lehetővé a tényleges visszavezetést (még olyan hipotetikusok </a:t>
            </a:r>
            <a:br>
              <a:rPr lang="hu-HU"/>
            </a:br>
            <a:r>
              <a:rPr lang="hu-HU"/>
              <a:t>esetében sem, amelyek két valódi, teljes kategorikus kijelentésből állnak).</a:t>
            </a:r>
          </a:p>
          <a:p>
            <a:r>
              <a:rPr lang="hu-HU"/>
              <a:t>Avicenna ötlete: tekintsük a „Ha </a:t>
            </a:r>
            <a:r>
              <a:rPr lang="hu-HU" b="1"/>
              <a:t>q</a:t>
            </a:r>
            <a:r>
              <a:rPr lang="hu-HU" baseline="-25000"/>
              <a:t>1</a:t>
            </a:r>
            <a:r>
              <a:rPr lang="hu-HU"/>
              <a:t>AB, akkor </a:t>
            </a:r>
            <a:r>
              <a:rPr lang="hu-HU" b="1"/>
              <a:t>q</a:t>
            </a:r>
            <a:r>
              <a:rPr lang="hu-HU" baseline="-25000"/>
              <a:t>2</a:t>
            </a:r>
            <a:r>
              <a:rPr lang="hu-HU"/>
              <a:t>CD” alakú kijelentéseket időre (vagy szituációra) univerzálisan kvantifikált kijelentéseknek.</a:t>
            </a:r>
          </a:p>
          <a:p>
            <a:r>
              <a:rPr lang="hu-HU"/>
              <a:t>Másik kísérlet a keretek tágítására: Boethius. Az elő- és/vagy az utótag maga is lehet hipotetikus. A lehetséges premisszapárok száma exponenciálisan szaporodik.</a:t>
            </a:r>
          </a:p>
          <a:p>
            <a:r>
              <a:rPr lang="hu-HU"/>
              <a:t>Rekurzív szintaxis sehol nincs (implicite sem).</a:t>
            </a:r>
          </a:p>
          <a:p>
            <a:r>
              <a:rPr lang="hu-HU"/>
              <a:t>A középkori logikai hagyomány kijelentéslogikai elemeinek eredete: vita tárgya (Łukasiewicz, Maróth, Marenbon).</a:t>
            </a:r>
          </a:p>
        </p:txBody>
      </p:sp>
    </p:spTree>
    <p:extLst>
      <p:ext uri="{BB962C8B-B14F-4D97-AF65-F5344CB8AC3E}">
        <p14:creationId xmlns:p14="http://schemas.microsoft.com/office/powerpoint/2010/main" val="3629586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11560" y="980728"/>
            <a:ext cx="820891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>
                <a:latin typeface="+mj-lt"/>
              </a:rPr>
              <a:t>A másik logikai hagyomány:</a:t>
            </a:r>
          </a:p>
          <a:p>
            <a:r>
              <a:rPr lang="hu-HU" dirty="0"/>
              <a:t>Sztoikus logika (Łukasiewicz kontra Prantl)</a:t>
            </a:r>
          </a:p>
          <a:p>
            <a:r>
              <a:rPr lang="hu-HU" dirty="0"/>
              <a:t>Megarai-sztoikus hagyomány (Bocheński, Martha Kneale)</a:t>
            </a:r>
          </a:p>
          <a:p>
            <a:r>
              <a:rPr lang="hu-HU" dirty="0"/>
              <a:t>A szókratészi családfa:</a:t>
            </a:r>
          </a:p>
          <a:p>
            <a:endParaRPr lang="hu-HU" dirty="0"/>
          </a:p>
          <a:p>
            <a:pPr algn="ctr"/>
            <a:r>
              <a:rPr lang="hu-HU" dirty="0"/>
              <a:t>	Szókratész</a:t>
            </a:r>
          </a:p>
          <a:p>
            <a:pPr algn="ctr"/>
            <a:endParaRPr lang="hu-HU" dirty="0"/>
          </a:p>
          <a:p>
            <a:pPr algn="ctr"/>
            <a:r>
              <a:rPr lang="hu-HU"/>
              <a:t>megarai Eukleidész	</a:t>
            </a:r>
            <a:r>
              <a:rPr lang="hu-HU" dirty="0"/>
              <a:t>		</a:t>
            </a:r>
            <a:r>
              <a:rPr lang="hu-HU"/>
              <a:t>				Platón</a:t>
            </a:r>
            <a:endParaRPr lang="hu-HU" dirty="0"/>
          </a:p>
          <a:p>
            <a:pPr algn="ctr"/>
            <a:endParaRPr lang="hu-HU" dirty="0"/>
          </a:p>
          <a:p>
            <a:pPr algn="ctr"/>
            <a:r>
              <a:rPr lang="hu-HU" dirty="0"/>
              <a:t>Eubulidész (</a:t>
            </a:r>
            <a:r>
              <a:rPr lang="hu-HU"/>
              <a:t>paradoxonok)	</a:t>
            </a:r>
            <a:r>
              <a:rPr lang="hu-HU" dirty="0"/>
              <a:t>	    ?	</a:t>
            </a:r>
            <a:r>
              <a:rPr lang="hu-HU"/>
              <a:t>		Arisztotelész</a:t>
            </a:r>
            <a:endParaRPr lang="hu-HU" dirty="0"/>
          </a:p>
          <a:p>
            <a:pPr algn="ctr"/>
            <a:r>
              <a:rPr lang="hu-HU"/>
              <a:t>	</a:t>
            </a:r>
            <a:endParaRPr lang="hu-HU" dirty="0"/>
          </a:p>
          <a:p>
            <a:pPr algn="ctr"/>
            <a:r>
              <a:rPr lang="hu-HU" dirty="0"/>
              <a:t>Apollóniosz Kronosz</a:t>
            </a:r>
            <a:r>
              <a:rPr lang="hu-HU"/>
              <a:t>			Sztilpón</a:t>
            </a:r>
            <a:r>
              <a:rPr lang="hu-HU" dirty="0"/>
              <a:t>	</a:t>
            </a:r>
            <a:r>
              <a:rPr lang="hu-HU"/>
              <a:t>	Theophrasztosz</a:t>
            </a:r>
            <a:endParaRPr lang="hu-HU" dirty="0"/>
          </a:p>
          <a:p>
            <a:pPr algn="ctr"/>
            <a:r>
              <a:rPr lang="hu-HU"/>
              <a:t>	</a:t>
            </a:r>
          </a:p>
          <a:p>
            <a:pPr algn="ctr"/>
            <a:r>
              <a:rPr lang="hu-HU"/>
              <a:t>Diodórosz Kronosz 		</a:t>
            </a:r>
            <a:r>
              <a:rPr lang="hu-HU" dirty="0"/>
              <a:t>	kitioni Zénón</a:t>
            </a:r>
            <a:r>
              <a:rPr lang="hu-HU"/>
              <a:t>		</a:t>
            </a:r>
            <a:r>
              <a:rPr lang="hu-HU" dirty="0"/>
              <a:t>		</a:t>
            </a:r>
          </a:p>
          <a:p>
            <a:pPr algn="ctr"/>
            <a:r>
              <a:rPr lang="hu-HU" dirty="0"/>
              <a:t>(feltételes kijelentés, </a:t>
            </a:r>
            <a:r>
              <a:rPr lang="hu-HU"/>
              <a:t>modalitások)					</a:t>
            </a:r>
            <a:r>
              <a:rPr lang="hu-HU" dirty="0"/>
              <a:t>				</a:t>
            </a:r>
          </a:p>
          <a:p>
            <a:pPr algn="ctr"/>
            <a:r>
              <a:rPr lang="hu-HU"/>
              <a:t>megarai Philón		</a:t>
            </a:r>
            <a:r>
              <a:rPr lang="hu-HU" dirty="0"/>
              <a:t>		Kleanthész		</a:t>
            </a:r>
            <a:r>
              <a:rPr lang="hu-HU"/>
              <a:t>	</a:t>
            </a:r>
            <a:br>
              <a:rPr lang="hu-HU"/>
            </a:br>
            <a:r>
              <a:rPr lang="hu-HU"/>
              <a:t>(</a:t>
            </a:r>
            <a:r>
              <a:rPr lang="hu-HU" dirty="0"/>
              <a:t>feltételes kijelentés,modalitások)</a:t>
            </a:r>
            <a:r>
              <a:rPr lang="hu-HU"/>
              <a:t>					</a:t>
            </a:r>
            <a:r>
              <a:rPr lang="hu-HU" dirty="0"/>
              <a:t>				</a:t>
            </a:r>
          </a:p>
          <a:p>
            <a:pPr algn="ctr"/>
            <a:r>
              <a:rPr lang="hu-HU"/>
              <a:t>		Khrüszipposz </a:t>
            </a:r>
            <a:r>
              <a:rPr lang="hu-HU" dirty="0"/>
              <a:t>(280-207)</a:t>
            </a:r>
          </a:p>
          <a:p>
            <a:pPr algn="ctr"/>
            <a:r>
              <a:rPr lang="hu-HU" dirty="0"/>
              <a:t>(5 </a:t>
            </a:r>
            <a:r>
              <a:rPr lang="hu-HU"/>
              <a:t>anapodeiktosz, feltételes kijelentés, </a:t>
            </a:r>
            <a:r>
              <a:rPr lang="hu-HU" dirty="0"/>
              <a:t>modalitások, …)</a:t>
            </a:r>
          </a:p>
        </p:txBody>
      </p:sp>
      <p:cxnSp>
        <p:nvCxnSpPr>
          <p:cNvPr id="4" name="Egyenes összekötő nyíllal 3"/>
          <p:cNvCxnSpPr/>
          <p:nvPr/>
        </p:nvCxnSpPr>
        <p:spPr>
          <a:xfrm flipH="1">
            <a:off x="3275856" y="2708920"/>
            <a:ext cx="1930896" cy="28803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gyenes összekötő nyíllal 4"/>
          <p:cNvCxnSpPr/>
          <p:nvPr/>
        </p:nvCxnSpPr>
        <p:spPr>
          <a:xfrm>
            <a:off x="5206752" y="2708920"/>
            <a:ext cx="1741512" cy="31739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>
            <a:off x="7020386" y="3301752"/>
            <a:ext cx="0" cy="32156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 flipH="1">
            <a:off x="2411760" y="3233212"/>
            <a:ext cx="864096" cy="37334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>
            <a:cxnSpLocks/>
          </p:cNvCxnSpPr>
          <p:nvPr/>
        </p:nvCxnSpPr>
        <p:spPr>
          <a:xfrm>
            <a:off x="3275856" y="3239115"/>
            <a:ext cx="1959260" cy="462285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7020386" y="3855301"/>
            <a:ext cx="0" cy="360851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>
            <a:off x="2572783" y="3759500"/>
            <a:ext cx="0" cy="45665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>
            <a:off x="5366481" y="3775544"/>
            <a:ext cx="0" cy="42456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>
            <a:off x="2572783" y="4348973"/>
            <a:ext cx="0" cy="376171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>
            <a:off x="5386583" y="4348973"/>
            <a:ext cx="0" cy="40411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nyíllal 25"/>
          <p:cNvCxnSpPr/>
          <p:nvPr/>
        </p:nvCxnSpPr>
        <p:spPr>
          <a:xfrm>
            <a:off x="2572783" y="4869160"/>
            <a:ext cx="0" cy="45665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nyíllal 26"/>
          <p:cNvCxnSpPr/>
          <p:nvPr/>
        </p:nvCxnSpPr>
        <p:spPr>
          <a:xfrm>
            <a:off x="5366481" y="4869160"/>
            <a:ext cx="0" cy="45665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nyíllal 27"/>
          <p:cNvCxnSpPr/>
          <p:nvPr/>
        </p:nvCxnSpPr>
        <p:spPr>
          <a:xfrm>
            <a:off x="5366481" y="5325812"/>
            <a:ext cx="0" cy="45665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67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39552" y="836712"/>
            <a:ext cx="80648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Források:</a:t>
            </a:r>
          </a:p>
          <a:p>
            <a:r>
              <a:rPr lang="hu-HU" dirty="0"/>
              <a:t>Arisztotelész-kommentárok (Alexandrosz, Szimplikiosz)</a:t>
            </a:r>
          </a:p>
          <a:p>
            <a:r>
              <a:rPr lang="hu-HU" dirty="0"/>
              <a:t>Diogenész Laertiosz  (magnésziai Dioklész)</a:t>
            </a:r>
          </a:p>
          <a:p>
            <a:r>
              <a:rPr lang="hu-HU" dirty="0"/>
              <a:t>Szextosz Empeirikosz</a:t>
            </a:r>
          </a:p>
          <a:p>
            <a:r>
              <a:rPr lang="hu-HU" dirty="0"/>
              <a:t>Galénosz</a:t>
            </a:r>
          </a:p>
          <a:p>
            <a:r>
              <a:rPr lang="hu-HU"/>
              <a:t>Más későantik </a:t>
            </a:r>
            <a:r>
              <a:rPr lang="hu-HU" dirty="0"/>
              <a:t>szerzők </a:t>
            </a:r>
          </a:p>
          <a:p>
            <a:r>
              <a:rPr lang="hu-HU" dirty="0"/>
              <a:t>Gyűjtemények:</a:t>
            </a:r>
          </a:p>
          <a:p>
            <a:r>
              <a:rPr lang="hu-HU" dirty="0"/>
              <a:t>H. von Arnim, </a:t>
            </a:r>
            <a:r>
              <a:rPr lang="hu-HU" i="1" dirty="0"/>
              <a:t>Stoicorum Veterum Fragmenta </a:t>
            </a:r>
            <a:r>
              <a:rPr lang="hu-HU" dirty="0"/>
              <a:t>(1903-24)</a:t>
            </a:r>
          </a:p>
          <a:p>
            <a:r>
              <a:rPr lang="hu-HU" dirty="0"/>
              <a:t>K-H. Hülser, </a:t>
            </a:r>
            <a:r>
              <a:rPr lang="hu-HU" i="1" dirty="0"/>
              <a:t>Fragmente zur Dialektik der Stoiker</a:t>
            </a:r>
            <a:r>
              <a:rPr lang="hu-HU" dirty="0"/>
              <a:t> (</a:t>
            </a:r>
            <a:r>
              <a:rPr lang="hu-HU"/>
              <a:t>német fordítással, 1987).</a:t>
            </a:r>
            <a:endParaRPr lang="hu-HU" dirty="0"/>
          </a:p>
          <a:p>
            <a:r>
              <a:rPr lang="hu-HU" dirty="0"/>
              <a:t>Néhány fontos fragmentum: </a:t>
            </a:r>
          </a:p>
          <a:p>
            <a:r>
              <a:rPr lang="hu-HU" dirty="0"/>
              <a:t>Angolul: Mates, </a:t>
            </a:r>
            <a:r>
              <a:rPr lang="hu-HU" i="1" dirty="0"/>
              <a:t>Stoic Logic </a:t>
            </a:r>
            <a:r>
              <a:rPr lang="hu-HU" dirty="0"/>
              <a:t>(1950)</a:t>
            </a:r>
          </a:p>
          <a:p>
            <a:r>
              <a:rPr lang="hu-HU" dirty="0"/>
              <a:t>Magyarul: Kneale &amp; Kneale, </a:t>
            </a:r>
            <a:r>
              <a:rPr lang="hu-HU" i="1" dirty="0"/>
              <a:t> A logika fejlődése </a:t>
            </a:r>
            <a:r>
              <a:rPr lang="hu-HU" dirty="0"/>
              <a:t>(1987)</a:t>
            </a:r>
          </a:p>
          <a:p>
            <a:r>
              <a:rPr lang="hu-HU" dirty="0"/>
              <a:t>	</a:t>
            </a:r>
            <a:r>
              <a:rPr lang="hu-HU" i="1" dirty="0"/>
              <a:t>Görög gondolkodók 3</a:t>
            </a:r>
            <a:r>
              <a:rPr lang="hu-HU" dirty="0"/>
              <a:t>. (Steiger, 1994)</a:t>
            </a:r>
          </a:p>
          <a:p>
            <a:r>
              <a:rPr lang="hu-HU" i="1" dirty="0"/>
              <a:t>	Antik szkepticizmus</a:t>
            </a:r>
            <a:r>
              <a:rPr lang="hu-HU" dirty="0"/>
              <a:t> (Kendeffy-Lautner, </a:t>
            </a:r>
            <a:r>
              <a:rPr lang="hu-HU"/>
              <a:t>1998)</a:t>
            </a:r>
          </a:p>
          <a:p>
            <a:r>
              <a:rPr lang="hu-HU" i="1"/>
              <a:t>	Epiktétosz összes művei </a:t>
            </a:r>
            <a:r>
              <a:rPr lang="hu-HU"/>
              <a:t>(Steiger, 2014)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74417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39552" y="764704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u="sng" dirty="0"/>
              <a:t>Paradoxonok</a:t>
            </a:r>
            <a:endParaRPr lang="hu-HU" dirty="0"/>
          </a:p>
          <a:p>
            <a:pPr marL="342900" indent="-342900">
              <a:buAutoNum type="arabicPeriod"/>
            </a:pPr>
            <a:r>
              <a:rPr lang="hu-HU" dirty="0"/>
              <a:t>Hazug</a:t>
            </a:r>
          </a:p>
          <a:p>
            <a:r>
              <a:rPr lang="hu-HU" dirty="0"/>
              <a:t>Közismert, mint a krétai, avagy Epimenidész (i.e. 6. sz.) paradoxona.</a:t>
            </a:r>
          </a:p>
          <a:p>
            <a:r>
              <a:rPr lang="hu-HU" dirty="0"/>
              <a:t>Pál (Tit. I.12): „a krétaiak mind hazugok …”</a:t>
            </a:r>
          </a:p>
          <a:p>
            <a:r>
              <a:rPr lang="hu-HU" dirty="0"/>
              <a:t>Kontingens paradoxon (ha egyetlen más krétai sem szólalt meg a világon).</a:t>
            </a:r>
          </a:p>
          <a:p>
            <a:r>
              <a:rPr lang="hu-HU" dirty="0"/>
              <a:t>Legkorábbi ismert említés: Arisztotelész, </a:t>
            </a:r>
            <a:r>
              <a:rPr lang="hu-HU" i="1" dirty="0"/>
              <a:t>Soph.elench.:</a:t>
            </a:r>
          </a:p>
          <a:p>
            <a:r>
              <a:rPr lang="hu-HU" dirty="0"/>
              <a:t>„Ehhez hasonló az az érv is, amely azt tárgyalja, hogy ugyanaz az ember hazudik és ugyanakkor igazat mond.”</a:t>
            </a:r>
          </a:p>
          <a:p>
            <a:r>
              <a:rPr lang="hu-HU" dirty="0"/>
              <a:t>Aulus Gellius, </a:t>
            </a:r>
            <a:r>
              <a:rPr lang="hu-HU" i="1" dirty="0"/>
              <a:t>Noctes Atticae</a:t>
            </a:r>
            <a:r>
              <a:rPr lang="hu-HU" dirty="0"/>
              <a:t>:</a:t>
            </a:r>
          </a:p>
          <a:p>
            <a:r>
              <a:rPr lang="hu-HU" dirty="0"/>
              <a:t>„Ha hazudok, és azt mondom, hogy hazudok, akkor hazudok vagy igazat </a:t>
            </a:r>
            <a:r>
              <a:rPr lang="hu-HU"/>
              <a:t>mondok?”</a:t>
            </a:r>
          </a:p>
          <a:p>
            <a:r>
              <a:rPr lang="hu-HU"/>
              <a:t>Ebben a formában kontextuális feltételektől nem függő paradoxon.</a:t>
            </a:r>
            <a:endParaRPr lang="hu-HU" dirty="0"/>
          </a:p>
          <a:p>
            <a:r>
              <a:rPr lang="hu-HU" dirty="0"/>
              <a:t>2. A csuklyás ember (avagy Élektra)</a:t>
            </a:r>
          </a:p>
          <a:p>
            <a:r>
              <a:rPr lang="hu-HU" dirty="0"/>
              <a:t>Arisztotelész, </a:t>
            </a:r>
            <a:r>
              <a:rPr lang="hu-HU" i="1" dirty="0"/>
              <a:t>Soph.elench.:</a:t>
            </a:r>
          </a:p>
          <a:p>
            <a:r>
              <a:rPr lang="hu-HU" dirty="0"/>
              <a:t>„Ismered-e azt, aki amott közeledik és csuklyát hord?”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7508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395536" y="908720"/>
            <a:ext cx="83529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3. Szóritész (avagy a rakás, avagy a kopasz)</a:t>
            </a:r>
          </a:p>
          <a:p>
            <a:r>
              <a:rPr lang="hu-HU" dirty="0"/>
              <a:t>Arisztotelész, </a:t>
            </a:r>
            <a:r>
              <a:rPr lang="hu-HU" i="1" dirty="0"/>
              <a:t>Soph.elench.:</a:t>
            </a:r>
          </a:p>
          <a:p>
            <a:r>
              <a:rPr lang="hu-HU" dirty="0"/>
              <a:t>„Ugye, a kevésszer kevés az kevés?”</a:t>
            </a:r>
          </a:p>
          <a:p>
            <a:r>
              <a:rPr lang="hu-HU" dirty="0"/>
              <a:t>Szimplikiosz </a:t>
            </a:r>
            <a:r>
              <a:rPr lang="hu-HU" i="1" dirty="0"/>
              <a:t>ad locum</a:t>
            </a:r>
            <a:r>
              <a:rPr lang="hu-HU" dirty="0"/>
              <a:t>:</a:t>
            </a:r>
          </a:p>
          <a:p>
            <a:r>
              <a:rPr lang="hu-HU" dirty="0"/>
              <a:t>„Azt kell itt eszünkbe vennünk, hogy vajon a szofisták ‚rakás’-nak nevezett érvére gondol-e, az odacseppenő víz cseppjeire vonatkoztatva a kérdést. Ha ugyanis az első csepp nem vájja ki a követ – mondja –, akkor a második sem. Ha az sem, a  harmadik sem, és így az utolsó sem. Hogyan lehet akkor, hogy a víz a követ homorúra kivájja?”</a:t>
            </a:r>
          </a:p>
          <a:p>
            <a:r>
              <a:rPr lang="hu-HU" dirty="0"/>
              <a:t>4. A szarvas ember</a:t>
            </a:r>
          </a:p>
          <a:p>
            <a:r>
              <a:rPr lang="hu-HU" dirty="0"/>
              <a:t>Diogenész Laertiosz:</a:t>
            </a:r>
          </a:p>
          <a:p>
            <a:r>
              <a:rPr lang="hu-HU" dirty="0"/>
              <a:t>„Amit nem dobtál el, az a birtokodban van. Nem dobtál el szarvakat. Szarvad van tehát.”</a:t>
            </a:r>
          </a:p>
        </p:txBody>
      </p:sp>
    </p:spTree>
    <p:extLst>
      <p:ext uri="{BB962C8B-B14F-4D97-AF65-F5344CB8AC3E}">
        <p14:creationId xmlns:p14="http://schemas.microsoft.com/office/powerpoint/2010/main" val="1712820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83568" y="836712"/>
            <a:ext cx="78488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u="sng" dirty="0"/>
              <a:t>Modalitások</a:t>
            </a:r>
          </a:p>
          <a:p>
            <a:r>
              <a:rPr lang="hu-HU" dirty="0"/>
              <a:t>A Győzedelmes Argumentum </a:t>
            </a:r>
          </a:p>
          <a:p>
            <a:r>
              <a:rPr lang="hu-HU" dirty="0"/>
              <a:t>Epiktétosz, </a:t>
            </a:r>
            <a:r>
              <a:rPr lang="hu-HU" i="1" dirty="0"/>
              <a:t>Beszélgetések</a:t>
            </a:r>
            <a:r>
              <a:rPr lang="hu-HU" dirty="0"/>
              <a:t> II. 19:</a:t>
            </a:r>
          </a:p>
          <a:p>
            <a:r>
              <a:rPr lang="hu-HU" dirty="0"/>
              <a:t>„A Győzedelmes Argumentum, úgy tűnik, a következő tételeken nyugszik. Kölcsönös ellentmondás van a következő három állítás között:  </a:t>
            </a:r>
            <a:r>
              <a:rPr lang="hu-HU" i="1" dirty="0"/>
              <a:t>Mindaz szükségszerű, ami már bekövetkezett és igaz</a:t>
            </a:r>
            <a:r>
              <a:rPr lang="hu-HU" dirty="0"/>
              <a:t>, és  </a:t>
            </a:r>
            <a:r>
              <a:rPr lang="hu-HU" i="1" dirty="0"/>
              <a:t>Lehetségesből nem következik lehetetlen</a:t>
            </a:r>
            <a:r>
              <a:rPr lang="hu-HU" dirty="0"/>
              <a:t>, és </a:t>
            </a:r>
            <a:r>
              <a:rPr lang="hu-HU" i="1" dirty="0"/>
              <a:t>Lehetséges az, ami nem igaz, és nem is lesz az</a:t>
            </a:r>
            <a:r>
              <a:rPr lang="hu-HU" dirty="0"/>
              <a:t>. Ezt az ellentmondást felismerve Diodórosz (Kronosz) az első két állítás meggyőző erejét használta föl annak igazolására, hogy </a:t>
            </a:r>
            <a:r>
              <a:rPr lang="hu-HU" i="1" dirty="0"/>
              <a:t>Semmi nem lehetséges, ami nem igaz és nem is lesz igaz</a:t>
            </a:r>
            <a:r>
              <a:rPr lang="hu-HU" dirty="0"/>
              <a:t>. … A kölcsönös ellentmondás miatt arra nincs mód, hogy az ember mindhárom állítást megtartsa.”</a:t>
            </a:r>
          </a:p>
          <a:p>
            <a:r>
              <a:rPr lang="hu-HU" dirty="0"/>
              <a:t>Konszenzus az ellentmondásról, de miért?</a:t>
            </a:r>
          </a:p>
          <a:p>
            <a:r>
              <a:rPr lang="hu-HU" dirty="0"/>
              <a:t>Rekonstrukciós kísérletek (Altrichter, Bodnár, mások)</a:t>
            </a:r>
          </a:p>
          <a:p>
            <a:r>
              <a:rPr lang="hu-HU" dirty="0"/>
              <a:t>Diodórosz konklúziója a saját lehetségesség-definícióját támasztja alá:</a:t>
            </a:r>
          </a:p>
          <a:p>
            <a:r>
              <a:rPr lang="hu-HU" b="1"/>
              <a:t>M</a:t>
            </a:r>
            <a:r>
              <a:rPr lang="hu-HU" baseline="-25000"/>
              <a:t>D</a:t>
            </a:r>
            <a:r>
              <a:rPr lang="hu-HU"/>
              <a:t>A</a:t>
            </a:r>
            <a:r>
              <a:rPr lang="hu-HU" dirty="0"/>
              <a:t>(t</a:t>
            </a:r>
            <a:r>
              <a:rPr lang="hu-HU" baseline="-25000" dirty="0"/>
              <a:t>0</a:t>
            </a:r>
            <a:r>
              <a:rPr lang="hu-HU" dirty="0"/>
              <a:t>) </a:t>
            </a:r>
            <a:r>
              <a:rPr lang="hu-HU" dirty="0">
                <a:sym typeface="Symbol"/>
              </a:rPr>
              <a:t> A(t</a:t>
            </a:r>
            <a:r>
              <a:rPr lang="hu-HU" baseline="-25000" dirty="0">
                <a:sym typeface="Symbol"/>
              </a:rPr>
              <a:t>0</a:t>
            </a:r>
            <a:r>
              <a:rPr lang="hu-HU" dirty="0">
                <a:sym typeface="Symbol"/>
              </a:rPr>
              <a:t>)  t&gt;t</a:t>
            </a:r>
            <a:r>
              <a:rPr lang="hu-HU" baseline="-25000" dirty="0">
                <a:sym typeface="Symbol"/>
              </a:rPr>
              <a:t>0</a:t>
            </a:r>
            <a:r>
              <a:rPr lang="hu-HU" dirty="0">
                <a:sym typeface="Symbol"/>
              </a:rPr>
              <a:t>(A(</a:t>
            </a:r>
            <a:r>
              <a:rPr lang="hu-HU">
                <a:sym typeface="Symbol"/>
              </a:rPr>
              <a:t>t))</a:t>
            </a:r>
          </a:p>
          <a:p>
            <a:r>
              <a:rPr lang="hu-HU" b="1">
                <a:sym typeface="Symbol"/>
              </a:rPr>
              <a:t>N</a:t>
            </a:r>
            <a:r>
              <a:rPr lang="hu-HU">
                <a:sym typeface="Symbol"/>
              </a:rPr>
              <a:t>A </a:t>
            </a:r>
            <a:r>
              <a:rPr lang="hu-HU">
                <a:sym typeface="Symbol" panose="05050102010706020507" pitchFamily="18" charset="2"/>
              </a:rPr>
              <a:t> </a:t>
            </a:r>
            <a:r>
              <a:rPr lang="hu-HU" b="1">
                <a:sym typeface="Symbol" panose="05050102010706020507" pitchFamily="18" charset="2"/>
              </a:rPr>
              <a:t>M</a:t>
            </a:r>
            <a:r>
              <a:rPr lang="hu-HU">
                <a:sym typeface="Symbol" panose="05050102010706020507" pitchFamily="18" charset="2"/>
              </a:rPr>
              <a:t>A. Ez általánosan elfogadott, Arisztotelésznél is szerepel.</a:t>
            </a:r>
            <a:br>
              <a:rPr lang="hu-HU" b="1">
                <a:sym typeface="Symbol" panose="05050102010706020507" pitchFamily="18" charset="2"/>
              </a:rPr>
            </a:br>
            <a:r>
              <a:rPr lang="hu-HU"/>
              <a:t>Ebből </a:t>
            </a:r>
            <a:r>
              <a:rPr lang="hu-HU" dirty="0"/>
              <a:t>a szükségszerűség:</a:t>
            </a:r>
          </a:p>
          <a:p>
            <a:r>
              <a:rPr lang="hu-HU" b="1"/>
              <a:t>N</a:t>
            </a:r>
            <a:r>
              <a:rPr lang="hu-HU" baseline="-25000"/>
              <a:t>D</a:t>
            </a:r>
            <a:r>
              <a:rPr lang="hu-HU"/>
              <a:t>A</a:t>
            </a:r>
            <a:r>
              <a:rPr lang="hu-HU" dirty="0"/>
              <a:t>(t</a:t>
            </a:r>
            <a:r>
              <a:rPr lang="hu-HU" baseline="-25000" dirty="0"/>
              <a:t>0</a:t>
            </a:r>
            <a:r>
              <a:rPr lang="hu-HU" dirty="0"/>
              <a:t>) </a:t>
            </a:r>
            <a:r>
              <a:rPr lang="hu-HU" dirty="0">
                <a:sym typeface="Symbol"/>
              </a:rPr>
              <a:t> A(t</a:t>
            </a:r>
            <a:r>
              <a:rPr lang="hu-HU" baseline="-25000" dirty="0">
                <a:sym typeface="Symbol"/>
              </a:rPr>
              <a:t>0</a:t>
            </a:r>
            <a:r>
              <a:rPr lang="hu-HU" dirty="0">
                <a:sym typeface="Symbol"/>
              </a:rPr>
              <a:t>) t&gt;t</a:t>
            </a:r>
            <a:r>
              <a:rPr lang="hu-HU" baseline="-25000" dirty="0">
                <a:sym typeface="Symbol"/>
              </a:rPr>
              <a:t>0</a:t>
            </a:r>
            <a:r>
              <a:rPr lang="hu-HU" dirty="0">
                <a:sym typeface="Symbol"/>
              </a:rPr>
              <a:t>(A(</a:t>
            </a:r>
            <a:r>
              <a:rPr lang="hu-HU">
                <a:sym typeface="Symbol"/>
              </a:rPr>
              <a:t>t))</a:t>
            </a:r>
          </a:p>
        </p:txBody>
      </p:sp>
    </p:spTree>
    <p:extLst>
      <p:ext uri="{BB962C8B-B14F-4D97-AF65-F5344CB8AC3E}">
        <p14:creationId xmlns:p14="http://schemas.microsoft.com/office/powerpoint/2010/main" val="119282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11560" y="1052736"/>
            <a:ext cx="79208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Más modalitás-definíciók:</a:t>
            </a:r>
          </a:p>
          <a:p>
            <a:r>
              <a:rPr lang="hu-HU" dirty="0"/>
              <a:t>Philón</a:t>
            </a:r>
            <a:r>
              <a:rPr lang="hu-HU"/>
              <a:t>: Lehetséges (</a:t>
            </a:r>
            <a:r>
              <a:rPr lang="hu-HU" b="1"/>
              <a:t>M</a:t>
            </a:r>
            <a:r>
              <a:rPr lang="hu-HU" baseline="-25000"/>
              <a:t>Ph</a:t>
            </a:r>
            <a:r>
              <a:rPr lang="hu-HU"/>
              <a:t> ) az</a:t>
            </a:r>
            <a:r>
              <a:rPr lang="hu-HU" dirty="0"/>
              <a:t>, ami az állítás saját természeténél fogva megengedi az igazságot (még ha külső körülmények meg is akadályozzák</a:t>
            </a:r>
            <a:r>
              <a:rPr lang="hu-HU"/>
              <a:t>). </a:t>
            </a:r>
            <a:br>
              <a:rPr lang="hu-HU"/>
            </a:br>
            <a:r>
              <a:rPr lang="hu-HU"/>
              <a:t>(</a:t>
            </a:r>
            <a:r>
              <a:rPr lang="hu-HU" dirty="0"/>
              <a:t>Diogenész Laertiosz, </a:t>
            </a:r>
            <a:r>
              <a:rPr lang="hu-HU"/>
              <a:t>Boethius)</a:t>
            </a:r>
          </a:p>
          <a:p>
            <a:r>
              <a:rPr lang="hu-HU"/>
              <a:t>Logikai lehetségesség, azaz ellentmondástalanság?</a:t>
            </a:r>
            <a:endParaRPr lang="hu-HU" dirty="0"/>
          </a:p>
          <a:p>
            <a:r>
              <a:rPr lang="hu-HU"/>
              <a:t>Szükségszerű (ennek megfelelően) </a:t>
            </a:r>
            <a:r>
              <a:rPr lang="hu-HU" dirty="0"/>
              <a:t>az, ami saját természeténél fogva kizárja a hamisságot (a nem szükségszerű és a lehetetlen ezekkel összhangban).</a:t>
            </a:r>
          </a:p>
          <a:p>
            <a:r>
              <a:rPr lang="hu-HU" dirty="0"/>
              <a:t>Sztoikusok (Khrüszipposz, D.L. nyomán):</a:t>
            </a:r>
          </a:p>
          <a:p>
            <a:r>
              <a:rPr lang="hu-HU" dirty="0"/>
              <a:t>Lehetséges az, ami elbírja az igazságot, vagy ami elbírja az igazságot, és külső körülmények sem akadályozzák meg abban, hogy igaz </a:t>
            </a:r>
            <a:r>
              <a:rPr lang="hu-HU"/>
              <a:t>legyen. </a:t>
            </a:r>
          </a:p>
          <a:p>
            <a:r>
              <a:rPr lang="hu-HU" b="1"/>
              <a:t>M</a:t>
            </a:r>
            <a:r>
              <a:rPr lang="hu-HU" baseline="-25000"/>
              <a:t>Sz</a:t>
            </a:r>
            <a:r>
              <a:rPr lang="hu-HU"/>
              <a:t> A </a:t>
            </a:r>
            <a:r>
              <a:rPr lang="hu-HU">
                <a:sym typeface="Symbol" panose="05050102010706020507" pitchFamily="18" charset="2"/>
              </a:rPr>
              <a:t> </a:t>
            </a:r>
            <a:r>
              <a:rPr lang="hu-HU" b="1">
                <a:sym typeface="Symbol" panose="05050102010706020507" pitchFamily="18" charset="2"/>
              </a:rPr>
              <a:t>M</a:t>
            </a:r>
            <a:r>
              <a:rPr lang="hu-HU" baseline="-25000">
                <a:sym typeface="Symbol" panose="05050102010706020507" pitchFamily="18" charset="2"/>
              </a:rPr>
              <a:t>Ph</a:t>
            </a:r>
            <a:r>
              <a:rPr lang="hu-HU">
                <a:sym typeface="Symbol" panose="05050102010706020507" pitchFamily="18" charset="2"/>
              </a:rPr>
              <a:t>A  (</a:t>
            </a:r>
            <a:r>
              <a:rPr lang="hu-HU" b="1">
                <a:sym typeface="Symbol" panose="05050102010706020507" pitchFamily="18" charset="2"/>
              </a:rPr>
              <a:t>M</a:t>
            </a:r>
            <a:r>
              <a:rPr lang="hu-HU" baseline="-25000">
                <a:sym typeface="Symbol" panose="05050102010706020507" pitchFamily="18" charset="2"/>
              </a:rPr>
              <a:t>Ph</a:t>
            </a:r>
            <a:r>
              <a:rPr lang="hu-HU">
                <a:sym typeface="Symbol" panose="05050102010706020507" pitchFamily="18" charset="2"/>
              </a:rPr>
              <a:t>A  </a:t>
            </a:r>
            <a:r>
              <a:rPr lang="hu-HU" b="1">
                <a:sym typeface="Symbol" panose="05050102010706020507" pitchFamily="18" charset="2"/>
              </a:rPr>
              <a:t>M</a:t>
            </a:r>
            <a:r>
              <a:rPr lang="hu-HU" baseline="-25000">
                <a:sym typeface="Symbol" panose="05050102010706020507" pitchFamily="18" charset="2"/>
              </a:rPr>
              <a:t>Kk</a:t>
            </a:r>
            <a:r>
              <a:rPr lang="hu-HU">
                <a:sym typeface="Symbol" panose="05050102010706020507" pitchFamily="18" charset="2"/>
              </a:rPr>
              <a:t>A) ??</a:t>
            </a:r>
            <a:endParaRPr lang="hu-HU" dirty="0"/>
          </a:p>
          <a:p>
            <a:r>
              <a:rPr lang="hu-HU" dirty="0"/>
              <a:t>Lehetetlen az, ami nem bírja el az igazságot, vagy ami elbírja az igazságot, de külső körülmények megakadályozzák abban, hogy igaz legyen.</a:t>
            </a:r>
          </a:p>
          <a:p>
            <a:r>
              <a:rPr lang="hu-HU" dirty="0"/>
              <a:t>Szükségszerű az, ami igaz, és nem engedi meg a hamisságot, vagy ami megengedi a hamisságot, de külső körülmények megakadályozzák, hogy hamis </a:t>
            </a:r>
            <a:r>
              <a:rPr lang="hu-HU"/>
              <a:t>legyen.</a:t>
            </a:r>
          </a:p>
          <a:p>
            <a:r>
              <a:rPr lang="hu-HU" b="1"/>
              <a:t>N</a:t>
            </a:r>
            <a:r>
              <a:rPr lang="hu-HU" baseline="-25000"/>
              <a:t>Sz</a:t>
            </a:r>
            <a:r>
              <a:rPr lang="hu-HU"/>
              <a:t>A </a:t>
            </a:r>
            <a:r>
              <a:rPr lang="hu-HU">
                <a:sym typeface="Symbol" panose="05050102010706020507" pitchFamily="18" charset="2"/>
              </a:rPr>
              <a:t>(A  </a:t>
            </a:r>
            <a:r>
              <a:rPr lang="hu-HU" b="1">
                <a:sym typeface="Symbol" panose="05050102010706020507" pitchFamily="18" charset="2"/>
              </a:rPr>
              <a:t>N</a:t>
            </a:r>
            <a:r>
              <a:rPr lang="hu-HU" baseline="-25000">
                <a:sym typeface="Symbol" panose="05050102010706020507" pitchFamily="18" charset="2"/>
              </a:rPr>
              <a:t>Ph</a:t>
            </a:r>
            <a:r>
              <a:rPr lang="hu-HU">
                <a:sym typeface="Symbol" panose="05050102010706020507" pitchFamily="18" charset="2"/>
              </a:rPr>
              <a:t>A)  (</a:t>
            </a:r>
            <a:r>
              <a:rPr lang="hu-HU" b="1">
                <a:sym typeface="Symbol" panose="05050102010706020507" pitchFamily="18" charset="2"/>
              </a:rPr>
              <a:t>N</a:t>
            </a:r>
            <a:r>
              <a:rPr lang="hu-HU" baseline="-25000">
                <a:sym typeface="Symbol" panose="05050102010706020507" pitchFamily="18" charset="2"/>
              </a:rPr>
              <a:t>Ph</a:t>
            </a:r>
            <a:r>
              <a:rPr lang="hu-HU">
                <a:sym typeface="Symbol" panose="05050102010706020507" pitchFamily="18" charset="2"/>
              </a:rPr>
              <a:t>A  </a:t>
            </a:r>
            <a:r>
              <a:rPr lang="hu-HU" b="1">
                <a:sym typeface="Symbol" panose="05050102010706020507" pitchFamily="18" charset="2"/>
              </a:rPr>
              <a:t>N</a:t>
            </a:r>
            <a:r>
              <a:rPr lang="hu-HU" baseline="-25000">
                <a:sym typeface="Symbol" panose="05050102010706020507" pitchFamily="18" charset="2"/>
              </a:rPr>
              <a:t>Kk</a:t>
            </a:r>
            <a:r>
              <a:rPr lang="hu-HU">
                <a:sym typeface="Symbol" panose="05050102010706020507" pitchFamily="18" charset="2"/>
              </a:rPr>
              <a:t>A)</a:t>
            </a:r>
            <a:endParaRPr lang="hu-HU" dirty="0"/>
          </a:p>
          <a:p>
            <a:r>
              <a:rPr lang="hu-HU" dirty="0"/>
              <a:t>Itt hiányzik a logikai koherencia. </a:t>
            </a:r>
          </a:p>
          <a:p>
            <a:r>
              <a:rPr lang="hu-HU" dirty="0"/>
              <a:t>Lehet, hogy két különböző modalitásfogalomról van szó (egyik </a:t>
            </a:r>
            <a:r>
              <a:rPr lang="hu-HU"/>
              <a:t>a philóni [Ph], </a:t>
            </a:r>
            <a:r>
              <a:rPr lang="hu-HU" dirty="0"/>
              <a:t>a másik a külső </a:t>
            </a:r>
            <a:r>
              <a:rPr lang="hu-HU"/>
              <a:t>körülményekre hivatkozó [Kk])?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6067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531</TotalTime>
  <Words>797</Words>
  <Application>Microsoft Office PowerPoint</Application>
  <PresentationFormat>Diavetítés a képernyőre (4:3 oldalarány)</PresentationFormat>
  <Paragraphs>99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András Máté</dc:creator>
  <cp:lastModifiedBy>András Máté</cp:lastModifiedBy>
  <cp:revision>10</cp:revision>
  <dcterms:created xsi:type="dcterms:W3CDTF">2019-11-21T08:37:23Z</dcterms:created>
  <dcterms:modified xsi:type="dcterms:W3CDTF">2019-11-21T17:30:28Z</dcterms:modified>
</cp:coreProperties>
</file>