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64" r:id="rId3"/>
    <p:sldId id="261" r:id="rId4"/>
    <p:sldId id="262" r:id="rId5"/>
    <p:sldId id="263" r:id="rId6"/>
    <p:sldId id="257" r:id="rId7"/>
    <p:sldId id="258" r:id="rId8"/>
    <p:sldId id="259" r:id="rId9"/>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95" d="100"/>
          <a:sy n="95" d="100"/>
        </p:scale>
        <p:origin x="8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72D7B82-EE3D-4061-A3DD-0B1711A94363}"/>
              </a:ext>
            </a:extLst>
          </p:cNvPr>
          <p:cNvSpPr>
            <a:spLocks noGrp="1"/>
          </p:cNvSpPr>
          <p:nvPr>
            <p:ph type="ctrTitle"/>
          </p:nvPr>
        </p:nvSpPr>
        <p:spPr>
          <a:xfrm>
            <a:off x="1143000" y="1122363"/>
            <a:ext cx="6858000" cy="2387600"/>
          </a:xfrm>
        </p:spPr>
        <p:txBody>
          <a:bodyPr anchor="b"/>
          <a:lstStyle>
            <a:lvl1pPr algn="ctr">
              <a:defRPr sz="4500"/>
            </a:lvl1pPr>
          </a:lstStyle>
          <a:p>
            <a:r>
              <a:rPr lang="hu-HU"/>
              <a:t>Mintacím szerkesztése</a:t>
            </a:r>
          </a:p>
        </p:txBody>
      </p:sp>
      <p:sp>
        <p:nvSpPr>
          <p:cNvPr id="3" name="Alcím 2">
            <a:extLst>
              <a:ext uri="{FF2B5EF4-FFF2-40B4-BE49-F238E27FC236}">
                <a16:creationId xmlns:a16="http://schemas.microsoft.com/office/drawing/2014/main" id="{EC98772E-BD3A-400F-BD10-47EFE857507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E74B4D51-9D87-4EF3-843E-73D22F47660C}"/>
              </a:ext>
            </a:extLst>
          </p:cNvPr>
          <p:cNvSpPr>
            <a:spLocks noGrp="1"/>
          </p:cNvSpPr>
          <p:nvPr>
            <p:ph type="dt" sz="half" idx="10"/>
          </p:nvPr>
        </p:nvSpPr>
        <p:spPr/>
        <p:txBody>
          <a:bodyPr/>
          <a:lstStyle/>
          <a:p>
            <a:fld id="{A0730A29-DCCB-43A0-81F5-18C45B4327BF}" type="datetimeFigureOut">
              <a:rPr lang="hu-HU" smtClean="0"/>
              <a:pPr/>
              <a:t>2019. 11. 21.</a:t>
            </a:fld>
            <a:endParaRPr lang="hu-HU"/>
          </a:p>
        </p:txBody>
      </p:sp>
      <p:sp>
        <p:nvSpPr>
          <p:cNvPr id="5" name="Élőláb helye 4">
            <a:extLst>
              <a:ext uri="{FF2B5EF4-FFF2-40B4-BE49-F238E27FC236}">
                <a16:creationId xmlns:a16="http://schemas.microsoft.com/office/drawing/2014/main" id="{78CC122A-A893-4E96-81FD-A0CE0D01B2D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9EB4D308-819A-448F-9371-7670CD77EB63}"/>
              </a:ext>
            </a:extLst>
          </p:cNvPr>
          <p:cNvSpPr>
            <a:spLocks noGrp="1"/>
          </p:cNvSpPr>
          <p:nvPr>
            <p:ph type="sldNum" sz="quarter" idx="12"/>
          </p:nvPr>
        </p:nvSpPr>
        <p:spPr/>
        <p:txBody>
          <a:bodyPr/>
          <a:lstStyle/>
          <a:p>
            <a:fld id="{0FABDB69-DDCF-4063-925F-9CB8207C6F3C}" type="slidenum">
              <a:rPr lang="hu-HU" smtClean="0"/>
              <a:pPr/>
              <a:t>‹#›</a:t>
            </a:fld>
            <a:endParaRPr lang="hu-HU"/>
          </a:p>
        </p:txBody>
      </p:sp>
    </p:spTree>
    <p:extLst>
      <p:ext uri="{BB962C8B-B14F-4D97-AF65-F5344CB8AC3E}">
        <p14:creationId xmlns:p14="http://schemas.microsoft.com/office/powerpoint/2010/main" val="153715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5C431AD-E5B3-45A9-8AB5-8BF4865260EF}"/>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AEFB2B6F-FB5E-4953-ACAF-D1A39B164629}"/>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79B5DE59-51FF-4BDE-9FF5-5017DE71ECFF}"/>
              </a:ext>
            </a:extLst>
          </p:cNvPr>
          <p:cNvSpPr>
            <a:spLocks noGrp="1"/>
          </p:cNvSpPr>
          <p:nvPr>
            <p:ph type="dt" sz="half" idx="10"/>
          </p:nvPr>
        </p:nvSpPr>
        <p:spPr/>
        <p:txBody>
          <a:bodyPr/>
          <a:lstStyle/>
          <a:p>
            <a:fld id="{A0730A29-DCCB-43A0-81F5-18C45B4327BF}" type="datetimeFigureOut">
              <a:rPr lang="hu-HU" smtClean="0"/>
              <a:pPr/>
              <a:t>2019. 11. 21.</a:t>
            </a:fld>
            <a:endParaRPr lang="hu-HU"/>
          </a:p>
        </p:txBody>
      </p:sp>
      <p:sp>
        <p:nvSpPr>
          <p:cNvPr id="5" name="Élőláb helye 4">
            <a:extLst>
              <a:ext uri="{FF2B5EF4-FFF2-40B4-BE49-F238E27FC236}">
                <a16:creationId xmlns:a16="http://schemas.microsoft.com/office/drawing/2014/main" id="{73752DFF-CC81-4C2D-A561-AC35BF34A1F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F1AD0F9E-EBA2-4E49-B36C-72A525138DF1}"/>
              </a:ext>
            </a:extLst>
          </p:cNvPr>
          <p:cNvSpPr>
            <a:spLocks noGrp="1"/>
          </p:cNvSpPr>
          <p:nvPr>
            <p:ph type="sldNum" sz="quarter" idx="12"/>
          </p:nvPr>
        </p:nvSpPr>
        <p:spPr/>
        <p:txBody>
          <a:bodyPr/>
          <a:lstStyle/>
          <a:p>
            <a:fld id="{0FABDB69-DDCF-4063-925F-9CB8207C6F3C}" type="slidenum">
              <a:rPr lang="hu-HU" smtClean="0"/>
              <a:pPr/>
              <a:t>‹#›</a:t>
            </a:fld>
            <a:endParaRPr lang="hu-HU"/>
          </a:p>
        </p:txBody>
      </p:sp>
    </p:spTree>
    <p:extLst>
      <p:ext uri="{BB962C8B-B14F-4D97-AF65-F5344CB8AC3E}">
        <p14:creationId xmlns:p14="http://schemas.microsoft.com/office/powerpoint/2010/main" val="1707380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C076E984-8FA4-43BB-BFA8-B3183BECCFD4}"/>
              </a:ext>
            </a:extLst>
          </p:cNvPr>
          <p:cNvSpPr>
            <a:spLocks noGrp="1"/>
          </p:cNvSpPr>
          <p:nvPr>
            <p:ph type="title" orient="vert"/>
          </p:nvPr>
        </p:nvSpPr>
        <p:spPr>
          <a:xfrm>
            <a:off x="6543675" y="365125"/>
            <a:ext cx="1971675"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1E11C394-F8EA-4EA9-9C12-F3871A270277}"/>
              </a:ext>
            </a:extLst>
          </p:cNvPr>
          <p:cNvSpPr>
            <a:spLocks noGrp="1"/>
          </p:cNvSpPr>
          <p:nvPr>
            <p:ph type="body" orient="vert" idx="1"/>
          </p:nvPr>
        </p:nvSpPr>
        <p:spPr>
          <a:xfrm>
            <a:off x="628650" y="365125"/>
            <a:ext cx="5800725"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E0E41083-4059-4612-B7D3-E4F92ABF6332}"/>
              </a:ext>
            </a:extLst>
          </p:cNvPr>
          <p:cNvSpPr>
            <a:spLocks noGrp="1"/>
          </p:cNvSpPr>
          <p:nvPr>
            <p:ph type="dt" sz="half" idx="10"/>
          </p:nvPr>
        </p:nvSpPr>
        <p:spPr/>
        <p:txBody>
          <a:bodyPr/>
          <a:lstStyle/>
          <a:p>
            <a:fld id="{A0730A29-DCCB-43A0-81F5-18C45B4327BF}" type="datetimeFigureOut">
              <a:rPr lang="hu-HU" smtClean="0"/>
              <a:pPr/>
              <a:t>2019. 11. 21.</a:t>
            </a:fld>
            <a:endParaRPr lang="hu-HU"/>
          </a:p>
        </p:txBody>
      </p:sp>
      <p:sp>
        <p:nvSpPr>
          <p:cNvPr id="5" name="Élőláb helye 4">
            <a:extLst>
              <a:ext uri="{FF2B5EF4-FFF2-40B4-BE49-F238E27FC236}">
                <a16:creationId xmlns:a16="http://schemas.microsoft.com/office/drawing/2014/main" id="{94260018-1FCF-4C1D-85AD-26EBE693B341}"/>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7124225B-7798-4716-9738-E47D2B715E5E}"/>
              </a:ext>
            </a:extLst>
          </p:cNvPr>
          <p:cNvSpPr>
            <a:spLocks noGrp="1"/>
          </p:cNvSpPr>
          <p:nvPr>
            <p:ph type="sldNum" sz="quarter" idx="12"/>
          </p:nvPr>
        </p:nvSpPr>
        <p:spPr/>
        <p:txBody>
          <a:bodyPr/>
          <a:lstStyle/>
          <a:p>
            <a:fld id="{0FABDB69-DDCF-4063-925F-9CB8207C6F3C}" type="slidenum">
              <a:rPr lang="hu-HU" smtClean="0"/>
              <a:pPr/>
              <a:t>‹#›</a:t>
            </a:fld>
            <a:endParaRPr lang="hu-HU"/>
          </a:p>
        </p:txBody>
      </p:sp>
    </p:spTree>
    <p:extLst>
      <p:ext uri="{BB962C8B-B14F-4D97-AF65-F5344CB8AC3E}">
        <p14:creationId xmlns:p14="http://schemas.microsoft.com/office/powerpoint/2010/main" val="14949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1A395ED-72AE-4A77-9703-2A8A83A65423}"/>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923BCE73-006E-4FF4-BC4B-F0F850C0F924}"/>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A2C50B74-EB9C-424D-BF7B-B0E459D83908}"/>
              </a:ext>
            </a:extLst>
          </p:cNvPr>
          <p:cNvSpPr>
            <a:spLocks noGrp="1"/>
          </p:cNvSpPr>
          <p:nvPr>
            <p:ph type="dt" sz="half" idx="10"/>
          </p:nvPr>
        </p:nvSpPr>
        <p:spPr/>
        <p:txBody>
          <a:bodyPr/>
          <a:lstStyle/>
          <a:p>
            <a:fld id="{A0730A29-DCCB-43A0-81F5-18C45B4327BF}" type="datetimeFigureOut">
              <a:rPr lang="hu-HU" smtClean="0"/>
              <a:pPr/>
              <a:t>2019. 11. 21.</a:t>
            </a:fld>
            <a:endParaRPr lang="hu-HU"/>
          </a:p>
        </p:txBody>
      </p:sp>
      <p:sp>
        <p:nvSpPr>
          <p:cNvPr id="5" name="Élőláb helye 4">
            <a:extLst>
              <a:ext uri="{FF2B5EF4-FFF2-40B4-BE49-F238E27FC236}">
                <a16:creationId xmlns:a16="http://schemas.microsoft.com/office/drawing/2014/main" id="{9BC76E7E-B99D-4756-88A9-2EAD2502779C}"/>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D09D1EED-7611-4ADF-9D44-B8AB8E27AF9F}"/>
              </a:ext>
            </a:extLst>
          </p:cNvPr>
          <p:cNvSpPr>
            <a:spLocks noGrp="1"/>
          </p:cNvSpPr>
          <p:nvPr>
            <p:ph type="sldNum" sz="quarter" idx="12"/>
          </p:nvPr>
        </p:nvSpPr>
        <p:spPr/>
        <p:txBody>
          <a:bodyPr/>
          <a:lstStyle/>
          <a:p>
            <a:fld id="{0FABDB69-DDCF-4063-925F-9CB8207C6F3C}" type="slidenum">
              <a:rPr lang="hu-HU" smtClean="0"/>
              <a:pPr/>
              <a:t>‹#›</a:t>
            </a:fld>
            <a:endParaRPr lang="hu-HU"/>
          </a:p>
        </p:txBody>
      </p:sp>
    </p:spTree>
    <p:extLst>
      <p:ext uri="{BB962C8B-B14F-4D97-AF65-F5344CB8AC3E}">
        <p14:creationId xmlns:p14="http://schemas.microsoft.com/office/powerpoint/2010/main" val="3184597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07DCCB8-D7D6-4832-8AD3-04954000F587}"/>
              </a:ext>
            </a:extLst>
          </p:cNvPr>
          <p:cNvSpPr>
            <a:spLocks noGrp="1"/>
          </p:cNvSpPr>
          <p:nvPr>
            <p:ph type="title"/>
          </p:nvPr>
        </p:nvSpPr>
        <p:spPr>
          <a:xfrm>
            <a:off x="623888" y="1709739"/>
            <a:ext cx="7886700" cy="2852737"/>
          </a:xfrm>
        </p:spPr>
        <p:txBody>
          <a:bodyPr anchor="b"/>
          <a:lstStyle>
            <a:lvl1pPr>
              <a:defRPr sz="4500"/>
            </a:lvl1pPr>
          </a:lstStyle>
          <a:p>
            <a:r>
              <a:rPr lang="hu-HU"/>
              <a:t>Mintacím szerkesztése</a:t>
            </a:r>
          </a:p>
        </p:txBody>
      </p:sp>
      <p:sp>
        <p:nvSpPr>
          <p:cNvPr id="3" name="Szöveg helye 2">
            <a:extLst>
              <a:ext uri="{FF2B5EF4-FFF2-40B4-BE49-F238E27FC236}">
                <a16:creationId xmlns:a16="http://schemas.microsoft.com/office/drawing/2014/main" id="{9D3FE19B-4975-4AC1-8701-92FA330E463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0447D5B4-C961-4C86-B12E-72F7BD2CD920}"/>
              </a:ext>
            </a:extLst>
          </p:cNvPr>
          <p:cNvSpPr>
            <a:spLocks noGrp="1"/>
          </p:cNvSpPr>
          <p:nvPr>
            <p:ph type="dt" sz="half" idx="10"/>
          </p:nvPr>
        </p:nvSpPr>
        <p:spPr/>
        <p:txBody>
          <a:bodyPr/>
          <a:lstStyle/>
          <a:p>
            <a:fld id="{A0730A29-DCCB-43A0-81F5-18C45B4327BF}" type="datetimeFigureOut">
              <a:rPr lang="hu-HU" smtClean="0"/>
              <a:pPr/>
              <a:t>2019. 11. 21.</a:t>
            </a:fld>
            <a:endParaRPr lang="hu-HU"/>
          </a:p>
        </p:txBody>
      </p:sp>
      <p:sp>
        <p:nvSpPr>
          <p:cNvPr id="5" name="Élőláb helye 4">
            <a:extLst>
              <a:ext uri="{FF2B5EF4-FFF2-40B4-BE49-F238E27FC236}">
                <a16:creationId xmlns:a16="http://schemas.microsoft.com/office/drawing/2014/main" id="{2B7D6F78-9FCD-4A6A-A09E-B161804F05F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EF7981F1-BBAB-42CA-81B7-9F632B00FBD6}"/>
              </a:ext>
            </a:extLst>
          </p:cNvPr>
          <p:cNvSpPr>
            <a:spLocks noGrp="1"/>
          </p:cNvSpPr>
          <p:nvPr>
            <p:ph type="sldNum" sz="quarter" idx="12"/>
          </p:nvPr>
        </p:nvSpPr>
        <p:spPr/>
        <p:txBody>
          <a:bodyPr/>
          <a:lstStyle/>
          <a:p>
            <a:fld id="{0FABDB69-DDCF-4063-925F-9CB8207C6F3C}" type="slidenum">
              <a:rPr lang="hu-HU" smtClean="0"/>
              <a:pPr/>
              <a:t>‹#›</a:t>
            </a:fld>
            <a:endParaRPr lang="hu-HU"/>
          </a:p>
        </p:txBody>
      </p:sp>
    </p:spTree>
    <p:extLst>
      <p:ext uri="{BB962C8B-B14F-4D97-AF65-F5344CB8AC3E}">
        <p14:creationId xmlns:p14="http://schemas.microsoft.com/office/powerpoint/2010/main" val="3426482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2EB582D-F1A4-4C49-84FC-56951B1C29E5}"/>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5377FE90-4261-4C66-8533-F0843A93ABFD}"/>
              </a:ext>
            </a:extLst>
          </p:cNvPr>
          <p:cNvSpPr>
            <a:spLocks noGrp="1"/>
          </p:cNvSpPr>
          <p:nvPr>
            <p:ph sz="half" idx="1"/>
          </p:nvPr>
        </p:nvSpPr>
        <p:spPr>
          <a:xfrm>
            <a:off x="6286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F08BB723-6082-40F9-BA09-21CB16A8BA6E}"/>
              </a:ext>
            </a:extLst>
          </p:cNvPr>
          <p:cNvSpPr>
            <a:spLocks noGrp="1"/>
          </p:cNvSpPr>
          <p:nvPr>
            <p:ph sz="half" idx="2"/>
          </p:nvPr>
        </p:nvSpPr>
        <p:spPr>
          <a:xfrm>
            <a:off x="46291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A1F74180-B92B-4622-846C-2D37CDE788D6}"/>
              </a:ext>
            </a:extLst>
          </p:cNvPr>
          <p:cNvSpPr>
            <a:spLocks noGrp="1"/>
          </p:cNvSpPr>
          <p:nvPr>
            <p:ph type="dt" sz="half" idx="10"/>
          </p:nvPr>
        </p:nvSpPr>
        <p:spPr/>
        <p:txBody>
          <a:bodyPr/>
          <a:lstStyle/>
          <a:p>
            <a:fld id="{A0730A29-DCCB-43A0-81F5-18C45B4327BF}" type="datetimeFigureOut">
              <a:rPr lang="hu-HU" smtClean="0"/>
              <a:pPr/>
              <a:t>2019. 11. 21.</a:t>
            </a:fld>
            <a:endParaRPr lang="hu-HU"/>
          </a:p>
        </p:txBody>
      </p:sp>
      <p:sp>
        <p:nvSpPr>
          <p:cNvPr id="6" name="Élőláb helye 5">
            <a:extLst>
              <a:ext uri="{FF2B5EF4-FFF2-40B4-BE49-F238E27FC236}">
                <a16:creationId xmlns:a16="http://schemas.microsoft.com/office/drawing/2014/main" id="{4C673543-BED9-41B8-918C-8618909193C0}"/>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B5AA02B2-E1D7-430D-AA9E-669D60208FAB}"/>
              </a:ext>
            </a:extLst>
          </p:cNvPr>
          <p:cNvSpPr>
            <a:spLocks noGrp="1"/>
          </p:cNvSpPr>
          <p:nvPr>
            <p:ph type="sldNum" sz="quarter" idx="12"/>
          </p:nvPr>
        </p:nvSpPr>
        <p:spPr/>
        <p:txBody>
          <a:bodyPr/>
          <a:lstStyle/>
          <a:p>
            <a:fld id="{0FABDB69-DDCF-4063-925F-9CB8207C6F3C}" type="slidenum">
              <a:rPr lang="hu-HU" smtClean="0"/>
              <a:pPr/>
              <a:t>‹#›</a:t>
            </a:fld>
            <a:endParaRPr lang="hu-HU"/>
          </a:p>
        </p:txBody>
      </p:sp>
    </p:spTree>
    <p:extLst>
      <p:ext uri="{BB962C8B-B14F-4D97-AF65-F5344CB8AC3E}">
        <p14:creationId xmlns:p14="http://schemas.microsoft.com/office/powerpoint/2010/main" val="38692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D8E22BA-84F2-4CD1-B733-3F2E47EA3A19}"/>
              </a:ext>
            </a:extLst>
          </p:cNvPr>
          <p:cNvSpPr>
            <a:spLocks noGrp="1"/>
          </p:cNvSpPr>
          <p:nvPr>
            <p:ph type="title"/>
          </p:nvPr>
        </p:nvSpPr>
        <p:spPr>
          <a:xfrm>
            <a:off x="629841" y="365126"/>
            <a:ext cx="7886700" cy="1325563"/>
          </a:xfrm>
        </p:spPr>
        <p:txBody>
          <a:bodyPr/>
          <a:lstStyle/>
          <a:p>
            <a:r>
              <a:rPr lang="hu-HU"/>
              <a:t>Mintacím szerkesztése</a:t>
            </a:r>
          </a:p>
        </p:txBody>
      </p:sp>
      <p:sp>
        <p:nvSpPr>
          <p:cNvPr id="3" name="Szöveg helye 2">
            <a:extLst>
              <a:ext uri="{FF2B5EF4-FFF2-40B4-BE49-F238E27FC236}">
                <a16:creationId xmlns:a16="http://schemas.microsoft.com/office/drawing/2014/main" id="{F58D06A6-6D4A-4575-9E3F-46069B99F11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u-HU"/>
              <a:t>Mintaszöveg szerkesztése</a:t>
            </a:r>
          </a:p>
        </p:txBody>
      </p:sp>
      <p:sp>
        <p:nvSpPr>
          <p:cNvPr id="4" name="Tartalom helye 3">
            <a:extLst>
              <a:ext uri="{FF2B5EF4-FFF2-40B4-BE49-F238E27FC236}">
                <a16:creationId xmlns:a16="http://schemas.microsoft.com/office/drawing/2014/main" id="{F5A8A5B2-EB04-4682-93E6-1E07E7546976}"/>
              </a:ext>
            </a:extLst>
          </p:cNvPr>
          <p:cNvSpPr>
            <a:spLocks noGrp="1"/>
          </p:cNvSpPr>
          <p:nvPr>
            <p:ph sz="half" idx="2"/>
          </p:nvPr>
        </p:nvSpPr>
        <p:spPr>
          <a:xfrm>
            <a:off x="629842" y="2505075"/>
            <a:ext cx="3868340"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9E09D22B-D8E6-46A6-95F5-B40AD8FC015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u-HU"/>
              <a:t>Mintaszöveg szerkesztése</a:t>
            </a:r>
          </a:p>
        </p:txBody>
      </p:sp>
      <p:sp>
        <p:nvSpPr>
          <p:cNvPr id="6" name="Tartalom helye 5">
            <a:extLst>
              <a:ext uri="{FF2B5EF4-FFF2-40B4-BE49-F238E27FC236}">
                <a16:creationId xmlns:a16="http://schemas.microsoft.com/office/drawing/2014/main" id="{B1EBF485-5A49-49B2-A658-350C0A8E6E5F}"/>
              </a:ext>
            </a:extLst>
          </p:cNvPr>
          <p:cNvSpPr>
            <a:spLocks noGrp="1"/>
          </p:cNvSpPr>
          <p:nvPr>
            <p:ph sz="quarter" idx="4"/>
          </p:nvPr>
        </p:nvSpPr>
        <p:spPr>
          <a:xfrm>
            <a:off x="4629150" y="2505075"/>
            <a:ext cx="3887391"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AFCFAAAF-8ED6-414C-B2F9-0D88EAACBD8A}"/>
              </a:ext>
            </a:extLst>
          </p:cNvPr>
          <p:cNvSpPr>
            <a:spLocks noGrp="1"/>
          </p:cNvSpPr>
          <p:nvPr>
            <p:ph type="dt" sz="half" idx="10"/>
          </p:nvPr>
        </p:nvSpPr>
        <p:spPr/>
        <p:txBody>
          <a:bodyPr/>
          <a:lstStyle/>
          <a:p>
            <a:fld id="{A0730A29-DCCB-43A0-81F5-18C45B4327BF}" type="datetimeFigureOut">
              <a:rPr lang="hu-HU" smtClean="0"/>
              <a:pPr/>
              <a:t>2019. 11. 21.</a:t>
            </a:fld>
            <a:endParaRPr lang="hu-HU"/>
          </a:p>
        </p:txBody>
      </p:sp>
      <p:sp>
        <p:nvSpPr>
          <p:cNvPr id="8" name="Élőláb helye 7">
            <a:extLst>
              <a:ext uri="{FF2B5EF4-FFF2-40B4-BE49-F238E27FC236}">
                <a16:creationId xmlns:a16="http://schemas.microsoft.com/office/drawing/2014/main" id="{58541AE6-78C8-463D-9983-5395E099E4B0}"/>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3351697D-2A9D-4407-AF83-839FC32C8616}"/>
              </a:ext>
            </a:extLst>
          </p:cNvPr>
          <p:cNvSpPr>
            <a:spLocks noGrp="1"/>
          </p:cNvSpPr>
          <p:nvPr>
            <p:ph type="sldNum" sz="quarter" idx="12"/>
          </p:nvPr>
        </p:nvSpPr>
        <p:spPr/>
        <p:txBody>
          <a:bodyPr/>
          <a:lstStyle/>
          <a:p>
            <a:fld id="{0FABDB69-DDCF-4063-925F-9CB8207C6F3C}" type="slidenum">
              <a:rPr lang="hu-HU" smtClean="0"/>
              <a:pPr/>
              <a:t>‹#›</a:t>
            </a:fld>
            <a:endParaRPr lang="hu-HU"/>
          </a:p>
        </p:txBody>
      </p:sp>
    </p:spTree>
    <p:extLst>
      <p:ext uri="{BB962C8B-B14F-4D97-AF65-F5344CB8AC3E}">
        <p14:creationId xmlns:p14="http://schemas.microsoft.com/office/powerpoint/2010/main" val="117979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CA342D2-E91E-49B2-983B-A55A5B1C87E5}"/>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A378C790-E39F-4793-B401-D699F04D0B21}"/>
              </a:ext>
            </a:extLst>
          </p:cNvPr>
          <p:cNvSpPr>
            <a:spLocks noGrp="1"/>
          </p:cNvSpPr>
          <p:nvPr>
            <p:ph type="dt" sz="half" idx="10"/>
          </p:nvPr>
        </p:nvSpPr>
        <p:spPr/>
        <p:txBody>
          <a:bodyPr/>
          <a:lstStyle/>
          <a:p>
            <a:fld id="{A0730A29-DCCB-43A0-81F5-18C45B4327BF}" type="datetimeFigureOut">
              <a:rPr lang="hu-HU" smtClean="0"/>
              <a:pPr/>
              <a:t>2019. 11. 21.</a:t>
            </a:fld>
            <a:endParaRPr lang="hu-HU"/>
          </a:p>
        </p:txBody>
      </p:sp>
      <p:sp>
        <p:nvSpPr>
          <p:cNvPr id="4" name="Élőláb helye 3">
            <a:extLst>
              <a:ext uri="{FF2B5EF4-FFF2-40B4-BE49-F238E27FC236}">
                <a16:creationId xmlns:a16="http://schemas.microsoft.com/office/drawing/2014/main" id="{DC6DED28-83B7-4C43-92DE-3546C94C20D7}"/>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E01CC7CC-DE03-4DC4-A57E-A36F8FB7348B}"/>
              </a:ext>
            </a:extLst>
          </p:cNvPr>
          <p:cNvSpPr>
            <a:spLocks noGrp="1"/>
          </p:cNvSpPr>
          <p:nvPr>
            <p:ph type="sldNum" sz="quarter" idx="12"/>
          </p:nvPr>
        </p:nvSpPr>
        <p:spPr/>
        <p:txBody>
          <a:bodyPr/>
          <a:lstStyle/>
          <a:p>
            <a:fld id="{0FABDB69-DDCF-4063-925F-9CB8207C6F3C}" type="slidenum">
              <a:rPr lang="hu-HU" smtClean="0"/>
              <a:pPr/>
              <a:t>‹#›</a:t>
            </a:fld>
            <a:endParaRPr lang="hu-HU"/>
          </a:p>
        </p:txBody>
      </p:sp>
    </p:spTree>
    <p:extLst>
      <p:ext uri="{BB962C8B-B14F-4D97-AF65-F5344CB8AC3E}">
        <p14:creationId xmlns:p14="http://schemas.microsoft.com/office/powerpoint/2010/main" val="1024018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E912F8E0-AA40-49F3-887D-3C026594D5F2}"/>
              </a:ext>
            </a:extLst>
          </p:cNvPr>
          <p:cNvSpPr>
            <a:spLocks noGrp="1"/>
          </p:cNvSpPr>
          <p:nvPr>
            <p:ph type="dt" sz="half" idx="10"/>
          </p:nvPr>
        </p:nvSpPr>
        <p:spPr/>
        <p:txBody>
          <a:bodyPr/>
          <a:lstStyle/>
          <a:p>
            <a:fld id="{A0730A29-DCCB-43A0-81F5-18C45B4327BF}" type="datetimeFigureOut">
              <a:rPr lang="hu-HU" smtClean="0"/>
              <a:pPr/>
              <a:t>2019. 11. 21.</a:t>
            </a:fld>
            <a:endParaRPr lang="hu-HU"/>
          </a:p>
        </p:txBody>
      </p:sp>
      <p:sp>
        <p:nvSpPr>
          <p:cNvPr id="3" name="Élőláb helye 2">
            <a:extLst>
              <a:ext uri="{FF2B5EF4-FFF2-40B4-BE49-F238E27FC236}">
                <a16:creationId xmlns:a16="http://schemas.microsoft.com/office/drawing/2014/main" id="{122D63EF-2628-4F84-9288-5387E08B8B12}"/>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4045B16A-5217-4F85-9523-5941704BD975}"/>
              </a:ext>
            </a:extLst>
          </p:cNvPr>
          <p:cNvSpPr>
            <a:spLocks noGrp="1"/>
          </p:cNvSpPr>
          <p:nvPr>
            <p:ph type="sldNum" sz="quarter" idx="12"/>
          </p:nvPr>
        </p:nvSpPr>
        <p:spPr/>
        <p:txBody>
          <a:bodyPr/>
          <a:lstStyle/>
          <a:p>
            <a:fld id="{0FABDB69-DDCF-4063-925F-9CB8207C6F3C}" type="slidenum">
              <a:rPr lang="hu-HU" smtClean="0"/>
              <a:pPr/>
              <a:t>‹#›</a:t>
            </a:fld>
            <a:endParaRPr lang="hu-HU"/>
          </a:p>
        </p:txBody>
      </p:sp>
    </p:spTree>
    <p:extLst>
      <p:ext uri="{BB962C8B-B14F-4D97-AF65-F5344CB8AC3E}">
        <p14:creationId xmlns:p14="http://schemas.microsoft.com/office/powerpoint/2010/main" val="1674371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64670C5-90CF-4F2F-9095-4E325F9C8533}"/>
              </a:ext>
            </a:extLst>
          </p:cNvPr>
          <p:cNvSpPr>
            <a:spLocks noGrp="1"/>
          </p:cNvSpPr>
          <p:nvPr>
            <p:ph type="title"/>
          </p:nvPr>
        </p:nvSpPr>
        <p:spPr>
          <a:xfrm>
            <a:off x="629841" y="457200"/>
            <a:ext cx="2949178" cy="1600200"/>
          </a:xfrm>
        </p:spPr>
        <p:txBody>
          <a:bodyPr anchor="b"/>
          <a:lstStyle>
            <a:lvl1pPr>
              <a:defRPr sz="2400"/>
            </a:lvl1pPr>
          </a:lstStyle>
          <a:p>
            <a:r>
              <a:rPr lang="hu-HU"/>
              <a:t>Mintacím szerkesztése</a:t>
            </a:r>
          </a:p>
        </p:txBody>
      </p:sp>
      <p:sp>
        <p:nvSpPr>
          <p:cNvPr id="3" name="Tartalom helye 2">
            <a:extLst>
              <a:ext uri="{FF2B5EF4-FFF2-40B4-BE49-F238E27FC236}">
                <a16:creationId xmlns:a16="http://schemas.microsoft.com/office/drawing/2014/main" id="{DEF456C5-2A7E-44F7-855B-7A41E857F5B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2C28CC70-6091-41A2-96BF-5542B2B3AAA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u-HU"/>
              <a:t>Mintaszöveg szerkesztése</a:t>
            </a:r>
          </a:p>
        </p:txBody>
      </p:sp>
      <p:sp>
        <p:nvSpPr>
          <p:cNvPr id="5" name="Dátum helye 4">
            <a:extLst>
              <a:ext uri="{FF2B5EF4-FFF2-40B4-BE49-F238E27FC236}">
                <a16:creationId xmlns:a16="http://schemas.microsoft.com/office/drawing/2014/main" id="{1DC82C42-1B49-402E-98A3-83E8854E4139}"/>
              </a:ext>
            </a:extLst>
          </p:cNvPr>
          <p:cNvSpPr>
            <a:spLocks noGrp="1"/>
          </p:cNvSpPr>
          <p:nvPr>
            <p:ph type="dt" sz="half" idx="10"/>
          </p:nvPr>
        </p:nvSpPr>
        <p:spPr/>
        <p:txBody>
          <a:bodyPr/>
          <a:lstStyle/>
          <a:p>
            <a:fld id="{A0730A29-DCCB-43A0-81F5-18C45B4327BF}" type="datetimeFigureOut">
              <a:rPr lang="hu-HU" smtClean="0"/>
              <a:pPr/>
              <a:t>2019. 11. 21.</a:t>
            </a:fld>
            <a:endParaRPr lang="hu-HU"/>
          </a:p>
        </p:txBody>
      </p:sp>
      <p:sp>
        <p:nvSpPr>
          <p:cNvPr id="6" name="Élőláb helye 5">
            <a:extLst>
              <a:ext uri="{FF2B5EF4-FFF2-40B4-BE49-F238E27FC236}">
                <a16:creationId xmlns:a16="http://schemas.microsoft.com/office/drawing/2014/main" id="{A3FD413C-25D3-41E6-9C96-9C4A1EF88BD8}"/>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03B2C69D-4337-4315-9253-86E95AF3F584}"/>
              </a:ext>
            </a:extLst>
          </p:cNvPr>
          <p:cNvSpPr>
            <a:spLocks noGrp="1"/>
          </p:cNvSpPr>
          <p:nvPr>
            <p:ph type="sldNum" sz="quarter" idx="12"/>
          </p:nvPr>
        </p:nvSpPr>
        <p:spPr/>
        <p:txBody>
          <a:bodyPr/>
          <a:lstStyle/>
          <a:p>
            <a:fld id="{0FABDB69-DDCF-4063-925F-9CB8207C6F3C}" type="slidenum">
              <a:rPr lang="hu-HU" smtClean="0"/>
              <a:pPr/>
              <a:t>‹#›</a:t>
            </a:fld>
            <a:endParaRPr lang="hu-HU"/>
          </a:p>
        </p:txBody>
      </p:sp>
    </p:spTree>
    <p:extLst>
      <p:ext uri="{BB962C8B-B14F-4D97-AF65-F5344CB8AC3E}">
        <p14:creationId xmlns:p14="http://schemas.microsoft.com/office/powerpoint/2010/main" val="157985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53D49D2-E57E-4E46-A5E4-FC22C0E81CC8}"/>
              </a:ext>
            </a:extLst>
          </p:cNvPr>
          <p:cNvSpPr>
            <a:spLocks noGrp="1"/>
          </p:cNvSpPr>
          <p:nvPr>
            <p:ph type="title"/>
          </p:nvPr>
        </p:nvSpPr>
        <p:spPr>
          <a:xfrm>
            <a:off x="629841" y="457200"/>
            <a:ext cx="2949178" cy="1600200"/>
          </a:xfrm>
        </p:spPr>
        <p:txBody>
          <a:bodyPr anchor="b"/>
          <a:lstStyle>
            <a:lvl1pPr>
              <a:defRPr sz="2400"/>
            </a:lvl1pPr>
          </a:lstStyle>
          <a:p>
            <a:r>
              <a:rPr lang="hu-HU"/>
              <a:t>Mintacím szerkesztése</a:t>
            </a:r>
          </a:p>
        </p:txBody>
      </p:sp>
      <p:sp>
        <p:nvSpPr>
          <p:cNvPr id="3" name="Kép helye 2">
            <a:extLst>
              <a:ext uri="{FF2B5EF4-FFF2-40B4-BE49-F238E27FC236}">
                <a16:creationId xmlns:a16="http://schemas.microsoft.com/office/drawing/2014/main" id="{1B1DDF4D-F248-4E68-9432-2541F0BFCCA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hu-HU"/>
          </a:p>
        </p:txBody>
      </p:sp>
      <p:sp>
        <p:nvSpPr>
          <p:cNvPr id="4" name="Szöveg helye 3">
            <a:extLst>
              <a:ext uri="{FF2B5EF4-FFF2-40B4-BE49-F238E27FC236}">
                <a16:creationId xmlns:a16="http://schemas.microsoft.com/office/drawing/2014/main" id="{E8512604-C589-489B-AC8A-8AB0FD75F5D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u-HU"/>
              <a:t>Mintaszöveg szerkesztése</a:t>
            </a:r>
          </a:p>
        </p:txBody>
      </p:sp>
      <p:sp>
        <p:nvSpPr>
          <p:cNvPr id="5" name="Dátum helye 4">
            <a:extLst>
              <a:ext uri="{FF2B5EF4-FFF2-40B4-BE49-F238E27FC236}">
                <a16:creationId xmlns:a16="http://schemas.microsoft.com/office/drawing/2014/main" id="{525E9AE4-B270-465E-8E2D-0D1402BDB190}"/>
              </a:ext>
            </a:extLst>
          </p:cNvPr>
          <p:cNvSpPr>
            <a:spLocks noGrp="1"/>
          </p:cNvSpPr>
          <p:nvPr>
            <p:ph type="dt" sz="half" idx="10"/>
          </p:nvPr>
        </p:nvSpPr>
        <p:spPr/>
        <p:txBody>
          <a:bodyPr/>
          <a:lstStyle/>
          <a:p>
            <a:fld id="{A0730A29-DCCB-43A0-81F5-18C45B4327BF}" type="datetimeFigureOut">
              <a:rPr lang="hu-HU" smtClean="0"/>
              <a:pPr/>
              <a:t>2019. 11. 21.</a:t>
            </a:fld>
            <a:endParaRPr lang="hu-HU"/>
          </a:p>
        </p:txBody>
      </p:sp>
      <p:sp>
        <p:nvSpPr>
          <p:cNvPr id="6" name="Élőláb helye 5">
            <a:extLst>
              <a:ext uri="{FF2B5EF4-FFF2-40B4-BE49-F238E27FC236}">
                <a16:creationId xmlns:a16="http://schemas.microsoft.com/office/drawing/2014/main" id="{6BC0D90A-5AC1-43AC-9744-105DBD9F4E7F}"/>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6BC15E34-53C1-43F9-AD68-402DAC8AF913}"/>
              </a:ext>
            </a:extLst>
          </p:cNvPr>
          <p:cNvSpPr>
            <a:spLocks noGrp="1"/>
          </p:cNvSpPr>
          <p:nvPr>
            <p:ph type="sldNum" sz="quarter" idx="12"/>
          </p:nvPr>
        </p:nvSpPr>
        <p:spPr/>
        <p:txBody>
          <a:bodyPr/>
          <a:lstStyle/>
          <a:p>
            <a:fld id="{0FABDB69-DDCF-4063-925F-9CB8207C6F3C}" type="slidenum">
              <a:rPr lang="hu-HU" smtClean="0"/>
              <a:pPr/>
              <a:t>‹#›</a:t>
            </a:fld>
            <a:endParaRPr lang="hu-HU"/>
          </a:p>
        </p:txBody>
      </p:sp>
    </p:spTree>
    <p:extLst>
      <p:ext uri="{BB962C8B-B14F-4D97-AF65-F5344CB8AC3E}">
        <p14:creationId xmlns:p14="http://schemas.microsoft.com/office/powerpoint/2010/main" val="3736318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59536509-2098-4BAA-BD08-954165C9CAD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EED84234-1880-4560-95EC-EFE6376285A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3C6B1787-C6E2-4D1E-81B3-E5C2FA7E0FC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0730A29-DCCB-43A0-81F5-18C45B4327BF}" type="datetimeFigureOut">
              <a:rPr lang="hu-HU" smtClean="0"/>
              <a:pPr/>
              <a:t>2019. 11. 21.</a:t>
            </a:fld>
            <a:endParaRPr lang="hu-HU"/>
          </a:p>
        </p:txBody>
      </p:sp>
      <p:sp>
        <p:nvSpPr>
          <p:cNvPr id="5" name="Élőláb helye 4">
            <a:extLst>
              <a:ext uri="{FF2B5EF4-FFF2-40B4-BE49-F238E27FC236}">
                <a16:creationId xmlns:a16="http://schemas.microsoft.com/office/drawing/2014/main" id="{9399288B-4A54-4CE2-9DD3-6ADDAE7CBF1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6BBD9554-A7AB-44AD-81D3-09F7BC1F6DA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ABDB69-DDCF-4063-925F-9CB8207C6F3C}" type="slidenum">
              <a:rPr lang="hu-HU" smtClean="0"/>
              <a:pPr/>
              <a:t>‹#›</a:t>
            </a:fld>
            <a:endParaRPr lang="hu-HU"/>
          </a:p>
        </p:txBody>
      </p:sp>
    </p:spTree>
    <p:extLst>
      <p:ext uri="{BB962C8B-B14F-4D97-AF65-F5344CB8AC3E}">
        <p14:creationId xmlns:p14="http://schemas.microsoft.com/office/powerpoint/2010/main" val="34354047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hu-H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1052736"/>
            <a:ext cx="8064896" cy="3970318"/>
          </a:xfrm>
          <a:prstGeom prst="rect">
            <a:avLst/>
          </a:prstGeom>
          <a:noFill/>
        </p:spPr>
        <p:txBody>
          <a:bodyPr wrap="square" rtlCol="0">
            <a:spAutoFit/>
          </a:bodyPr>
          <a:lstStyle/>
          <a:p>
            <a:r>
              <a:rPr lang="hu-HU" u="sng">
                <a:latin typeface="+mj-lt"/>
              </a:rPr>
              <a:t>Modern rekonstrukciók</a:t>
            </a:r>
          </a:p>
          <a:p>
            <a:r>
              <a:rPr lang="hu-HU"/>
              <a:t>Jan Łukasiewicz 1950 (</a:t>
            </a:r>
            <a:r>
              <a:rPr lang="hu-HU" i="1"/>
              <a:t>Aristotle’s Syllogistic …</a:t>
            </a:r>
            <a:r>
              <a:rPr lang="hu-HU"/>
              <a:t>):</a:t>
            </a:r>
          </a:p>
          <a:p>
            <a:pPr marL="285750" indent="-285750">
              <a:buFont typeface="Arial" pitchFamily="34" charset="0"/>
              <a:buChar char="•"/>
            </a:pPr>
            <a:r>
              <a:rPr lang="hu-HU"/>
              <a:t>A szillogisztika négy, terminusok közötti reláció (</a:t>
            </a:r>
            <a:r>
              <a:rPr lang="hu-HU" b="1"/>
              <a:t>a</a:t>
            </a:r>
            <a:r>
              <a:rPr lang="hu-HU"/>
              <a:t>, </a:t>
            </a:r>
            <a:r>
              <a:rPr lang="hu-HU" b="1"/>
              <a:t>e</a:t>
            </a:r>
            <a:r>
              <a:rPr lang="hu-HU"/>
              <a:t>, </a:t>
            </a:r>
            <a:r>
              <a:rPr lang="hu-HU" b="1"/>
              <a:t>i</a:t>
            </a:r>
            <a:r>
              <a:rPr lang="hu-HU"/>
              <a:t>, </a:t>
            </a:r>
            <a:r>
              <a:rPr lang="hu-HU" b="1"/>
              <a:t>o</a:t>
            </a:r>
            <a:r>
              <a:rPr lang="hu-HU"/>
              <a:t>) axiomatikus elmélete. A kifejezhetőség miatt elég kettőt alapfogalomnak tekinteni (</a:t>
            </a:r>
            <a:r>
              <a:rPr lang="hu-HU" b="1"/>
              <a:t>a</a:t>
            </a:r>
            <a:r>
              <a:rPr lang="hu-HU"/>
              <a:t>, </a:t>
            </a:r>
            <a:r>
              <a:rPr lang="hu-HU" b="1"/>
              <a:t>i</a:t>
            </a:r>
            <a:r>
              <a:rPr lang="hu-HU"/>
              <a:t>).</a:t>
            </a:r>
          </a:p>
          <a:p>
            <a:pPr lvl="1"/>
            <a:r>
              <a:rPr lang="hu-HU"/>
              <a:t>Írjuk az elmélet atomi kijelentéseit így: </a:t>
            </a:r>
            <a:r>
              <a:rPr lang="hu-HU" b="1"/>
              <a:t>a</a:t>
            </a:r>
            <a:r>
              <a:rPr lang="hu-HU"/>
              <a:t>AB („A” egyetemesen vonatkozik B-re), stb.</a:t>
            </a:r>
          </a:p>
          <a:p>
            <a:pPr marL="285750" indent="-285750">
              <a:buFont typeface="Arial" pitchFamily="34" charset="0"/>
              <a:buChar char="•"/>
            </a:pPr>
            <a:r>
              <a:rPr lang="hu-HU"/>
              <a:t>Keretelmélet a (hallgatólagosan elfogadott) kijelentéslogika.</a:t>
            </a:r>
          </a:p>
          <a:p>
            <a:pPr marL="285750" indent="-285750">
              <a:buFont typeface="Arial" pitchFamily="34" charset="0"/>
              <a:buChar char="•"/>
            </a:pPr>
            <a:r>
              <a:rPr lang="hu-HU"/>
              <a:t>A szillogisztika tételei: </a:t>
            </a:r>
            <a:r>
              <a:rPr lang="hu-HU">
                <a:sym typeface="Symbol"/>
              </a:rPr>
              <a:t>„(p  q)  r” alakú logikai igazságok (ahol p, q, r a 4 típusba tartozó, azaz atomi kijelentések). </a:t>
            </a:r>
          </a:p>
          <a:p>
            <a:pPr lvl="1"/>
            <a:r>
              <a:rPr lang="hu-HU">
                <a:sym typeface="Symbol"/>
              </a:rPr>
              <a:t>Szigorúan a szöveg alapján, Arisztotelész tényleg így fogalmaz.</a:t>
            </a:r>
          </a:p>
          <a:p>
            <a:pPr marL="285750" indent="-285750">
              <a:buFont typeface="Arial" pitchFamily="34" charset="0"/>
              <a:buChar char="•"/>
            </a:pPr>
            <a:r>
              <a:rPr lang="hu-HU"/>
              <a:t>Négy axiómára épít: két modus (de nem Barbara és Celarent), továbbá </a:t>
            </a:r>
            <a:r>
              <a:rPr lang="hu-HU" b="1"/>
              <a:t>a</a:t>
            </a:r>
            <a:r>
              <a:rPr lang="hu-HU"/>
              <a:t>AA és </a:t>
            </a:r>
            <a:r>
              <a:rPr lang="hu-HU" b="1"/>
              <a:t>i</a:t>
            </a:r>
            <a:r>
              <a:rPr lang="hu-HU"/>
              <a:t>AA (terminusok exisztenciális nyomatéka).</a:t>
            </a:r>
          </a:p>
          <a:p>
            <a:pPr marL="285750" indent="-285750">
              <a:buFont typeface="Arial" pitchFamily="34" charset="0"/>
              <a:buChar char="•"/>
            </a:pPr>
            <a:r>
              <a:rPr lang="hu-HU"/>
              <a:t>A megfordítási szabályok(nak megfelelő kondicionálisok) levezethetőek az axiómákból.</a:t>
            </a:r>
          </a:p>
        </p:txBody>
      </p:sp>
    </p:spTree>
    <p:extLst>
      <p:ext uri="{BB962C8B-B14F-4D97-AF65-F5344CB8AC3E}">
        <p14:creationId xmlns:p14="http://schemas.microsoft.com/office/powerpoint/2010/main" val="49314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a:extLst>
              <a:ext uri="{FF2B5EF4-FFF2-40B4-BE49-F238E27FC236}">
                <a16:creationId xmlns:a16="http://schemas.microsoft.com/office/drawing/2014/main" id="{4D286308-9E84-47F0-8ADB-7A490DEF4A3D}"/>
              </a:ext>
            </a:extLst>
          </p:cNvPr>
          <p:cNvSpPr/>
          <p:nvPr/>
        </p:nvSpPr>
        <p:spPr>
          <a:xfrm>
            <a:off x="395536" y="692696"/>
            <a:ext cx="8352928" cy="5078313"/>
          </a:xfrm>
          <a:prstGeom prst="rect">
            <a:avLst/>
          </a:prstGeom>
        </p:spPr>
        <p:txBody>
          <a:bodyPr wrap="square">
            <a:spAutoFit/>
          </a:bodyPr>
          <a:lstStyle/>
          <a:p>
            <a:r>
              <a:rPr lang="hu-HU"/>
              <a:t>A teljesség bizonyítható, három lényegesen különböző szemantika van (természetes, Leibniz, Euler).</a:t>
            </a:r>
          </a:p>
          <a:p>
            <a:pPr lvl="1"/>
            <a:r>
              <a:rPr lang="hu-HU"/>
              <a:t>Természetes: minden terminushoz hozzárendeljük egy alaphalmaz valamilyen nem üres részhalmazát. </a:t>
            </a:r>
            <a:r>
              <a:rPr lang="hu-HU" b="1"/>
              <a:t>a</a:t>
            </a:r>
            <a:r>
              <a:rPr lang="hu-HU"/>
              <a:t>AB igaz, ha B halmaza része A halmazának, </a:t>
            </a:r>
            <a:r>
              <a:rPr lang="hu-HU" b="1"/>
              <a:t>i</a:t>
            </a:r>
            <a:r>
              <a:rPr lang="hu-HU"/>
              <a:t>AB igaz, ha A és B halmazának metszete nem üres. </a:t>
            </a:r>
          </a:p>
          <a:p>
            <a:pPr lvl="1"/>
            <a:r>
              <a:rPr lang="hu-HU"/>
              <a:t>Leibniz: minden A terminushoz egy relatív prím természetes számokból álló </a:t>
            </a:r>
            <a:br>
              <a:rPr lang="hu-HU"/>
            </a:br>
            <a:r>
              <a:rPr lang="hu-HU"/>
              <a:t>(a1; a2) számpárt rendelünk. </a:t>
            </a:r>
            <a:r>
              <a:rPr lang="hu-HU" b="1"/>
              <a:t>a</a:t>
            </a:r>
            <a:r>
              <a:rPr lang="hu-HU"/>
              <a:t>AB igaz, ha a1 osztója b1-nek és a2 osztója b2-nek. </a:t>
            </a:r>
            <a:r>
              <a:rPr lang="hu-HU" b="1"/>
              <a:t>i</a:t>
            </a:r>
            <a:r>
              <a:rPr lang="hu-HU"/>
              <a:t>AB igaz, ha (a1*b1; a2*b2) „jó” számpár, azaz a1*a2 relatív prím b1*b2-höz.</a:t>
            </a:r>
          </a:p>
          <a:p>
            <a:pPr lvl="1"/>
            <a:r>
              <a:rPr lang="hu-HU"/>
              <a:t>Euler-körök: egy sík egymást nem metsző körvonalak által határolt körlemezei. Igazság ugyanúgy, mint a természetes modellben. Ebben a szemantikában </a:t>
            </a:r>
            <a:r>
              <a:rPr lang="hu-HU" b="1"/>
              <a:t>i</a:t>
            </a:r>
            <a:r>
              <a:rPr lang="hu-HU"/>
              <a:t>AB csak úgy tud igaz lenni, ha vagy </a:t>
            </a:r>
            <a:r>
              <a:rPr lang="hu-HU" b="1"/>
              <a:t>a</a:t>
            </a:r>
            <a:r>
              <a:rPr lang="hu-HU"/>
              <a:t>AB, vagy </a:t>
            </a:r>
            <a:r>
              <a:rPr lang="hu-HU" b="1"/>
              <a:t>a</a:t>
            </a:r>
            <a:r>
              <a:rPr lang="hu-HU"/>
              <a:t>BA igaz.</a:t>
            </a:r>
          </a:p>
          <a:p>
            <a:r>
              <a:rPr lang="hu-HU"/>
              <a:t>Az első kettőhöz képest a Łukasiewicz-féle axiomatikus elmélet helyes és teljes. Az Euler-körökhöz képest is helyes, és minden, ami </a:t>
            </a:r>
            <a:r>
              <a:rPr lang="hu-HU" i="1"/>
              <a:t>szillogisztikus alakú</a:t>
            </a:r>
            <a:r>
              <a:rPr lang="hu-HU"/>
              <a:t> és ebben a szemantikában érvényes, le is vezethető. </a:t>
            </a:r>
            <a:r>
              <a:rPr lang="hu-HU" b="1"/>
              <a:t>i</a:t>
            </a:r>
            <a:r>
              <a:rPr lang="hu-HU"/>
              <a:t>AB </a:t>
            </a:r>
            <a:r>
              <a:rPr lang="hu-HU">
                <a:sym typeface="Symbol" panose="05050102010706020507" pitchFamily="18" charset="2"/>
              </a:rPr>
              <a:t>(</a:t>
            </a:r>
            <a:r>
              <a:rPr lang="hu-HU" b="1">
                <a:sym typeface="Symbol" panose="05050102010706020507" pitchFamily="18" charset="2"/>
              </a:rPr>
              <a:t>a</a:t>
            </a:r>
            <a:r>
              <a:rPr lang="hu-HU">
                <a:sym typeface="Symbol" panose="05050102010706020507" pitchFamily="18" charset="2"/>
              </a:rPr>
              <a:t>AB  </a:t>
            </a:r>
            <a:r>
              <a:rPr lang="hu-HU" b="1">
                <a:sym typeface="Symbol" panose="05050102010706020507" pitchFamily="18" charset="2"/>
              </a:rPr>
              <a:t>a</a:t>
            </a:r>
            <a:r>
              <a:rPr lang="hu-HU">
                <a:sym typeface="Symbol" panose="05050102010706020507" pitchFamily="18" charset="2"/>
              </a:rPr>
              <a:t>BA) persze nem vezethető le (mert a másik két szemantikában nem is érvényes).</a:t>
            </a:r>
          </a:p>
          <a:p>
            <a:r>
              <a:rPr lang="hu-HU"/>
              <a:t>Lehetséges olyan  (nem triviális) axiomatikus bővítés, amelyben a három terminus-két premissza-konklúzió alakú, de nem helyes sémák érvénytelensége bizonyítható; de az egész rendszerhez nincs teljes cáfolási eljárás (Słupecki).</a:t>
            </a:r>
          </a:p>
        </p:txBody>
      </p:sp>
    </p:spTree>
    <p:extLst>
      <p:ext uri="{BB962C8B-B14F-4D97-AF65-F5344CB8AC3E}">
        <p14:creationId xmlns:p14="http://schemas.microsoft.com/office/powerpoint/2010/main" val="140815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83568" y="980728"/>
            <a:ext cx="7776864" cy="3970318"/>
          </a:xfrm>
          <a:prstGeom prst="rect">
            <a:avLst/>
          </a:prstGeom>
          <a:noFill/>
        </p:spPr>
        <p:txBody>
          <a:bodyPr wrap="square" rtlCol="0">
            <a:spAutoFit/>
          </a:bodyPr>
          <a:lstStyle/>
          <a:p>
            <a:r>
              <a:rPr lang="hu-HU"/>
              <a:t>Ellenvetések:</a:t>
            </a:r>
          </a:p>
          <a:p>
            <a:pPr marL="285750" indent="-285750">
              <a:buFont typeface="Arial" pitchFamily="34" charset="0"/>
              <a:buChar char="•"/>
            </a:pPr>
            <a:r>
              <a:rPr lang="hu-HU"/>
              <a:t>Nem igazi logika, hanem egy szakelmélet, amely a logikáját kívülről veszi.</a:t>
            </a:r>
          </a:p>
          <a:p>
            <a:pPr marL="285750" indent="-285750">
              <a:buFont typeface="Arial" pitchFamily="34" charset="0"/>
              <a:buChar char="•"/>
            </a:pPr>
            <a:r>
              <a:rPr lang="hu-HU"/>
              <a:t>A nyelv súlyosan túlgenerál (látszik az eldönthetőségi problémákból).</a:t>
            </a:r>
          </a:p>
          <a:p>
            <a:pPr marL="285750" indent="-285750">
              <a:buFont typeface="Arial" pitchFamily="34" charset="0"/>
              <a:buChar char="•"/>
            </a:pPr>
            <a:r>
              <a:rPr lang="hu-HU"/>
              <a:t>Nagyon nem arisztotelészi a két egyszerű axióma.</a:t>
            </a:r>
          </a:p>
          <a:p>
            <a:endParaRPr lang="hu-HU"/>
          </a:p>
          <a:p>
            <a:r>
              <a:rPr lang="hu-HU"/>
              <a:t>Más megoldás: John Corcoran (1972-től több cikkben)</a:t>
            </a:r>
          </a:p>
          <a:p>
            <a:pPr marL="285750" indent="-285750">
              <a:buFont typeface="Arial" pitchFamily="34" charset="0"/>
              <a:buChar char="•"/>
            </a:pPr>
            <a:r>
              <a:rPr lang="hu-HU"/>
              <a:t>Természetes levezetési rendszer: értelmezzük a ‚ha-akkor’t a szövegben metanyelvi és nem tárgynyelvi kondicionálisnak, az ‚és’-t pedig felsorolásként.</a:t>
            </a:r>
          </a:p>
          <a:p>
            <a:pPr marL="285750" indent="-285750">
              <a:buFont typeface="Arial" pitchFamily="34" charset="0"/>
              <a:buChar char="•"/>
            </a:pPr>
            <a:r>
              <a:rPr lang="hu-HU"/>
              <a:t>Alapsémáink: Barbara, Celarent és a három megfordítási szabály.</a:t>
            </a:r>
          </a:p>
          <a:p>
            <a:pPr marL="285750" indent="-285750">
              <a:buFont typeface="Arial" pitchFamily="34" charset="0"/>
              <a:buChar char="•"/>
            </a:pPr>
            <a:r>
              <a:rPr lang="hu-HU"/>
              <a:t>Metaszabályok: annak rögzítése, hogy minek mi az ellentmondó párja, metszetszabály (következmény következménye az eredeti premisszáknak is következménye), és az indirekt bizonyítások modellálására egy modus tollens-szerű szabály.</a:t>
            </a:r>
          </a:p>
          <a:p>
            <a:r>
              <a:rPr lang="hu-HU"/>
              <a:t>Minden úgy működik, mint Arisztotelésznél.</a:t>
            </a:r>
          </a:p>
        </p:txBody>
      </p:sp>
    </p:spTree>
    <p:extLst>
      <p:ext uri="{BB962C8B-B14F-4D97-AF65-F5344CB8AC3E}">
        <p14:creationId xmlns:p14="http://schemas.microsoft.com/office/powerpoint/2010/main" val="112936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83568" y="1052736"/>
            <a:ext cx="7632848" cy="4801314"/>
          </a:xfrm>
          <a:prstGeom prst="rect">
            <a:avLst/>
          </a:prstGeom>
          <a:noFill/>
        </p:spPr>
        <p:txBody>
          <a:bodyPr wrap="square" rtlCol="0">
            <a:spAutoFit/>
          </a:bodyPr>
          <a:lstStyle/>
          <a:p>
            <a:r>
              <a:rPr lang="hu-HU" u="sng"/>
              <a:t>Modális szillogizmusokról</a:t>
            </a:r>
          </a:p>
          <a:p>
            <a:r>
              <a:rPr lang="hu-HU"/>
              <a:t>Arisztotelész szerint, ha egy érvényes egyszerű modus mindkét premisszáját szükségszerűre erősítjük, akkor a szükségszerűvé erősített konklúzió is következik.</a:t>
            </a:r>
          </a:p>
          <a:p>
            <a:r>
              <a:rPr lang="hu-HU"/>
              <a:t>Ha csak megfordítást alkalmazunk, a bizonyítások ugyanúgy mennek.</a:t>
            </a:r>
          </a:p>
          <a:p>
            <a:r>
              <a:rPr lang="hu-HU"/>
              <a:t>Erről láttuk, hogy </a:t>
            </a:r>
            <a:r>
              <a:rPr lang="hu-HU" i="1"/>
              <a:t>de dicto </a:t>
            </a:r>
            <a:r>
              <a:rPr lang="hu-HU"/>
              <a:t>rendben van, </a:t>
            </a:r>
            <a:r>
              <a:rPr lang="hu-HU" i="1"/>
              <a:t>de re </a:t>
            </a:r>
            <a:r>
              <a:rPr lang="hu-HU"/>
              <a:t>problematikus.</a:t>
            </a:r>
          </a:p>
          <a:p>
            <a:pPr lvl="1"/>
            <a:r>
              <a:rPr lang="hu-HU"/>
              <a:t>Formálisan: értsük „Szükségszerű, hogy </a:t>
            </a:r>
            <a:r>
              <a:rPr lang="hu-HU">
                <a:sym typeface="Symbol" panose="05050102010706020507" pitchFamily="18" charset="2"/>
              </a:rPr>
              <a:t>(A B)” </a:t>
            </a:r>
            <a:r>
              <a:rPr lang="hu-HU" i="1">
                <a:sym typeface="Symbol" panose="05050102010706020507" pitchFamily="18" charset="2"/>
              </a:rPr>
              <a:t>de dicto </a:t>
            </a:r>
            <a:r>
              <a:rPr lang="hu-HU">
                <a:sym typeface="Symbol" panose="05050102010706020507" pitchFamily="18" charset="2"/>
              </a:rPr>
              <a:t> értelmezésén a </a:t>
            </a:r>
          </a:p>
          <a:p>
            <a:pPr lvl="1"/>
            <a:r>
              <a:rPr lang="hu-HU" b="1">
                <a:sym typeface="Symbol" panose="05050102010706020507" pitchFamily="18" charset="2"/>
              </a:rPr>
              <a:t>N</a:t>
            </a:r>
            <a:r>
              <a:rPr lang="hu-HU">
                <a:sym typeface="Symbol" panose="05050102010706020507" pitchFamily="18" charset="2"/>
              </a:rPr>
              <a:t>(A B), </a:t>
            </a:r>
            <a:r>
              <a:rPr lang="hu-HU" i="1">
                <a:sym typeface="Symbol" panose="05050102010706020507" pitchFamily="18" charset="2"/>
              </a:rPr>
              <a:t>de re </a:t>
            </a:r>
            <a:r>
              <a:rPr lang="hu-HU">
                <a:sym typeface="Symbol" panose="05050102010706020507" pitchFamily="18" charset="2"/>
              </a:rPr>
              <a:t>olvasatán a (A </a:t>
            </a:r>
            <a:r>
              <a:rPr lang="hu-HU" b="1">
                <a:sym typeface="Symbol" panose="05050102010706020507" pitchFamily="18" charset="2"/>
              </a:rPr>
              <a:t>N</a:t>
            </a:r>
            <a:r>
              <a:rPr lang="hu-HU">
                <a:sym typeface="Symbol" panose="05050102010706020507" pitchFamily="18" charset="2"/>
              </a:rPr>
              <a:t>B) formulát. </a:t>
            </a:r>
            <a:r>
              <a:rPr lang="hu-HU" b="1">
                <a:sym typeface="Symbol" panose="05050102010706020507" pitchFamily="18" charset="2"/>
              </a:rPr>
              <a:t>N</a:t>
            </a:r>
            <a:r>
              <a:rPr lang="hu-HU">
                <a:sym typeface="Symbol" panose="05050102010706020507" pitchFamily="18" charset="2"/>
              </a:rPr>
              <a:t>: necessary, notwendig, </a:t>
            </a:r>
            <a:r>
              <a:rPr lang="hu-HU" b="1">
                <a:sym typeface="Symbol" panose="05050102010706020507" pitchFamily="18" charset="2"/>
              </a:rPr>
              <a:t>M</a:t>
            </a:r>
            <a:r>
              <a:rPr lang="hu-HU">
                <a:sym typeface="Symbol" panose="05050102010706020507" pitchFamily="18" charset="2"/>
              </a:rPr>
              <a:t>: lehetséges. </a:t>
            </a:r>
          </a:p>
          <a:p>
            <a:pPr lvl="1"/>
            <a:r>
              <a:rPr lang="hu-HU">
                <a:sym typeface="Symbol" panose="05050102010706020507" pitchFamily="18" charset="2"/>
              </a:rPr>
              <a:t>Az </a:t>
            </a:r>
            <a:r>
              <a:rPr lang="hu-HU" b="1">
                <a:sym typeface="Symbol" panose="05050102010706020507" pitchFamily="18" charset="2"/>
              </a:rPr>
              <a:t>i</a:t>
            </a:r>
            <a:r>
              <a:rPr lang="hu-HU">
                <a:sym typeface="Symbol" panose="05050102010706020507" pitchFamily="18" charset="2"/>
              </a:rPr>
              <a:t>-kijelentések megfordíthatósága </a:t>
            </a:r>
            <a:r>
              <a:rPr lang="hu-HU" i="1">
                <a:sym typeface="Symbol" panose="05050102010706020507" pitchFamily="18" charset="2"/>
              </a:rPr>
              <a:t>de dicto</a:t>
            </a:r>
            <a:r>
              <a:rPr lang="hu-HU">
                <a:sym typeface="Symbol" panose="05050102010706020507" pitchFamily="18" charset="2"/>
              </a:rPr>
              <a:t> olvasatban magától értetődik, </a:t>
            </a:r>
            <a:r>
              <a:rPr lang="hu-HU" i="1">
                <a:sym typeface="Symbol" panose="05050102010706020507" pitchFamily="18" charset="2"/>
              </a:rPr>
              <a:t>de re </a:t>
            </a:r>
            <a:r>
              <a:rPr lang="hu-HU">
                <a:sym typeface="Symbol" panose="05050102010706020507" pitchFamily="18" charset="2"/>
              </a:rPr>
              <a:t> olvasatban minimum problematikus. </a:t>
            </a:r>
            <a:endParaRPr lang="hu-HU"/>
          </a:p>
          <a:p>
            <a:r>
              <a:rPr lang="hu-HU"/>
              <a:t>Az indirekt bizonyítások viszont nem vihetők át, mert egy szükségszerű kijelentés ellentmondó párja csak lehetséges.</a:t>
            </a:r>
          </a:p>
          <a:p>
            <a:r>
              <a:rPr lang="hu-HU"/>
              <a:t>Ezért annak a két modusnak, amelyet csak indirekt úton tudott bizonyítani, a szükségszerűsített párját kiemeléssel bizonyítja.</a:t>
            </a:r>
          </a:p>
          <a:p>
            <a:r>
              <a:rPr lang="hu-HU"/>
              <a:t>A kiemelés ezúttal részterminus kiemelését jelenti, de </a:t>
            </a:r>
            <a:r>
              <a:rPr lang="hu-HU" i="1"/>
              <a:t>de dicto</a:t>
            </a:r>
            <a:r>
              <a:rPr lang="hu-HU"/>
              <a:t> értelmezésben elfogadható. </a:t>
            </a:r>
          </a:p>
        </p:txBody>
      </p:sp>
    </p:spTree>
    <p:extLst>
      <p:ext uri="{BB962C8B-B14F-4D97-AF65-F5344CB8AC3E}">
        <p14:creationId xmlns:p14="http://schemas.microsoft.com/office/powerpoint/2010/main" val="84069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980728"/>
            <a:ext cx="8280920" cy="3693319"/>
          </a:xfrm>
          <a:prstGeom prst="rect">
            <a:avLst/>
          </a:prstGeom>
          <a:noFill/>
        </p:spPr>
        <p:txBody>
          <a:bodyPr wrap="square" rtlCol="0">
            <a:spAutoFit/>
          </a:bodyPr>
          <a:lstStyle/>
          <a:p>
            <a:r>
              <a:rPr lang="hu-HU"/>
              <a:t>I. 9.</a:t>
            </a:r>
          </a:p>
          <a:p>
            <a:r>
              <a:rPr lang="hu-HU"/>
              <a:t>„Időnként akkor is szükségszerű a szillogizmus, ha a premisszák közül csak az egyik szükségszerű; de nem bármelyik, hanem amikor a nagyobbal kapcsolatos az. Pl.  ha úgy vesszük, hogy A a B-re szükségszerűen vonatkozik vagy nem vonatkozik, B viszont a C-re csak egyszerűen vonatkozik. Ha így vesszük fel a premisszákat, akkor A szükségszerűen vonatkozik vagy nem vonatkozik C-re. Mivel ugyanis a B-k mindegyikére szükségszerűen vonatkozik vagy nem vonatkozik, a C pedig a B-k közül valami, világos, hogy a C is szükségszerűen lesz a kettőből valamelyik [ti. A, ill. nem A].”</a:t>
            </a:r>
          </a:p>
          <a:p>
            <a:r>
              <a:rPr lang="hu-HU"/>
              <a:t>Barbara  és Celarent  szükségszerű felső premisszával erősített változata. Arisztotelész szerint ekkor a konklúziót is szükségszerűvé erősíthetjük.</a:t>
            </a:r>
          </a:p>
          <a:p>
            <a:r>
              <a:rPr lang="hu-HU"/>
              <a:t>A gondolatmenet elég explicite </a:t>
            </a:r>
            <a:r>
              <a:rPr lang="hu-HU" i="1"/>
              <a:t>de r</a:t>
            </a:r>
            <a:r>
              <a:rPr lang="hu-HU"/>
              <a:t>e megfontolásra utal. </a:t>
            </a:r>
            <a:r>
              <a:rPr lang="hu-HU" i="1"/>
              <a:t>De dicto </a:t>
            </a:r>
            <a:r>
              <a:rPr lang="hu-HU"/>
              <a:t>értelmezésben a modus nyilvánvalóan nem érvényes.</a:t>
            </a:r>
          </a:p>
          <a:p>
            <a:r>
              <a:rPr lang="hu-HU"/>
              <a:t>Más értelmezések is lehetségesek, pl. Łukasiewicz értelmezése.</a:t>
            </a:r>
          </a:p>
        </p:txBody>
      </p:sp>
    </p:spTree>
    <p:extLst>
      <p:ext uri="{BB962C8B-B14F-4D97-AF65-F5344CB8AC3E}">
        <p14:creationId xmlns:p14="http://schemas.microsoft.com/office/powerpoint/2010/main" val="330252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83568" y="836712"/>
            <a:ext cx="7848872" cy="5078313"/>
          </a:xfrm>
          <a:prstGeom prst="rect">
            <a:avLst/>
          </a:prstGeom>
          <a:noFill/>
        </p:spPr>
        <p:txBody>
          <a:bodyPr wrap="square" rtlCol="0">
            <a:spAutoFit/>
          </a:bodyPr>
          <a:lstStyle/>
          <a:p>
            <a:r>
              <a:rPr lang="hu-HU"/>
              <a:t>Szillogisztika = logika (következtetéselmélet)?</a:t>
            </a:r>
          </a:p>
          <a:p>
            <a:r>
              <a:rPr lang="hu-HU"/>
              <a:t>Az An.Post.-ban, és másutt is találunk olyan megjegyzéseket, hogy minden helyes következtetés szillogizmusok láncaként elemezhető. De (An. Pr. I.44):</a:t>
            </a:r>
          </a:p>
          <a:p>
            <a:r>
              <a:rPr lang="hu-HU"/>
              <a:t>„Nem kell … megkísérelni a feltételezésekből kiinduló szillogizmusok visszavezetését [ti. kategorikusokra], mert a lefektetettek alapján nem lehet visszavezetni. Ugyanis ezek nem szillogizmus által vannak bizonyítva, hanem feltételezések által, melyekben mindenki megegyezik. Pl. ha feltételezzük, hogy ha az ellentétesek nem közös képességen alapulnak, akkor nincs is közös  tudományuk, azután úgy következtetünk, hogy nem minden ellentét alapul közös képességen, pl. az egészség és a betegség sem, mert akkor egyszerre lehetne ugyanaz egészséges és beteg. Azt, hogy nem alapul minden ellentét közös képességen, bebizonyítottuk, de hogy nincs közös tudományuk, azt nem bizonyítottuk be. Azonban ezt is el kell persze fogadni, de nem szillogizmus, hanem feltételezés alapján.”</a:t>
            </a:r>
          </a:p>
          <a:p>
            <a:r>
              <a:rPr lang="hu-HU"/>
              <a:t>Értelme (szerintem):</a:t>
            </a:r>
          </a:p>
          <a:p>
            <a:pPr marL="342900" indent="-342900">
              <a:buFont typeface="+mj-lt"/>
              <a:buAutoNum type="arabicPeriod"/>
            </a:pPr>
            <a:r>
              <a:rPr lang="hu-HU"/>
              <a:t>Feltételezünk egy kondicionálist – ez a megegyezés tárgya.</a:t>
            </a:r>
          </a:p>
          <a:p>
            <a:pPr marL="342900" indent="-342900">
              <a:buFont typeface="+mj-lt"/>
              <a:buAutoNum type="arabicPeriod"/>
            </a:pPr>
            <a:r>
              <a:rPr lang="hu-HU"/>
              <a:t>Bebizonyítjuk (szillogisztikusan) az előtagját.</a:t>
            </a:r>
          </a:p>
          <a:p>
            <a:pPr marL="342900" indent="-342900">
              <a:buFont typeface="+mj-lt"/>
              <a:buAutoNum type="arabicPeriod"/>
            </a:pPr>
            <a:r>
              <a:rPr lang="hu-HU"/>
              <a:t>El kell fogadni az utótagját – a feltételezés alapján.</a:t>
            </a:r>
          </a:p>
        </p:txBody>
      </p:sp>
    </p:spTree>
    <p:extLst>
      <p:ext uri="{BB962C8B-B14F-4D97-AF65-F5344CB8AC3E}">
        <p14:creationId xmlns:p14="http://schemas.microsoft.com/office/powerpoint/2010/main" val="231210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1772816"/>
            <a:ext cx="7992888" cy="2308324"/>
          </a:xfrm>
          <a:prstGeom prst="rect">
            <a:avLst/>
          </a:prstGeom>
          <a:noFill/>
        </p:spPr>
        <p:txBody>
          <a:bodyPr wrap="square" rtlCol="0">
            <a:spAutoFit/>
          </a:bodyPr>
          <a:lstStyle/>
          <a:p>
            <a:r>
              <a:rPr lang="hu-HU"/>
              <a:t>Kijelentéslogikailag összetett kijelentések és premisszaként ilyet tartalmazó következtetések az Arisztotelészre alapozó hagyományban, legalább a középkor végéig: „hipotetikus” ítéletek, ill. szillogizmusok (beleértve a diszjunkciókat és velűk az ilyen premisszákat tartalmazó következtetéseket is).</a:t>
            </a:r>
          </a:p>
          <a:p>
            <a:r>
              <a:rPr lang="hu-HU"/>
              <a:t>A kondicionálisoknak van külön nevük (görögül </a:t>
            </a:r>
            <a:r>
              <a:rPr lang="hu-HU" i="1"/>
              <a:t>szünekhész</a:t>
            </a:r>
            <a:r>
              <a:rPr lang="hu-HU"/>
              <a:t> – a sztoikus hagyományban </a:t>
            </a:r>
            <a:r>
              <a:rPr lang="hu-HU" i="1"/>
              <a:t>szünémmenon</a:t>
            </a:r>
            <a:r>
              <a:rPr lang="hu-HU"/>
              <a:t>).</a:t>
            </a:r>
          </a:p>
          <a:p>
            <a:r>
              <a:rPr lang="hu-HU"/>
              <a:t>A „hipotetikus” jelző az újkorban szűkül le a kondicionálisokra (l. Kant).</a:t>
            </a:r>
          </a:p>
          <a:p>
            <a:endParaRPr lang="hu-HU"/>
          </a:p>
        </p:txBody>
      </p:sp>
    </p:spTree>
    <p:extLst>
      <p:ext uri="{BB962C8B-B14F-4D97-AF65-F5344CB8AC3E}">
        <p14:creationId xmlns:p14="http://schemas.microsoft.com/office/powerpoint/2010/main" val="99494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631657" y="836712"/>
            <a:ext cx="7704856" cy="3970318"/>
          </a:xfrm>
          <a:prstGeom prst="rect">
            <a:avLst/>
          </a:prstGeom>
        </p:spPr>
        <p:txBody>
          <a:bodyPr wrap="square">
            <a:spAutoFit/>
          </a:bodyPr>
          <a:lstStyle/>
          <a:p>
            <a:r>
              <a:rPr lang="hu-HU" u="sng"/>
              <a:t>Theophrasztosz</a:t>
            </a:r>
          </a:p>
          <a:p>
            <a:r>
              <a:rPr lang="hu-HU"/>
              <a:t>A Lükeion második vezetője, logikai írásai nem maradtak fenn, többnyire aphrodisziaszi Alekszandrosztól tudunk logikai munkásságáról.</a:t>
            </a:r>
          </a:p>
          <a:p>
            <a:r>
              <a:rPr lang="hu-HU"/>
              <a:t>A szillogizmusokat levezetési szabály formájában fogalmazza meg (‚tehát’).</a:t>
            </a:r>
          </a:p>
          <a:p>
            <a:r>
              <a:rPr lang="hu-HU"/>
              <a:t>Modális logika: </a:t>
            </a:r>
          </a:p>
          <a:p>
            <a:pPr marL="342900" indent="-342900">
              <a:buFont typeface="+mj-lt"/>
              <a:buAutoNum type="arabicPeriod"/>
            </a:pPr>
            <a:r>
              <a:rPr lang="hu-HU"/>
              <a:t>„Deteriorem”-elv: a konklúzió nem lehet erősebb modalitású, mint a gyengébb premissza.</a:t>
            </a:r>
          </a:p>
          <a:p>
            <a:pPr marL="342900" indent="-342900">
              <a:buFont typeface="+mj-lt"/>
              <a:buAutoNum type="arabicPeriod"/>
            </a:pPr>
            <a:r>
              <a:rPr lang="hu-HU"/>
              <a:t>A lehetséges (vagy esetleges) </a:t>
            </a:r>
            <a:r>
              <a:rPr lang="hu-HU" b="1"/>
              <a:t>e</a:t>
            </a:r>
            <a:r>
              <a:rPr lang="hu-HU"/>
              <a:t>-kijelentések is megfordíthatók.</a:t>
            </a:r>
          </a:p>
          <a:p>
            <a:pPr marL="342900" indent="-342900">
              <a:buFont typeface="+mj-lt"/>
              <a:buAutoNum type="arabicPeriod"/>
            </a:pPr>
            <a:r>
              <a:rPr lang="hu-HU"/>
              <a:t>A lehetségesség és az ellentmondó lehetségessége nem ekvivalens.</a:t>
            </a:r>
          </a:p>
          <a:p>
            <a:r>
              <a:rPr lang="hu-HU"/>
              <a:t>Lehetséges (valószínű) magyarázat: döntés két kérdésben amelyben Arisztotelész rendszeresen ingadozik.</a:t>
            </a:r>
          </a:p>
          <a:p>
            <a:r>
              <a:rPr lang="hu-HU"/>
              <a:t>1. A modális kijelentések </a:t>
            </a:r>
            <a:r>
              <a:rPr lang="hu-HU" i="1"/>
              <a:t>de dicto </a:t>
            </a:r>
            <a:r>
              <a:rPr lang="hu-HU"/>
              <a:t>olvasandók.</a:t>
            </a:r>
          </a:p>
          <a:p>
            <a:r>
              <a:rPr lang="hu-HU"/>
              <a:t>2. A ‚lehetséges’ a modern értelemben vett ‚lehetséges’-nek (és nem az ‚esetleges’-nek: </a:t>
            </a:r>
            <a:r>
              <a:rPr lang="hu-HU" b="1"/>
              <a:t>C</a:t>
            </a:r>
            <a:r>
              <a:rPr lang="hu-HU"/>
              <a:t>p </a:t>
            </a:r>
            <a:r>
              <a:rPr lang="hu-HU">
                <a:sym typeface="Symbol"/>
              </a:rPr>
              <a:t> </a:t>
            </a:r>
            <a:r>
              <a:rPr lang="hu-HU" b="1">
                <a:sym typeface="Symbol"/>
              </a:rPr>
              <a:t>M</a:t>
            </a:r>
            <a:r>
              <a:rPr lang="hu-HU">
                <a:sym typeface="Symbol"/>
              </a:rPr>
              <a:t>p </a:t>
            </a:r>
            <a:r>
              <a:rPr lang="hu-HU"/>
              <a:t> </a:t>
            </a:r>
            <a:r>
              <a:rPr lang="hu-HU" b="1"/>
              <a:t>M</a:t>
            </a:r>
            <a:r>
              <a:rPr lang="hu-HU">
                <a:sym typeface="Symbol"/>
              </a:rPr>
              <a:t>p) felel meg.</a:t>
            </a:r>
            <a:endParaRPr lang="hu-HU"/>
          </a:p>
        </p:txBody>
      </p:sp>
    </p:spTree>
    <p:extLst>
      <p:ext uri="{BB962C8B-B14F-4D97-AF65-F5344CB8AC3E}">
        <p14:creationId xmlns:p14="http://schemas.microsoft.com/office/powerpoint/2010/main" val="69895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971</TotalTime>
  <Words>1023</Words>
  <Application>Microsoft Office PowerPoint</Application>
  <PresentationFormat>Diavetítés a képernyőre (4:3 oldalarány)</PresentationFormat>
  <Paragraphs>60</Paragraphs>
  <Slides>8</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8</vt:i4>
      </vt:variant>
    </vt:vector>
  </HeadingPairs>
  <TitlesOfParts>
    <vt:vector size="12" baseType="lpstr">
      <vt:lpstr>Arial</vt:lpstr>
      <vt:lpstr>Calibri</vt:lpstr>
      <vt:lpstr>Calibri Light</vt:lpstr>
      <vt:lpstr>Office-téma</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andrás</dc:creator>
  <cp:lastModifiedBy>András Máté</cp:lastModifiedBy>
  <cp:revision>28</cp:revision>
  <dcterms:created xsi:type="dcterms:W3CDTF">2014-04-09T08:22:28Z</dcterms:created>
  <dcterms:modified xsi:type="dcterms:W3CDTF">2019-11-21T08:40:08Z</dcterms:modified>
</cp:coreProperties>
</file>