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1" r:id="rId4"/>
    <p:sldId id="264" r:id="rId5"/>
    <p:sldId id="262" r:id="rId6"/>
    <p:sldId id="263" r:id="rId7"/>
    <p:sldId id="257" r:id="rId8"/>
    <p:sldId id="268" r:id="rId9"/>
    <p:sldId id="269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5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AA7132B-31BD-4F0A-A8A9-3DAB84648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7FF930D-2701-4959-8C30-DA0629386C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CFD948A-9A1B-4EE5-A14D-9743C9C4E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0D20-A4FD-4F64-AC15-400F86520050}" type="datetimeFigureOut">
              <a:rPr lang="hu-HU" smtClean="0"/>
              <a:pPr/>
              <a:t>2019. 11. 11.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1081F49-3A1E-4767-9B7F-B77429E3D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2C4F0E0-8728-4BFB-A30C-C1D79281C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CDDB-6A56-40CC-957D-67FC20C3427E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343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23FF8F-F742-43A5-9A44-22F4899AE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A8F41BF-3845-4FA1-9FD9-CF9182910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DE43A6E-F72A-47EB-9134-39C13690A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0D20-A4FD-4F64-AC15-400F86520050}" type="datetimeFigureOut">
              <a:rPr lang="hu-HU" smtClean="0"/>
              <a:pPr/>
              <a:t>2019. 11. 11.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DE20C09-AE1B-449E-8DAB-6E3B06AF1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39302C2-7B8E-4415-9888-97CEAB715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CDDB-6A56-40CC-957D-67FC20C3427E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124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CB390D9F-5A0C-4B74-AB3D-9EFB02D56D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068B4E5-E20F-4851-AC3B-CA13134C9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36D3488-0F65-4388-AE72-E42B714A0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0D20-A4FD-4F64-AC15-400F86520050}" type="datetimeFigureOut">
              <a:rPr lang="hu-HU" smtClean="0"/>
              <a:pPr/>
              <a:t>2019. 11. 11.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DD01C20-1902-4C76-84B6-169DBF901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4EFB623-BE92-4FF8-A693-E7706DC90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CDDB-6A56-40CC-957D-67FC20C3427E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3142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AA65846-FE7A-464E-9FF7-7DEA15AA3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66F2286-680D-4343-A7DA-6A53677A3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2824D4A-7F83-43BA-BEA1-88A894AFF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0D20-A4FD-4F64-AC15-400F86520050}" type="datetimeFigureOut">
              <a:rPr lang="hu-HU" smtClean="0"/>
              <a:pPr/>
              <a:t>2019. 11. 11.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2BACF14-1DD0-4758-809B-0DB4DE2C5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9D3DD14-82CB-419E-8BAB-5D0834559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CDDB-6A56-40CC-957D-67FC20C3427E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403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76E21F7-ECF5-401B-B8F5-B9DAF681D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BB61702-64F6-49F2-9FCE-DE1D88FEB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A363F18-A721-4EB3-BE59-D30312B5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0D20-A4FD-4F64-AC15-400F86520050}" type="datetimeFigureOut">
              <a:rPr lang="hu-HU" smtClean="0"/>
              <a:pPr/>
              <a:t>2019. 11. 11.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A409E9F-C873-4489-83AD-ABA432C7B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540F564-AEA6-404A-A6C6-E0548B0AF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CDDB-6A56-40CC-957D-67FC20C3427E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476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E7EAB2-58E5-42A4-9619-253669AD1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8D56A37-1A59-45F6-9E1C-9CD29E063E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9EA0F66-62E7-4862-9E5D-0EEC3169C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56CB593-35BE-44D5-B3F7-6094B456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0D20-A4FD-4F64-AC15-400F86520050}" type="datetimeFigureOut">
              <a:rPr lang="hu-HU" smtClean="0"/>
              <a:pPr/>
              <a:t>2019. 11. 11.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932C1A0-B4CD-40F3-B2E6-49D4B6BB3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7B1D666-3B94-4C8F-A506-5BC34CBD4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CDDB-6A56-40CC-957D-67FC20C3427E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78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1F3CBA-A9CD-4C66-BAF5-55DC90187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5366981-461A-4EB0-BBD8-FCA5EBAB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60C30B5-E8EE-48D4-92AE-51ADA942C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83990C93-4BB5-4EF8-A5B3-09D3EF5C59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B12DE48D-FA37-4052-AB9C-9B1582CB0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041F9FA8-B3AA-4D96-A7A5-61D89091D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0D20-A4FD-4F64-AC15-400F86520050}" type="datetimeFigureOut">
              <a:rPr lang="hu-HU" smtClean="0"/>
              <a:pPr/>
              <a:t>2019. 11. 11.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8A6CB1C-0BAA-4359-8242-7F6746548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81861358-28D2-45C3-8A87-BCF2F3794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CDDB-6A56-40CC-957D-67FC20C3427E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0118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021FB7-6476-4A89-9069-7B71E89E1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9364C62F-89B2-41E8-8AAF-9628AC52B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0D20-A4FD-4F64-AC15-400F86520050}" type="datetimeFigureOut">
              <a:rPr lang="hu-HU" smtClean="0"/>
              <a:pPr/>
              <a:t>2019. 11. 11.</a:t>
            </a:fld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B5E10BB2-2E29-4CD1-AD41-9A0161179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DB5F8EA4-9211-4BCB-8076-43B2CBF49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CDDB-6A56-40CC-957D-67FC20C3427E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95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D49F78A3-63CB-4FC1-98EA-BDE84C1FD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0D20-A4FD-4F64-AC15-400F86520050}" type="datetimeFigureOut">
              <a:rPr lang="hu-HU" smtClean="0"/>
              <a:pPr/>
              <a:t>2019. 11. 11.</a:t>
            </a:fld>
            <a:endParaRPr lang="hu-HU" dirty="0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FEDD6B5B-CF9D-4611-8565-5C7F515BF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825BB27-DCFC-47E4-8794-14E8A81D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CDDB-6A56-40CC-957D-67FC20C3427E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406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9CBAC7-A173-4A60-BD62-606F764D6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5BD1E4A-10E9-4786-986B-062FD61D5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3CF7066-6126-4A2E-905D-BE0DEA2C1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744CF89-F424-46A7-B9E5-704F9DE77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0D20-A4FD-4F64-AC15-400F86520050}" type="datetimeFigureOut">
              <a:rPr lang="hu-HU" smtClean="0"/>
              <a:pPr/>
              <a:t>2019. 11. 11.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F5F5C04-29C2-47FE-9CE2-18E93B581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DD0E85F-DDEC-4E26-8DCD-3A55B07A3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CDDB-6A56-40CC-957D-67FC20C3427E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836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E4E5F24-1FF3-4A50-966D-6061B677F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8FAC2959-9B2A-4C51-9B74-2BA599D30C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815FE65-1606-4595-BD56-124CBA351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B5A57B7-7835-4DE1-A1D6-AC094342A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0D20-A4FD-4F64-AC15-400F86520050}" type="datetimeFigureOut">
              <a:rPr lang="hu-HU" smtClean="0"/>
              <a:pPr/>
              <a:t>2019. 11. 11.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27DDFA4-1915-4970-A32F-8F277EADE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A8CB7E7-03C0-4631-A69A-56B35E65D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CDDB-6A56-40CC-957D-67FC20C3427E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497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A5D98BF7-E640-45F5-A961-876BA293B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951F164-F131-4463-9D57-48E3B9FE8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93E5455-5AA6-4DB9-8BFB-9251B95DB9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F0D20-A4FD-4F64-AC15-400F86520050}" type="datetimeFigureOut">
              <a:rPr lang="hu-HU" smtClean="0"/>
              <a:pPr/>
              <a:t>2019. 11. 11.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843E277-3ED8-4D29-875C-3284032F5F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966BCF3-8533-43C2-A951-F1A05B3AE2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6CDDB-6A56-40CC-957D-67FC20C3427E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7605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E19A2081-7747-4FE3-8E06-AC85441C5251}"/>
              </a:ext>
            </a:extLst>
          </p:cNvPr>
          <p:cNvSpPr txBox="1"/>
          <p:nvPr/>
        </p:nvSpPr>
        <p:spPr>
          <a:xfrm>
            <a:off x="467544" y="476672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Volt: az első alakzat (An. Pr. I.4.)</a:t>
            </a:r>
          </a:p>
          <a:p>
            <a:r>
              <a:rPr lang="hu-HU"/>
              <a:t>A                                                B                                                 C</a:t>
            </a:r>
          </a:p>
          <a:p>
            <a:r>
              <a:rPr lang="hu-HU"/>
              <a:t>„A” a felső, B a középső, C az alsó terminus.</a:t>
            </a:r>
          </a:p>
          <a:p>
            <a:r>
              <a:rPr lang="hu-HU"/>
              <a:t>A nyilakat lehet négy-négyféleképpen kvantifikálni, ebből adódik 16 premisszapár. </a:t>
            </a:r>
          </a:p>
          <a:p>
            <a:r>
              <a:rPr lang="hu-HU"/>
              <a:t>Nincs kimondva: olyan konklúziót keresünk, amelyben A vonatkozik (valahogyan) C-re.</a:t>
            </a:r>
          </a:p>
          <a:p>
            <a:r>
              <a:rPr lang="hu-HU"/>
              <a:t>A                                         C</a:t>
            </a:r>
          </a:p>
          <a:p>
            <a:r>
              <a:rPr lang="hu-HU"/>
              <a:t>A 16-ból 4 esetben adódik konklúzió: Barbara, Celarent, Darii, Ferio.</a:t>
            </a:r>
          </a:p>
          <a:p>
            <a:r>
              <a:rPr lang="hu-HU"/>
              <a:t>(Ha tudjuk, hogy az első alakzatban vagyunk, akkor a kódszavakból már rekonstruálható a szillogizmus.)</a:t>
            </a:r>
          </a:p>
          <a:p>
            <a:r>
              <a:rPr lang="hu-HU"/>
              <a:t>Ezek az ún. tökéletes szillogizmusok.</a:t>
            </a:r>
          </a:p>
          <a:p>
            <a:r>
              <a:rPr lang="hu-HU"/>
              <a:t>Természetesen Barbari is érvényes (</a:t>
            </a:r>
            <a:r>
              <a:rPr lang="hu-HU" i="1"/>
              <a:t>a fortiori</a:t>
            </a:r>
            <a:r>
              <a:rPr lang="hu-HU"/>
              <a:t>).</a:t>
            </a:r>
          </a:p>
        </p:txBody>
      </p:sp>
      <p:cxnSp>
        <p:nvCxnSpPr>
          <p:cNvPr id="5" name="Egyenes összekötő nyíllal 4">
            <a:extLst>
              <a:ext uri="{FF2B5EF4-FFF2-40B4-BE49-F238E27FC236}">
                <a16:creationId xmlns:a16="http://schemas.microsoft.com/office/drawing/2014/main" id="{442941A7-6A59-40E0-8DBF-E406CAE77DEF}"/>
              </a:ext>
            </a:extLst>
          </p:cNvPr>
          <p:cNvCxnSpPr/>
          <p:nvPr/>
        </p:nvCxnSpPr>
        <p:spPr>
          <a:xfrm>
            <a:off x="827584" y="956203"/>
            <a:ext cx="2304256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Egyenes összekötő nyíllal 6">
            <a:extLst>
              <a:ext uri="{FF2B5EF4-FFF2-40B4-BE49-F238E27FC236}">
                <a16:creationId xmlns:a16="http://schemas.microsoft.com/office/drawing/2014/main" id="{AE271B5C-0974-41AF-B845-E38D62122C50}"/>
              </a:ext>
            </a:extLst>
          </p:cNvPr>
          <p:cNvCxnSpPr/>
          <p:nvPr/>
        </p:nvCxnSpPr>
        <p:spPr>
          <a:xfrm>
            <a:off x="3491880" y="956203"/>
            <a:ext cx="23762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gyenes összekötő nyíllal 8">
            <a:extLst>
              <a:ext uri="{FF2B5EF4-FFF2-40B4-BE49-F238E27FC236}">
                <a16:creationId xmlns:a16="http://schemas.microsoft.com/office/drawing/2014/main" id="{050354A1-4703-46C0-B56C-09E92DA408C4}"/>
              </a:ext>
            </a:extLst>
          </p:cNvPr>
          <p:cNvCxnSpPr/>
          <p:nvPr/>
        </p:nvCxnSpPr>
        <p:spPr>
          <a:xfrm>
            <a:off x="827584" y="2010657"/>
            <a:ext cx="19442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46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1124744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„Továbbá minden szillogizmust vissza lehet vezetni az első alakzat egyetemes szillogizmusaira. Világos ugyanis, hogy a második alakzatban levő szillogizmusok ezek által válnak tökéletessé… az első alakzatban lévők viszont, mármint a részlegesek, tökéletesek lesznek ugyan önmagukban is, de a második alakzat révén is bebizonyíthatók lehetetlenségre való visszavezetéssel. Például ha A minden B-re vonatkozik, B pedig némely C-re, az, hogy A némely C-re vonatkozik. Mert ha egyre sem &lt;vonatkozik&gt;, viszont minden B-re, akkor B egyetlen C-re sem fog vonatkozni; ezt ugyanis tudjuk a második alakzatból.”</a:t>
            </a:r>
          </a:p>
          <a:p>
            <a:endParaRPr lang="hu-HU"/>
          </a:p>
          <a:p>
            <a:r>
              <a:rPr lang="hu-HU"/>
              <a:t>Darii-t most Camestres segítségével bizonyította be, amit viszont annak idején Celarent-ből bizonyított. </a:t>
            </a:r>
          </a:p>
          <a:p>
            <a:r>
              <a:rPr lang="hu-HU"/>
              <a:t>Ferio-t pedig Cesare alapján bizonyítja, ami szintén Celarentre vezethető vissza. </a:t>
            </a:r>
          </a:p>
          <a:p>
            <a:r>
              <a:rPr lang="hu-HU"/>
              <a:t>Tehát végeredményben Barbarára és Celarentre vissza lett vezetve az összes szillogizmus.</a:t>
            </a:r>
          </a:p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30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980728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I. 5.</a:t>
            </a:r>
          </a:p>
          <a:p>
            <a:r>
              <a:rPr lang="hu-HU" dirty="0"/>
              <a:t>„Amikor ugyanaz az egyiknek mindegyikére, a másiknak egyikére sem vonatkozik, vagy mindkettőnek mindegyikére, vagy egyikére sem , akkor az ilyen alakzatot [</a:t>
            </a:r>
            <a:r>
              <a:rPr lang="hu-HU" i="1" dirty="0"/>
              <a:t>szkhéma, figura</a:t>
            </a:r>
            <a:r>
              <a:rPr lang="hu-HU" dirty="0"/>
              <a:t>] </a:t>
            </a:r>
            <a:r>
              <a:rPr lang="hu-HU"/>
              <a:t>másodiknak nevezem</a:t>
            </a:r>
            <a:r>
              <a:rPr lang="hu-HU" dirty="0"/>
              <a:t>. Középsőnek ezek közül azt mondom, amelyik mindkettőről állítva van, szélsőknek pedig azokat, amelyekről állítjuk, mégpedig nagyobbnak azt, amelyik a középső mellett van, kisebbnek azt, amelyik távolabb van tőle. A középső a szélsőkön kívül, elsőként helyezkedik </a:t>
            </a:r>
            <a:r>
              <a:rPr lang="hu-HU"/>
              <a:t>el.”</a:t>
            </a:r>
          </a:p>
          <a:p>
            <a:r>
              <a:rPr lang="hu-HU"/>
              <a:t>M                                         N                                 X</a:t>
            </a:r>
            <a:endParaRPr lang="hu-HU" dirty="0"/>
          </a:p>
          <a:p>
            <a:r>
              <a:rPr lang="hu-HU" dirty="0"/>
              <a:t>Végül is a nagyobb lesz a konklúzió állítmánya, a kisebb az alanya  (mint az első alakzatban is) – </a:t>
            </a:r>
            <a:r>
              <a:rPr lang="hu-HU" i="1" dirty="0"/>
              <a:t>de ezt sehol nem </a:t>
            </a:r>
            <a:r>
              <a:rPr lang="hu-HU" i="1"/>
              <a:t>mondja</a:t>
            </a:r>
            <a:r>
              <a:rPr lang="hu-HU"/>
              <a:t>!</a:t>
            </a:r>
            <a:endParaRPr lang="hu-HU" dirty="0"/>
          </a:p>
          <a:p>
            <a:r>
              <a:rPr lang="hu-HU" dirty="0"/>
              <a:t>„ … M ne legyen egyetlen N-nek sem, viszont legyen minden X-nek állítmánya. Mivel a tagadó kijelentés megfordítható, az N nem vonatkozik egyetlen M-re sem, viszont M minden X-re vonatkozik. Így </a:t>
            </a:r>
            <a:r>
              <a:rPr lang="hu-HU"/>
              <a:t>tehát N nem vonatkozik egyetlen x-re </a:t>
            </a:r>
            <a:r>
              <a:rPr lang="hu-HU" dirty="0"/>
              <a:t>sem, ezt ugyanis előbb megmutattuk.”</a:t>
            </a:r>
          </a:p>
          <a:p>
            <a:r>
              <a:rPr lang="hu-HU" dirty="0"/>
              <a:t>Cesare visszavezetése Celarent-re, a nagyobb premissza megfordításával.</a:t>
            </a:r>
          </a:p>
          <a:p>
            <a:r>
              <a:rPr lang="hu-HU" dirty="0"/>
              <a:t>C azt mutatja, hogy melyik I. alakzat-béli  szillogizmusra  [</a:t>
            </a:r>
            <a:r>
              <a:rPr lang="hu-HU" i="1" dirty="0"/>
              <a:t>modus</a:t>
            </a:r>
            <a:r>
              <a:rPr lang="hu-HU" dirty="0"/>
              <a:t>ra] vezettük vissza, s meg azt, hogy hogyan.</a:t>
            </a:r>
          </a:p>
        </p:txBody>
      </p:sp>
      <p:cxnSp>
        <p:nvCxnSpPr>
          <p:cNvPr id="8" name="Egyenes összekötő nyíllal 7">
            <a:extLst>
              <a:ext uri="{FF2B5EF4-FFF2-40B4-BE49-F238E27FC236}">
                <a16:creationId xmlns:a16="http://schemas.microsoft.com/office/drawing/2014/main" id="{051F2FE0-12F7-42AB-9087-D666F2434838}"/>
              </a:ext>
            </a:extLst>
          </p:cNvPr>
          <p:cNvCxnSpPr/>
          <p:nvPr/>
        </p:nvCxnSpPr>
        <p:spPr>
          <a:xfrm>
            <a:off x="899592" y="2996952"/>
            <a:ext cx="18722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nyíllal 9">
            <a:extLst>
              <a:ext uri="{FF2B5EF4-FFF2-40B4-BE49-F238E27FC236}">
                <a16:creationId xmlns:a16="http://schemas.microsoft.com/office/drawing/2014/main" id="{A9E6978A-B3BF-46CD-8454-84645DA6484A}"/>
              </a:ext>
            </a:extLst>
          </p:cNvPr>
          <p:cNvCxnSpPr/>
          <p:nvPr/>
        </p:nvCxnSpPr>
        <p:spPr>
          <a:xfrm>
            <a:off x="899592" y="3140968"/>
            <a:ext cx="38164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8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908720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„Ha pedig M minden N-re, de egy X-re sem vonatkozik, akkor X sem vonatkozik egyetlen N-re sem (mert ha M egy X-re sem vonatkozik, akkor X se vonatkozik egy M-re sem, viszont M minden N-re vonatkozott, tehát az X egyetlen N-re sem vonatkozik, mert megint létrejön az első alakzat). Mivel pedig a tagadó kijelentés megfordítható, N sem vonatkozik egyetlen X-re sem.”</a:t>
            </a:r>
          </a:p>
          <a:p>
            <a:r>
              <a:rPr lang="hu-HU"/>
              <a:t>Camestres: </a:t>
            </a:r>
            <a:r>
              <a:rPr lang="hu-HU">
                <a:sym typeface="Symbol" panose="05050102010706020507" pitchFamily="18" charset="2"/>
              </a:rPr>
              <a:t>(N  M), (X   M)   (X   N) </a:t>
            </a:r>
          </a:p>
          <a:p>
            <a:r>
              <a:rPr lang="hu-HU"/>
              <a:t>Két </a:t>
            </a:r>
            <a:r>
              <a:rPr lang="hu-HU" dirty="0"/>
              <a:t>megfordítással visszavezetve Celarent-re.</a:t>
            </a:r>
          </a:p>
          <a:p>
            <a:r>
              <a:rPr lang="hu-HU" dirty="0"/>
              <a:t>Cesare és Camestres a premisszák sorrendjében, és ennek megfelelően a két szélső terminus funkciójában különbözik. Ennek megfelelően lényegében ugyanaz a visszavezetésük, csak Camestresnél még meg kell fordítani a konklúziót is, hogy a terminusok a </a:t>
            </a:r>
            <a:r>
              <a:rPr lang="hu-HU"/>
              <a:t>helyükre kerüljenek (azaz a konklózióban a nagyobb terminus legyen az állítmány).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45D7F2CD-8C49-4432-9291-F341761E5056}"/>
              </a:ext>
            </a:extLst>
          </p:cNvPr>
          <p:cNvSpPr/>
          <p:nvPr/>
        </p:nvSpPr>
        <p:spPr>
          <a:xfrm>
            <a:off x="755576" y="1028343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/>
              <a:t>„Ezek azonban a lehetetlenségre való visszavezetéssel is bebizonyíthatók.”</a:t>
            </a:r>
          </a:p>
          <a:p>
            <a:r>
              <a:rPr lang="hu-HU"/>
              <a:t>Hogyan? Konstruáljuk meg Camestres egy ilyen bizonyítását.</a:t>
            </a:r>
          </a:p>
          <a:p>
            <a:r>
              <a:rPr lang="hu-HU"/>
              <a:t>Tegyük fel, hogy (a konklúzióval ellentétben) N vonatkozik némely X-re. </a:t>
            </a:r>
          </a:p>
          <a:p>
            <a:r>
              <a:rPr lang="hu-HU"/>
              <a:t>Akkor X is vonatkozik némely N-re.</a:t>
            </a:r>
          </a:p>
          <a:p>
            <a:r>
              <a:rPr lang="hu-HU"/>
              <a:t>Mivel M egy X-re sem vonatkozik, M némely N-re nem vonatkozik (Ferio).</a:t>
            </a:r>
          </a:p>
          <a:p>
            <a:r>
              <a:rPr lang="hu-HU"/>
              <a:t>Így ellentmondásra jutottuk a másik (a nagyobb) premisszával, hogy ti. M minden N-re vonatkozik. </a:t>
            </a:r>
          </a:p>
          <a:p>
            <a:r>
              <a:rPr lang="hu-HU"/>
              <a:t>Ezzel bebizonyítottuk, hogy a két premissza igazsága esetén N egy X-re sem vonatkozik.</a:t>
            </a:r>
          </a:p>
          <a:p>
            <a:endParaRPr lang="hu-HU"/>
          </a:p>
          <a:p>
            <a:r>
              <a:rPr lang="hu-HU"/>
              <a:t>A lehetetlenségre való visszavezetés: </a:t>
            </a:r>
          </a:p>
          <a:p>
            <a:r>
              <a:rPr lang="hu-HU"/>
              <a:t>A {P1, P2} </a:t>
            </a:r>
            <a:r>
              <a:rPr lang="hu-HU">
                <a:sym typeface="Symbol"/>
              </a:rPr>
              <a:t> K sémát akarjuk bizonyítani. Feltesszük K-t, aztán belőle és P1-ből levezetjük P2-t (vagy fordítva). </a:t>
            </a:r>
          </a:p>
          <a:p>
            <a:endParaRPr lang="hu-HU">
              <a:sym typeface="Symbol"/>
            </a:endParaRPr>
          </a:p>
          <a:p>
            <a:r>
              <a:rPr lang="hu-HU"/>
              <a:t>„Világos, hogy ha így áll a dolog a terminusokkal, akkor létrejön szillogizmus, de nem tökéletes; ugyanis nem egyedül a kiindulókkal, hanem másokkal együtt lesz tökéletes a szükségszerűség.”</a:t>
            </a:r>
          </a:p>
          <a:p>
            <a:r>
              <a:rPr lang="hu-HU"/>
              <a:t>A II. alakzat még 2 érvényes modust tartalmaz (Festino, Baroco).</a:t>
            </a:r>
          </a:p>
          <a:p>
            <a:r>
              <a:rPr lang="hu-HU"/>
              <a:t>(Modus: következtetési séma, azaz olyan szillogizmus, ahol konkrét terminusok helyett terminusváltozók szerepelnek.)</a:t>
            </a:r>
          </a:p>
        </p:txBody>
      </p:sp>
    </p:spTree>
    <p:extLst>
      <p:ext uri="{BB962C8B-B14F-4D97-AF65-F5344CB8AC3E}">
        <p14:creationId xmlns:p14="http://schemas.microsoft.com/office/powerpoint/2010/main" val="57764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23528" y="980728"/>
            <a:ext cx="83529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I</a:t>
            </a:r>
            <a:r>
              <a:rPr lang="hu-HU" dirty="0"/>
              <a:t>.6.</a:t>
            </a:r>
          </a:p>
          <a:p>
            <a:r>
              <a:rPr lang="hu-HU" dirty="0"/>
              <a:t>III. alakzat: „Amikor pedig az egyik mindegyikére, a másik egyikére sem vonatkozik ugyanannak, az ilyen alakzatot nevezem harmadiknak. Középsőnek azt, amiről mind a kettő állítva van, szélsőnek pedig az állítottakat, nagyobbnak azt, amelyik távolabb van a középsőtől, kisebbnek azt, amelyik közelebb. A középsőt a szélsőkön kívülre tesszük, helyzete szerint </a:t>
            </a:r>
            <a:r>
              <a:rPr lang="hu-HU"/>
              <a:t>utolsónak.”</a:t>
            </a:r>
          </a:p>
          <a:p>
            <a:r>
              <a:rPr lang="hu-HU"/>
              <a:t>P                                           R                                    S</a:t>
            </a:r>
            <a:endParaRPr lang="hu-HU" dirty="0"/>
          </a:p>
          <a:p>
            <a:endParaRPr lang="hu-HU"/>
          </a:p>
          <a:p>
            <a:r>
              <a:rPr lang="hu-HU"/>
              <a:t>Nincs </a:t>
            </a:r>
            <a:r>
              <a:rPr lang="hu-HU" dirty="0"/>
              <a:t>semmilyen általános definíciója a nagyobb-középső-kisebbnek.</a:t>
            </a:r>
          </a:p>
          <a:p>
            <a:r>
              <a:rPr lang="hu-HU" dirty="0"/>
              <a:t>Az elnevezések talán a Barbarára </a:t>
            </a:r>
            <a:r>
              <a:rPr lang="hu-HU"/>
              <a:t>utalnak.</a:t>
            </a:r>
          </a:p>
          <a:p>
            <a:endParaRPr lang="hu-HU"/>
          </a:p>
          <a:p>
            <a:endParaRPr lang="hu-HU" dirty="0"/>
          </a:p>
          <a:p>
            <a:r>
              <a:rPr lang="hu-HU" dirty="0"/>
              <a:t> </a:t>
            </a:r>
          </a:p>
        </p:txBody>
      </p:sp>
      <p:cxnSp>
        <p:nvCxnSpPr>
          <p:cNvPr id="4" name="Egyenes összekötő nyíllal 3">
            <a:extLst>
              <a:ext uri="{FF2B5EF4-FFF2-40B4-BE49-F238E27FC236}">
                <a16:creationId xmlns:a16="http://schemas.microsoft.com/office/drawing/2014/main" id="{818061CC-821C-4633-884C-26F3D1BB42F5}"/>
              </a:ext>
            </a:extLst>
          </p:cNvPr>
          <p:cNvCxnSpPr>
            <a:cxnSpLocks/>
          </p:cNvCxnSpPr>
          <p:nvPr/>
        </p:nvCxnSpPr>
        <p:spPr>
          <a:xfrm>
            <a:off x="2915816" y="2780928"/>
            <a:ext cx="18722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nyíllal 7">
            <a:extLst>
              <a:ext uri="{FF2B5EF4-FFF2-40B4-BE49-F238E27FC236}">
                <a16:creationId xmlns:a16="http://schemas.microsoft.com/office/drawing/2014/main" id="{C1365331-FE99-49B1-9783-0C7188C821DC}"/>
              </a:ext>
            </a:extLst>
          </p:cNvPr>
          <p:cNvCxnSpPr/>
          <p:nvPr/>
        </p:nvCxnSpPr>
        <p:spPr>
          <a:xfrm>
            <a:off x="683568" y="2924944"/>
            <a:ext cx="41044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1052736"/>
            <a:ext cx="81369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„Ha egyetemesek &lt;a premisszák&gt;, amikor is P is, R is minden S-re vonatkozik, némely R-re szükségképpen vonatkozik a P. Mivel ugyanis az állító megfordítható, S is vonatkozik némely R-re, de mivel minden S-re vonatkozik a P, az R pedig némely S-re, szükségszerű, hogy P némely R-re vonatkozik, mert ez a szillogizmus jön létre az első alakzat révén.” </a:t>
            </a:r>
          </a:p>
          <a:p>
            <a:r>
              <a:rPr lang="hu-HU" dirty="0"/>
              <a:t>Darapti Darii-ból, </a:t>
            </a:r>
            <a:r>
              <a:rPr lang="hu-HU" b="1" dirty="0"/>
              <a:t>a</a:t>
            </a:r>
            <a:r>
              <a:rPr lang="hu-HU" b="1" i="1" dirty="0"/>
              <a:t> </a:t>
            </a:r>
            <a:r>
              <a:rPr lang="hu-HU" dirty="0"/>
              <a:t>kisebb premissza részleges megfordításával.</a:t>
            </a:r>
          </a:p>
          <a:p>
            <a:r>
              <a:rPr lang="hu-HU" dirty="0"/>
              <a:t>„De a lehetetlenség által, meg kiemeléssel is meg lehet csinálni a bizonyítást. Mert ha minden S-re vonatkozik mindkettő</a:t>
            </a:r>
            <a:r>
              <a:rPr lang="hu-HU"/>
              <a:t>, akkor </a:t>
            </a:r>
            <a:r>
              <a:rPr lang="hu-HU" dirty="0"/>
              <a:t>vegyünk valamit az S-ek közül, pl. N-t, erre P is, R is vonatkozik, így tehát némelyik R-re vonatkozik a P.”</a:t>
            </a:r>
          </a:p>
          <a:p>
            <a:r>
              <a:rPr lang="hu-HU" dirty="0"/>
              <a:t>Ha az N univerzálé lenne, akkor ezzel az eljárással Darapti-t pontosan saját magára vezettük volna vissza.</a:t>
            </a:r>
          </a:p>
          <a:p>
            <a:r>
              <a:rPr lang="hu-HU" dirty="0"/>
              <a:t>N tehát egy egyedi terminus</a:t>
            </a:r>
            <a:r>
              <a:rPr lang="hu-HU"/>
              <a:t>, a létezése, és ezzel az eljárás helyessége pedig </a:t>
            </a:r>
            <a:r>
              <a:rPr lang="hu-HU" dirty="0"/>
              <a:t>egzisztenciális nyomatéktól függ.</a:t>
            </a:r>
          </a:p>
          <a:p>
            <a:r>
              <a:rPr lang="hu-HU" dirty="0"/>
              <a:t>Mint ahogyan Darapti érvényessége is.</a:t>
            </a:r>
          </a:p>
          <a:p>
            <a:r>
              <a:rPr lang="hu-HU" dirty="0"/>
              <a:t>A III. alakzatnak 6 érvényes modusa van (a továbbiak neve: Felapton, Disamis, Datisi, Bocardo, </a:t>
            </a:r>
            <a:r>
              <a:rPr lang="hu-HU"/>
              <a:t>Ferison). Felapton is egzisztenciális </a:t>
            </a:r>
            <a:r>
              <a:rPr lang="hu-HU" dirty="0"/>
              <a:t>nyomatéktól függ.</a:t>
            </a:r>
          </a:p>
          <a:p>
            <a:r>
              <a:rPr lang="hu-HU" dirty="0"/>
              <a:t>Végignéztünk-e minden esetet? Van-e negyedik alakzat?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764704"/>
            <a:ext cx="78488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A későbbi tradicionális logika negyedik alakzatában a középső terminus vonatkozik a nagyobbra, és a kisebb a középsőre:</a:t>
            </a:r>
          </a:p>
          <a:p>
            <a:r>
              <a:rPr lang="hu-HU"/>
              <a:t>A                             B                       C</a:t>
            </a:r>
          </a:p>
          <a:p>
            <a:r>
              <a:rPr lang="hu-HU"/>
              <a:t>I.7:</a:t>
            </a:r>
          </a:p>
          <a:p>
            <a:r>
              <a:rPr lang="hu-HU"/>
              <a:t>„Világos az is, hogy mindegyik alakzatban, amikor nincs szillogizmus, és mindkettő &lt;premissza&gt; állító, avagy tagadó, akkor egyáltalán semmi nem lesz szükségszerű. Amikor viszont az egyik állító, a másik tagadó és a tagadó egyetemes, akkor mindig van olyan szillogizmus, hogy a szélsők közül a kisebbik vonatkozik a nagyobbra.”</a:t>
            </a:r>
          </a:p>
          <a:p>
            <a:r>
              <a:rPr lang="hu-HU"/>
              <a:t>Ezt a lehetőséget („ a kisebbik vonatkozik a nagyobbra”) nem vizsgáltuk még.</a:t>
            </a:r>
          </a:p>
          <a:p>
            <a:r>
              <a:rPr lang="hu-HU"/>
              <a:t>Ez a hely támasztja leginkább alá, hogy Arisztotelész szerint: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/>
              <a:t>az ‚alakzat’ kifejezés a terminusok (és ebből a premisszák) elrendezésére utal;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/>
              <a:t>nincs olyan szabály, hogy feltétlenül a maiornak kell a konklúzió állítmányának és a minornak az alanyának lennie (habár Arisztotelész megelőzőleg végig így dolgozott).</a:t>
            </a:r>
          </a:p>
          <a:p>
            <a:r>
              <a:rPr lang="hu-HU"/>
              <a:t>Ebből a nézőpontból nézve nincs negyedik alakzat. A később negyedik alakzatba sorolt modusok esetében a premisszapár az első alakzatba tartozik, a konklúzióban meg a nagyobb terminus az alany („amire vonatkozik”), és a kisebb az állítmány („ami vonatkozik”)</a:t>
            </a:r>
          </a:p>
        </p:txBody>
      </p:sp>
      <p:cxnSp>
        <p:nvCxnSpPr>
          <p:cNvPr id="4" name="Egyenes összekötő nyíllal 3">
            <a:extLst>
              <a:ext uri="{FF2B5EF4-FFF2-40B4-BE49-F238E27FC236}">
                <a16:creationId xmlns:a16="http://schemas.microsoft.com/office/drawing/2014/main" id="{D3E5D59C-0861-41F4-A1FA-61FBF5998C95}"/>
              </a:ext>
            </a:extLst>
          </p:cNvPr>
          <p:cNvCxnSpPr/>
          <p:nvPr/>
        </p:nvCxnSpPr>
        <p:spPr>
          <a:xfrm flipH="1">
            <a:off x="827584" y="1484784"/>
            <a:ext cx="13681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nyíllal 7">
            <a:extLst>
              <a:ext uri="{FF2B5EF4-FFF2-40B4-BE49-F238E27FC236}">
                <a16:creationId xmlns:a16="http://schemas.microsoft.com/office/drawing/2014/main" id="{393737C6-FE99-4295-A0C4-EB133548A331}"/>
              </a:ext>
            </a:extLst>
          </p:cNvPr>
          <p:cNvCxnSpPr/>
          <p:nvPr/>
        </p:nvCxnSpPr>
        <p:spPr>
          <a:xfrm flipH="1">
            <a:off x="2483768" y="1484784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7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>
            <a:extLst>
              <a:ext uri="{FF2B5EF4-FFF2-40B4-BE49-F238E27FC236}">
                <a16:creationId xmlns:a16="http://schemas.microsoft.com/office/drawing/2014/main" id="{AB880909-1F18-4933-944C-1AE82FB36D88}"/>
              </a:ext>
            </a:extLst>
          </p:cNvPr>
          <p:cNvSpPr/>
          <p:nvPr/>
        </p:nvSpPr>
        <p:spPr>
          <a:xfrm>
            <a:off x="467544" y="476672"/>
            <a:ext cx="81369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/>
              <a:t>Az előző dián szereplő elrendezés helyett egyszerűen az I. alakzat korábbi ábráját kell nézni, csak most azt a kérdést tesszük fel, hogy C hogyan vonatkozik A-ra.</a:t>
            </a:r>
          </a:p>
          <a:p>
            <a:r>
              <a:rPr lang="hu-HU"/>
              <a:t>„Például ha A minden, vagy némely B-re vonatkozik, B pedig egy C-re sem. Ha megfordítjuk a premisszákat, akkor C szükségképpen nem vonatkozik némely A-ra.” </a:t>
            </a:r>
          </a:p>
          <a:p>
            <a:r>
              <a:rPr lang="hu-HU"/>
              <a:t>Első eset: A minden B-re, B egy C-re sem vonatkozik. Mindkét premisszát (a nagyobbat részlegesen) megfordítva (és a premisszákat is megcserélve) kapjuk a következő szillogizmust:</a:t>
            </a:r>
          </a:p>
          <a:p>
            <a:r>
              <a:rPr lang="hu-HU"/>
              <a:t>Egy B sem C és némely A B, tehát némely A nem C.</a:t>
            </a:r>
          </a:p>
          <a:p>
            <a:r>
              <a:rPr lang="hu-HU"/>
              <a:t>Egy Ferio szillogizmust kaptunk, ezzel igazoltuk, hogy az eredeti premisszák is ezt a következményt adják.</a:t>
            </a:r>
          </a:p>
          <a:p>
            <a:r>
              <a:rPr lang="hu-HU"/>
              <a:t>A modus hagyományos neve: Fesapo (!). </a:t>
            </a:r>
          </a:p>
          <a:p>
            <a:r>
              <a:rPr lang="hu-HU"/>
              <a:t>Tehát </a:t>
            </a:r>
            <a:r>
              <a:rPr lang="hu-HU" i="1"/>
              <a:t>a tagadó premisszát írták előre</a:t>
            </a:r>
            <a:r>
              <a:rPr lang="hu-HU"/>
              <a:t>, az volt a maior (ellentétben Arisztotelésszel, aki megtartja az I. alakzat betűzését és sorrendjét, nála az állító premissza van elöl).</a:t>
            </a:r>
          </a:p>
          <a:p>
            <a:r>
              <a:rPr lang="hu-HU"/>
              <a:t>Így egy negyedik alakzatba tartozó premisszapárban a középső terminus a nagyobb premisszában állítmány és a kisebben alany. Viszont megmarad az, hogy a nagyobb terminus a konklúzió állítmánya és a kisebb az alanya.</a:t>
            </a:r>
          </a:p>
          <a:p>
            <a:r>
              <a:rPr lang="hu-HU"/>
              <a:t>Így nézve persze valóban négy alakzat van. A negyedik alakzat úgy származtatható az elsőből, hogy megcseréljük a premisszákat (ezáltal a szélső terminusok szerepet cserélnek).</a:t>
            </a:r>
          </a:p>
          <a:p>
            <a:r>
              <a:rPr lang="hu-HU"/>
              <a:t>Hasonlóan kapjuk a másik esetet, Fresisont is.</a:t>
            </a:r>
          </a:p>
          <a:p>
            <a:r>
              <a:rPr lang="hu-HU"/>
              <a:t>A későbbi „negyedik alakzat” további három modusának (Bamalip, Calemes, Dimatis) megfelelő szillogizmusokat Arisztotelész az An. Pr. II. 1-ben említi.</a:t>
            </a:r>
          </a:p>
        </p:txBody>
      </p:sp>
    </p:spTree>
    <p:extLst>
      <p:ext uri="{BB962C8B-B14F-4D97-AF65-F5344CB8AC3E}">
        <p14:creationId xmlns:p14="http://schemas.microsoft.com/office/powerpoint/2010/main" val="8830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26895295-FB6F-4C16-89C9-C102CFCA8314}"/>
              </a:ext>
            </a:extLst>
          </p:cNvPr>
          <p:cNvSpPr/>
          <p:nvPr/>
        </p:nvSpPr>
        <p:spPr>
          <a:xfrm>
            <a:off x="503548" y="836712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/>
              <a:t>Ugyanúgy újabb következtetésnek (szillogizmusnak) számítanak a II. és a III. alakzatban a megfordítással nyert következtetések, de ezek az alakzaton belül bizonyíthatók (egyszerűen premisszacserével). Pl. Cesare és Camestres viszonya az, hogy ha megfordítjuk Cesare konklúzióját (ezzel megtaláltuk, hogy a kisebb terminus hogyan vonatkozik a nagyobbra), akkor a premisszák cseréjével pont Camestrest kapjuk (és fordítva).   </a:t>
            </a:r>
          </a:p>
        </p:txBody>
      </p:sp>
    </p:spTree>
    <p:extLst>
      <p:ext uri="{BB962C8B-B14F-4D97-AF65-F5344CB8AC3E}">
        <p14:creationId xmlns:p14="http://schemas.microsoft.com/office/powerpoint/2010/main" val="3138582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</TotalTime>
  <Words>1601</Words>
  <Application>Microsoft Office PowerPoint</Application>
  <PresentationFormat>Diavetítés a képernyőre (4:3 oldalarány)</PresentationFormat>
  <Paragraphs>78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andrás</dc:creator>
  <cp:lastModifiedBy>András Máté</cp:lastModifiedBy>
  <cp:revision>51</cp:revision>
  <dcterms:created xsi:type="dcterms:W3CDTF">2014-04-03T06:43:19Z</dcterms:created>
  <dcterms:modified xsi:type="dcterms:W3CDTF">2019-11-11T10:29:38Z</dcterms:modified>
</cp:coreProperties>
</file>