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F96B7E-A28C-4212-93B2-2A496C18F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7D3AFB2-6536-47CC-B973-A91D6674E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AF7851C-ADC4-410F-ADAF-54E08C65F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6C187E7-B3B4-4CAE-8F9A-8C6A80FA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39A7C13-FE81-4C5A-AC8E-1133BBBB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871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289594-0A7A-4101-866D-968E8FDA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3F246B6-D098-4788-AE21-21C63CF1C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AB321AF-497E-4710-92D4-EF9AAE474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AB5BC78-71C6-41A4-A2B9-C73B48F0D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990648F-21D7-4756-9126-C78445E5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634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0E8C63B-EE28-4F9D-A6A7-D9FEA08A1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A0842B0-9C9B-4A9C-AE76-978603A24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BB47E0F-68CA-45BC-8776-D1704DF25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46BAFDC-64DE-4EB8-969F-78D2A120A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1FC320A-0017-466D-8CC2-DD549E52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639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24A7F3-BBC1-40DC-BF09-0003A9BA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9A96E8B-5538-44C7-8A96-7BAB6B65C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648744F-0A45-4CB3-812B-819B63D60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1A3BBCB-2961-4041-AC4E-AF14424D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4F29ECD-DC83-41AE-B872-B01AA348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209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88A71F-C322-4354-83E7-32AD93E8E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054A159-13AA-4330-BDF3-31AD16117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E340ECD-4634-4B79-8220-5FC126E5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8E808D9-0026-412F-A918-4AF638C3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34480B0-1EF8-4C7C-B042-EF445B69A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56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9BC24C-6976-4FF6-9F16-1927F4A38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844EC2-B1AA-44BD-AE5A-ACB564E54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4D7DFD5-130C-46EC-A8FA-6C10E23D6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013BF45-99D3-4A4F-BAA2-70225580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7D6F469-B677-46E1-9365-8C0D5917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38EFD0C-6453-49CC-BAFA-1B3131D9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728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57682D-9A0F-4265-844B-622B72A3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1D27ADF-3F86-4740-9934-E5BBE6AB5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D7C9E78-68A1-401D-BE2F-4244EB8BB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8AD0F9B-439F-4824-8735-170A8D3916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A2053F5-71FD-4B56-A8FC-2892868F3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18EE4F1-0671-42AC-9BE4-DE72EB32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FA478E78-9417-4264-A856-2DF68D41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3D0DD7B-0235-41FF-A451-A0607F3EC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506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13A983-C45B-431E-9C6A-DA2CF9304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3E752B1-F64E-4D4F-8D5F-685C18A5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C69AD08-D823-4194-BE24-09DE51E7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58E81D2-431D-45CD-A487-777819FB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046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C129CDC-4A56-4123-A009-0B11CD070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B3F5390B-B213-4B6D-AFDE-637C40A6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D66E2FD-5E9A-4348-B003-3E2BF6F46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848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F21222-1AA4-4BFB-BA13-EEB30C53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8F6AFD-69C1-4D5B-A804-9E48D7851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F9DC275-D2AD-4292-BE86-5D7EF7D8D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351D714-91E4-4690-920B-7294764B5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A9277AD-1FAA-4619-83F0-0310FD44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7907A1C-DD2F-4EB3-BB49-BEC38E39E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572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12BA6F-BAA0-420A-BC5A-17763DF26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B8ABB0F-E909-448A-9398-AED002D50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501741-DED7-4E8B-9BAD-723686E28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F9EE20C-5BC6-44AA-8873-F76D48DB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877A6D7-B286-494F-8B4F-35D848CB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55F0075-7F43-4528-931C-6BE45D842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578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BF70FC0-1E7D-4BAB-BB53-16FE9928D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284452E-7422-450D-9BBA-26A4E8163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5477CA8-FA36-43E1-8FAD-C6183FF4F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49ABE-EA05-4D49-97B4-8C0429D4E473}" type="datetimeFigureOut">
              <a:rPr lang="hu-HU" smtClean="0"/>
              <a:t>2019. 10. 17.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B924E0D-C6F9-4CCF-9F91-57ADFEE9B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43F5CB3-CA28-401E-B43C-9F59079F8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30191-880C-4FA6-BD06-492E8ED8003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854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79229" y="1124744"/>
            <a:ext cx="82089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>
                <a:latin typeface="+mj-lt"/>
              </a:rPr>
              <a:t>Első Analitika: </a:t>
            </a:r>
            <a:endParaRPr lang="hu-HU" sz="2400" u="sng" dirty="0">
              <a:latin typeface="+mj-lt"/>
            </a:endParaRPr>
          </a:p>
          <a:p>
            <a:r>
              <a:rPr lang="hu-HU" u="sng"/>
              <a:t>(1) Az </a:t>
            </a:r>
            <a:r>
              <a:rPr lang="hu-HU" u="sng" dirty="0"/>
              <a:t>állításelmélet újrafogalmazása</a:t>
            </a:r>
          </a:p>
          <a:p>
            <a:r>
              <a:rPr lang="hu-HU" i="1" dirty="0"/>
              <a:t>„Protaszisz </a:t>
            </a:r>
            <a:r>
              <a:rPr lang="hu-HU" dirty="0"/>
              <a:t> az a mondat, ami valamit valamiről állít vagy tagad.”</a:t>
            </a:r>
          </a:p>
          <a:p>
            <a:r>
              <a:rPr lang="hu-HU" dirty="0"/>
              <a:t>„Lehet egyetemes, </a:t>
            </a:r>
            <a:r>
              <a:rPr lang="hu-HU" u="sng" dirty="0"/>
              <a:t>részleges</a:t>
            </a:r>
            <a:r>
              <a:rPr lang="hu-HU" dirty="0"/>
              <a:t> (</a:t>
            </a:r>
            <a:r>
              <a:rPr lang="hu-HU" i="1" dirty="0"/>
              <a:t>en merei</a:t>
            </a:r>
            <a:r>
              <a:rPr lang="hu-HU" dirty="0"/>
              <a:t>) vagy </a:t>
            </a:r>
            <a:r>
              <a:rPr lang="hu-HU"/>
              <a:t>határozatlan.”</a:t>
            </a:r>
          </a:p>
          <a:p>
            <a:r>
              <a:rPr lang="hu-HU"/>
              <a:t>A részleges, mint önáló típus újdonság – a Herméneutikában ezek az egyetemesről egyetemesen  állító, ill. tagadó kijelentések ellentmondó párjaként szerepeltek.</a:t>
            </a:r>
            <a:endParaRPr lang="hu-HU" dirty="0"/>
          </a:p>
          <a:p>
            <a:r>
              <a:rPr lang="hu-HU"/>
              <a:t>Határozatlanok </a:t>
            </a:r>
            <a:r>
              <a:rPr lang="hu-HU" dirty="0"/>
              <a:t>vannak (majd elintézi őket), </a:t>
            </a:r>
            <a:r>
              <a:rPr lang="hu-HU"/>
              <a:t>egyediek nincsenek (nem szól róluk az elmélet).</a:t>
            </a:r>
            <a:endParaRPr lang="hu-HU" dirty="0"/>
          </a:p>
          <a:p>
            <a:r>
              <a:rPr lang="hu-HU" dirty="0"/>
              <a:t>„Egyetemesnek azt nevezem, hogy mindre vagy mindre nem vonatkozik (</a:t>
            </a:r>
            <a:r>
              <a:rPr lang="hu-HU" i="1" dirty="0"/>
              <a:t>hüparkhei</a:t>
            </a:r>
            <a:r>
              <a:rPr lang="hu-HU" dirty="0"/>
              <a:t>), részlegesnek azt, hogy némelyre vonatkozik, vagy némelyre nem, vagy nem mindre, határozatlannak pedig azt, hogy vonatkozik vagy nem vonatkozik az ‚egyetemesen’ vagy ‚részlegesen’ nélkül.” </a:t>
            </a:r>
          </a:p>
          <a:p>
            <a:endParaRPr lang="hu-HU" dirty="0"/>
          </a:p>
          <a:p>
            <a:r>
              <a:rPr lang="hu-HU" i="1" dirty="0"/>
              <a:t>Protaszisz</a:t>
            </a:r>
            <a:r>
              <a:rPr lang="hu-HU" dirty="0"/>
              <a:t>: hagyományosan ‚tétel’. Legyen ‚kijelentés’, és hallgatólagosan  beleértjük, hogy egyszerű.</a:t>
            </a:r>
          </a:p>
        </p:txBody>
      </p:sp>
    </p:spTree>
    <p:extLst>
      <p:ext uri="{BB962C8B-B14F-4D97-AF65-F5344CB8AC3E}">
        <p14:creationId xmlns:p14="http://schemas.microsoft.com/office/powerpoint/2010/main" val="412618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80728"/>
            <a:ext cx="78488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„Ha viszont az első  a középső mindegyikét követi, a középső viszont az utolsó egyikére sem vonatkozik, nem lesz szillogizmus a szélsők között; semmi sem következik ugyanis abból, ha így van, mert az is lehet, hogy az első az utolsó mindegyikére, az is, hogy egyikére sem vonatkozik,így tehát sem a ‚részlegesen’, sem az ‚egyetemesen’ nem lesz szükségszerű.”</a:t>
            </a:r>
          </a:p>
          <a:p>
            <a:r>
              <a:rPr lang="hu-HU" dirty="0"/>
              <a:t>„Terminusok a ‚mindre vonatkozik’-hoz: állat-ember-ló, az ‚egyre sem’-hoz:</a:t>
            </a:r>
          </a:p>
          <a:p>
            <a:r>
              <a:rPr lang="hu-HU" dirty="0"/>
              <a:t>állat-ember-kő.”</a:t>
            </a:r>
          </a:p>
          <a:p>
            <a:r>
              <a:rPr lang="hu-HU" dirty="0"/>
              <a:t>Ahhoz, hogy megmutassuk: egy adott elrendezésű premisszapárból semmi sem következik , azt kell megmutatni, hogy (igaz premisszák mellett) az is lehet, hogy </a:t>
            </a:r>
            <a:r>
              <a:rPr lang="hu-HU" b="1" dirty="0"/>
              <a:t>a</a:t>
            </a:r>
            <a:r>
              <a:rPr lang="hu-HU" dirty="0"/>
              <a:t>, az is lehet, hogy </a:t>
            </a:r>
            <a:r>
              <a:rPr lang="hu-HU" b="1" dirty="0"/>
              <a:t>e</a:t>
            </a:r>
            <a:r>
              <a:rPr lang="hu-HU" dirty="0"/>
              <a:t> viszony van a két szélső között.</a:t>
            </a:r>
          </a:p>
          <a:p>
            <a:r>
              <a:rPr lang="hu-HU" dirty="0"/>
              <a:t>Behelyettesítés: </a:t>
            </a:r>
          </a:p>
          <a:p>
            <a:r>
              <a:rPr lang="hu-HU" dirty="0"/>
              <a:t>Az állat egyetemesen vonatkozik </a:t>
            </a:r>
            <a:r>
              <a:rPr lang="hu-HU"/>
              <a:t>az emberre (minden ember állat)</a:t>
            </a:r>
            <a:endParaRPr lang="hu-HU" dirty="0"/>
          </a:p>
          <a:p>
            <a:r>
              <a:rPr lang="hu-HU" dirty="0"/>
              <a:t>Az ember egyetemesen nem vonatkozik </a:t>
            </a:r>
            <a:r>
              <a:rPr lang="hu-HU"/>
              <a:t>a lóra (egy </a:t>
            </a:r>
            <a:r>
              <a:rPr lang="hu-HU" dirty="0"/>
              <a:t>ló </a:t>
            </a:r>
            <a:r>
              <a:rPr lang="hu-HU"/>
              <a:t>sem ember) </a:t>
            </a:r>
            <a:endParaRPr lang="hu-HU" dirty="0"/>
          </a:p>
          <a:p>
            <a:r>
              <a:rPr lang="hu-HU" dirty="0"/>
              <a:t>Az állat egyetemesen vonatkozik </a:t>
            </a:r>
            <a:r>
              <a:rPr lang="hu-HU"/>
              <a:t>a lóra (minden ló állat)</a:t>
            </a:r>
          </a:p>
          <a:p>
            <a:r>
              <a:rPr lang="hu-HU"/>
              <a:t>A másik példa behelyettesítése:</a:t>
            </a:r>
            <a:endParaRPr lang="hu-HU" dirty="0"/>
          </a:p>
          <a:p>
            <a:r>
              <a:rPr lang="hu-HU" dirty="0"/>
              <a:t>Minden ember állat, egy kő sem ember, viszont egy kő sem állat.</a:t>
            </a:r>
          </a:p>
          <a:p>
            <a:r>
              <a:rPr lang="hu-HU" dirty="0"/>
              <a:t>Ez a cáfolási eljárás tényfüggő-e?</a:t>
            </a:r>
          </a:p>
          <a:p>
            <a:r>
              <a:rPr lang="hu-HU" dirty="0"/>
              <a:t>Nem, mert nem azon múlik, hogy a dolgok ténylegesen úgy állnak, ahogy gondoljuk, hanem azon, hogy áll</a:t>
            </a:r>
            <a:r>
              <a:rPr lang="hu-HU" i="1" dirty="0"/>
              <a:t>hat</a:t>
            </a:r>
            <a:r>
              <a:rPr lang="hu-HU" dirty="0"/>
              <a:t>nak úgy.</a:t>
            </a:r>
          </a:p>
        </p:txBody>
      </p:sp>
    </p:spTree>
    <p:extLst>
      <p:ext uri="{BB962C8B-B14F-4D97-AF65-F5344CB8AC3E}">
        <p14:creationId xmlns:p14="http://schemas.microsoft.com/office/powerpoint/2010/main" val="411115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8072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„Ha pedig az egyik terminus egyetemesen, a másik részlegesen viszonyul a továbbihoz &lt;középsőhöz&gt;, akkor abban az esetben, ha egyetemesen a középsőről van állítva vagy tagadva, a középső pedig a kisebbről [</a:t>
            </a:r>
            <a:r>
              <a:rPr lang="hu-HU" i="1" dirty="0"/>
              <a:t>elatton, minor</a:t>
            </a:r>
            <a:r>
              <a:rPr lang="hu-HU" dirty="0"/>
              <a:t>, al(só) fogalom], akkor szükségképpen van tökéletes szillogizmus … Nagyobbnak  [</a:t>
            </a:r>
            <a:r>
              <a:rPr lang="hu-HU" i="1" dirty="0"/>
              <a:t>meidzon, maior</a:t>
            </a:r>
            <a:r>
              <a:rPr lang="hu-HU" dirty="0"/>
              <a:t>, főfogalom] azt a szélsőt nevezem, amelyikben a középső van, kisebbnek meg azt,amelyik a középső alatt van.</a:t>
            </a:r>
            <a:r>
              <a:rPr lang="hu-HU" i="1" dirty="0"/>
              <a:t>”</a:t>
            </a:r>
          </a:p>
          <a:p>
            <a:r>
              <a:rPr lang="hu-HU" dirty="0"/>
              <a:t>Végeredményben nagyobb terminus az, amelyik állítmányként, kisebb, amelyik alanyként fordul elő a megfelelő premisszában. Középső (mindig) az,amelyik mindkettőben előfordul. A premisszák is a bennük előforduló terminusok után kapják a ‚nagyobb’, ill. ‚kisebb’ nevet.</a:t>
            </a:r>
          </a:p>
          <a:p>
            <a:r>
              <a:rPr lang="hu-HU" dirty="0"/>
              <a:t>„Vonatkozzék ugyanis A minden B-re, B pedig némely C-re; nos, ha ’mindnek állítmánya’ a, amit először mondtunk, akkor szükségszerű, hogy A némely C-re vonatkozik. Ha pedig A egy B-re sem vonatkozik, B viszont némely C-re, akkor szükségszerű, hogy A némely C-re nem vonatkozik.”</a:t>
            </a:r>
          </a:p>
          <a:p>
            <a:r>
              <a:rPr lang="hu-HU" dirty="0"/>
              <a:t>Darii, Ferio:  ezek is „tökéletes” szillogizmusok. </a:t>
            </a:r>
          </a:p>
          <a:p>
            <a:r>
              <a:rPr lang="hu-HU" dirty="0"/>
              <a:t>A többi esetben nincs szillogizmus (ellenpéldákkal). </a:t>
            </a:r>
          </a:p>
        </p:txBody>
      </p:sp>
    </p:spTree>
    <p:extLst>
      <p:ext uri="{BB962C8B-B14F-4D97-AF65-F5344CB8AC3E}">
        <p14:creationId xmlns:p14="http://schemas.microsoft.com/office/powerpoint/2010/main" val="286446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584" y="548680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Kitérő:</a:t>
            </a:r>
          </a:p>
          <a:p>
            <a:r>
              <a:rPr lang="hu-HU" dirty="0"/>
              <a:t>„A bizonyító  kijelentés annyiban különbözik a dialektikustól, hogy a bizonyító, az egy ellentmondás egyik tagjának  felállítása (hiszen aki bizonyít, az nem kérdez, hanem  felállít valamit),”</a:t>
            </a:r>
          </a:p>
          <a:p>
            <a:r>
              <a:rPr lang="hu-HU" i="1" dirty="0"/>
              <a:t>lambanó</a:t>
            </a:r>
            <a:r>
              <a:rPr lang="hu-HU" dirty="0"/>
              <a:t>: megfog, megragad – lehetne ‚tételez’</a:t>
            </a:r>
          </a:p>
          <a:p>
            <a:r>
              <a:rPr lang="hu-HU" dirty="0"/>
              <a:t>„a dialektikus viszont rákérdezés egy ellentmondásra. De abban nem különböznek, hogy hogyan lesz belőlük  következtetés (</a:t>
            </a:r>
            <a:r>
              <a:rPr lang="hu-HU" i="1" dirty="0"/>
              <a:t>szüllogiszmosz</a:t>
            </a:r>
            <a:r>
              <a:rPr lang="hu-HU" dirty="0"/>
              <a:t>).”</a:t>
            </a:r>
          </a:p>
          <a:p>
            <a:r>
              <a:rPr lang="hu-HU" dirty="0"/>
              <a:t>A ‚szillogizmus’ arisztotelészi használata:</a:t>
            </a:r>
          </a:p>
          <a:p>
            <a:pPr marL="342900" indent="-342900">
              <a:buAutoNum type="arabicPeriod"/>
            </a:pPr>
            <a:r>
              <a:rPr lang="hu-HU" dirty="0"/>
              <a:t>Szakkifejezésként általában konnotálja a helyességet.</a:t>
            </a:r>
          </a:p>
          <a:p>
            <a:pPr marL="342900" indent="-342900">
              <a:buFontTx/>
              <a:buAutoNum type="arabicPeriod"/>
            </a:pPr>
            <a:r>
              <a:rPr lang="hu-HU" dirty="0"/>
              <a:t>Néha általában helyes következtetést jelent, néha a következőkben vizsgált speciális alakú (helyes) következtetést. </a:t>
            </a:r>
          </a:p>
          <a:p>
            <a:r>
              <a:rPr lang="hu-HU" dirty="0"/>
              <a:t>„Hiszen az is következtet, aki bizonyít, az is, aki kérdez,miután felállította, hogy valami valamire vonatkozik vagy nem vonatkozik. Így tehát szillogisztikus kijelentés egyszerűen az, ami állít vagy tagad valamit valamiről … bizonyító akkor, ha igaz és a kiinduló hipotézisek alapján állítottuk fel, a dialektikus a kérdező részéről rákérdezés egy ellentmondásra, a következtető részéről pedig a látszólagosnak és valószínűnek a felállítása, ahogy a Topikában mondottuk.”</a:t>
            </a:r>
          </a:p>
          <a:p>
            <a:r>
              <a:rPr lang="hu-HU" dirty="0"/>
              <a:t>A helyesség és az igazság elválasztása – itt (is) kezdődik a logika.</a:t>
            </a:r>
          </a:p>
        </p:txBody>
      </p:sp>
    </p:spTree>
    <p:extLst>
      <p:ext uri="{BB962C8B-B14F-4D97-AF65-F5344CB8AC3E}">
        <p14:creationId xmlns:p14="http://schemas.microsoft.com/office/powerpoint/2010/main" val="5681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11560" y="1124744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„Terminusnak (</a:t>
            </a:r>
            <a:r>
              <a:rPr lang="hu-HU" i="1" dirty="0"/>
              <a:t>horosz</a:t>
            </a:r>
            <a:r>
              <a:rPr lang="hu-HU" dirty="0"/>
              <a:t>) azt nevezem, amire a kijelentés felbontható; ilyen az, amit állítunk, és az, amiről állítjuk,hozzátéve, hogy ‚van’ vagy ‚nincs’ [kopula].” </a:t>
            </a:r>
          </a:p>
          <a:p>
            <a:r>
              <a:rPr lang="hu-HU" dirty="0"/>
              <a:t>„A szillogizmus pedig olyan </a:t>
            </a:r>
            <a:r>
              <a:rPr lang="hu-HU" i="1" dirty="0"/>
              <a:t>logosz</a:t>
            </a:r>
            <a:r>
              <a:rPr lang="hu-HU" dirty="0"/>
              <a:t>, amelyben valamiket föltéve  valami, ami különbözik a föltettektől szükségszerűen következik (</a:t>
            </a:r>
            <a:r>
              <a:rPr lang="hu-HU" i="1" dirty="0"/>
              <a:t>szümbainei</a:t>
            </a:r>
            <a:r>
              <a:rPr lang="hu-HU" dirty="0"/>
              <a:t>), merthogy ezek fennállnak.  Azt, hogy ‚merthogy ezek fennállnak’ úgy értem, hogy ezek miatt következik, azt pedig, hogy ‚ezek miatt következik’ úgy, hogy semmilyen terminust nem kell kívülről hozzátenni, hogy létrejöjjön a szükségszerűség.”</a:t>
            </a:r>
          </a:p>
          <a:p>
            <a:r>
              <a:rPr lang="hu-HU" dirty="0"/>
              <a:t>„Tökéletesnek azt a szillogizmust nevezem, amelyben a felvettekhez semmi mást nem kell hozzátenni ahhoz, hogy nyilvánvaló legyen a szükségszerűség, nem tökéletesnek azt, amelyhez hozzá kell tenni egyet vagy többet is, melyek ugyan szükségszerűek a lefektetett fogalmak alapján, azonban nincsenek fölállítva a kijelentések alapján.”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237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61284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(D) „</a:t>
            </a:r>
            <a:r>
              <a:rPr lang="hu-HU" dirty="0"/>
              <a:t>Azt, hogy valami egészében egy másikban van ugyanaz, mint hogy a másik az előbbi mindegyikének állítmánya. Akkor mondjuk, hogy ‚mindnek állítmánya’, amikor egyet sem lehet találni, amelyről a másikat ne lehetne mondani. Az ‚egynek sem’ pedig ugyanígy.”</a:t>
            </a:r>
          </a:p>
          <a:p>
            <a:endParaRPr lang="hu-HU" dirty="0"/>
          </a:p>
          <a:p>
            <a:r>
              <a:rPr lang="hu-HU" dirty="0"/>
              <a:t>4 </a:t>
            </a:r>
            <a:r>
              <a:rPr lang="hu-HU"/>
              <a:t>kijelentéstípus:</a:t>
            </a:r>
          </a:p>
          <a:p>
            <a:r>
              <a:rPr lang="hu-HU"/>
              <a:t>A </a:t>
            </a:r>
            <a:r>
              <a:rPr lang="hu-HU" i="1"/>
              <a:t>B est A </a:t>
            </a:r>
            <a:r>
              <a:rPr lang="hu-HU"/>
              <a:t> „mondatmaghoz” járul négyféle közelebbi meghatározás.</a:t>
            </a:r>
            <a:endParaRPr lang="hu-HU" dirty="0"/>
          </a:p>
          <a:p>
            <a:r>
              <a:rPr lang="hu-HU" dirty="0"/>
              <a:t>Egyetemes állítás (</a:t>
            </a:r>
            <a:r>
              <a:rPr lang="hu-HU" b="1"/>
              <a:t>a</a:t>
            </a:r>
            <a:r>
              <a:rPr lang="hu-HU"/>
              <a:t>) (</a:t>
            </a:r>
            <a:r>
              <a:rPr lang="hu-HU" u="sng"/>
              <a:t>a</a:t>
            </a:r>
            <a:r>
              <a:rPr lang="hu-HU"/>
              <a:t>ffirmo)</a:t>
            </a:r>
            <a:endParaRPr lang="hu-HU" dirty="0"/>
          </a:p>
          <a:p>
            <a:r>
              <a:rPr lang="hu-HU" dirty="0"/>
              <a:t>Egyetemes tagadás (</a:t>
            </a:r>
            <a:r>
              <a:rPr lang="hu-HU" b="1"/>
              <a:t>e</a:t>
            </a:r>
            <a:r>
              <a:rPr lang="hu-HU"/>
              <a:t>) (n</a:t>
            </a:r>
            <a:r>
              <a:rPr lang="hu-HU" u="sng"/>
              <a:t>e</a:t>
            </a:r>
            <a:r>
              <a:rPr lang="hu-HU"/>
              <a:t>go)</a:t>
            </a:r>
            <a:endParaRPr lang="hu-HU" dirty="0"/>
          </a:p>
          <a:p>
            <a:r>
              <a:rPr lang="hu-HU" dirty="0"/>
              <a:t>Részleges állítás (</a:t>
            </a:r>
            <a:r>
              <a:rPr lang="hu-HU" b="1"/>
              <a:t>i</a:t>
            </a:r>
            <a:r>
              <a:rPr lang="hu-HU"/>
              <a:t>) (aff</a:t>
            </a:r>
            <a:r>
              <a:rPr lang="hu-HU" u="sng"/>
              <a:t>i</a:t>
            </a:r>
            <a:r>
              <a:rPr lang="hu-HU"/>
              <a:t>rmo)</a:t>
            </a:r>
            <a:endParaRPr lang="hu-HU" dirty="0"/>
          </a:p>
          <a:p>
            <a:r>
              <a:rPr lang="hu-HU" dirty="0"/>
              <a:t>Részleges tagadás (</a:t>
            </a:r>
            <a:r>
              <a:rPr lang="hu-HU" b="1"/>
              <a:t>o</a:t>
            </a:r>
            <a:r>
              <a:rPr lang="hu-HU"/>
              <a:t>) (neg</a:t>
            </a:r>
            <a:r>
              <a:rPr lang="hu-HU" u="sng"/>
              <a:t>o</a:t>
            </a:r>
            <a:r>
              <a:rPr lang="hu-HU"/>
              <a:t>)</a:t>
            </a:r>
            <a:endParaRPr lang="hu-HU" dirty="0"/>
          </a:p>
          <a:p>
            <a:r>
              <a:rPr lang="hu-HU" i="1" dirty="0"/>
              <a:t>Herméneutika</a:t>
            </a:r>
            <a:r>
              <a:rPr lang="hu-HU" dirty="0"/>
              <a:t>: </a:t>
            </a:r>
            <a:r>
              <a:rPr lang="hu-HU" b="1" dirty="0"/>
              <a:t>a </a:t>
            </a:r>
            <a:r>
              <a:rPr lang="hu-HU" dirty="0"/>
              <a:t>és </a:t>
            </a:r>
            <a:r>
              <a:rPr lang="hu-HU" b="1" dirty="0"/>
              <a:t>o</a:t>
            </a:r>
            <a:r>
              <a:rPr lang="hu-HU" dirty="0"/>
              <a:t>, illetve </a:t>
            </a:r>
            <a:r>
              <a:rPr lang="hu-HU" b="1" dirty="0"/>
              <a:t>e </a:t>
            </a:r>
            <a:r>
              <a:rPr lang="hu-HU" dirty="0"/>
              <a:t>és </a:t>
            </a:r>
            <a:r>
              <a:rPr lang="hu-HU" b="1" dirty="0"/>
              <a:t>i</a:t>
            </a:r>
            <a:r>
              <a:rPr lang="hu-HU" dirty="0"/>
              <a:t> </a:t>
            </a:r>
            <a:r>
              <a:rPr lang="hu-HU" b="1" dirty="0"/>
              <a:t> </a:t>
            </a:r>
            <a:r>
              <a:rPr lang="hu-HU" dirty="0"/>
              <a:t>alkotnak ellentmondást.</a:t>
            </a:r>
          </a:p>
          <a:p>
            <a:r>
              <a:rPr lang="hu-HU"/>
              <a:t>(D):  </a:t>
            </a:r>
            <a:r>
              <a:rPr lang="hu-HU" b="1" dirty="0"/>
              <a:t>a</a:t>
            </a:r>
            <a:r>
              <a:rPr lang="hu-HU" dirty="0"/>
              <a:t> és </a:t>
            </a:r>
            <a:r>
              <a:rPr lang="hu-HU" b="1" dirty="0"/>
              <a:t>e </a:t>
            </a:r>
            <a:r>
              <a:rPr lang="hu-HU" dirty="0"/>
              <a:t>igazságfeltételei (szemantika). Ezzel implicite </a:t>
            </a:r>
            <a:r>
              <a:rPr lang="hu-HU" b="1" dirty="0"/>
              <a:t>i </a:t>
            </a:r>
            <a:r>
              <a:rPr lang="hu-HU" dirty="0"/>
              <a:t>és</a:t>
            </a:r>
            <a:r>
              <a:rPr lang="hu-HU" b="1" dirty="0"/>
              <a:t> o</a:t>
            </a:r>
            <a:r>
              <a:rPr lang="hu-HU" dirty="0"/>
              <a:t> is.</a:t>
            </a:r>
          </a:p>
          <a:p>
            <a:r>
              <a:rPr lang="hu-HU"/>
              <a:t>Ez az arisztotelészi </a:t>
            </a:r>
            <a:r>
              <a:rPr lang="hu-HU" u="sng"/>
              <a:t>logikai négyszög.</a:t>
            </a:r>
            <a:r>
              <a:rPr lang="hu-HU"/>
              <a:t> A továbbiakban ennek a belső viszonyairól lesz szó.</a:t>
            </a:r>
            <a:endParaRPr lang="hu-HU" dirty="0"/>
          </a:p>
          <a:p>
            <a:r>
              <a:rPr lang="hu-HU" i="1" dirty="0"/>
              <a:t>B est A</a:t>
            </a:r>
            <a:r>
              <a:rPr lang="hu-HU" dirty="0"/>
              <a:t> körülírásai: </a:t>
            </a:r>
          </a:p>
          <a:p>
            <a:r>
              <a:rPr lang="hu-HU" dirty="0"/>
              <a:t> </a:t>
            </a:r>
            <a:r>
              <a:rPr lang="hu-HU" i="1" dirty="0"/>
              <a:t>hüparkhei</a:t>
            </a:r>
            <a:r>
              <a:rPr lang="hu-HU" dirty="0"/>
              <a:t> (vonatkozik </a:t>
            </a:r>
            <a:r>
              <a:rPr lang="hu-HU" i="1" dirty="0"/>
              <a:t> A B</a:t>
            </a:r>
            <a:r>
              <a:rPr lang="hu-HU" dirty="0"/>
              <a:t>-re); egyetemesen-részlegesen; tagadó (</a:t>
            </a:r>
            <a:r>
              <a:rPr lang="hu-HU" i="1" dirty="0"/>
              <a:t>szterétikosz</a:t>
            </a:r>
            <a:r>
              <a:rPr lang="hu-HU" dirty="0"/>
              <a:t>)</a:t>
            </a:r>
          </a:p>
          <a:p>
            <a:r>
              <a:rPr lang="hu-HU" i="1" dirty="0"/>
              <a:t> kategoreiszthai  </a:t>
            </a:r>
            <a:r>
              <a:rPr lang="hu-HU" dirty="0"/>
              <a:t>(</a:t>
            </a:r>
            <a:r>
              <a:rPr lang="hu-HU" i="1" dirty="0"/>
              <a:t>A </a:t>
            </a:r>
            <a:r>
              <a:rPr lang="hu-HU" dirty="0"/>
              <a:t>állítmánya  </a:t>
            </a:r>
            <a:r>
              <a:rPr lang="hu-HU" i="1" dirty="0"/>
              <a:t>B</a:t>
            </a:r>
            <a:r>
              <a:rPr lang="hu-HU" dirty="0"/>
              <a:t>-nek,  tkp. </a:t>
            </a:r>
            <a:r>
              <a:rPr lang="hu-HU" i="1" dirty="0"/>
              <a:t>A</a:t>
            </a:r>
            <a:r>
              <a:rPr lang="hu-HU" dirty="0"/>
              <a:t> állíttatik </a:t>
            </a:r>
            <a:r>
              <a:rPr lang="hu-HU" i="1" dirty="0"/>
              <a:t>B</a:t>
            </a:r>
            <a:r>
              <a:rPr lang="hu-HU" dirty="0"/>
              <a:t>-ről)</a:t>
            </a:r>
            <a:r>
              <a:rPr lang="hu-HU" i="1" dirty="0"/>
              <a:t>, </a:t>
            </a:r>
            <a:r>
              <a:rPr lang="hu-HU" dirty="0"/>
              <a:t>mindnek/mindnek nem/némelyiknek/némelyiknek nem</a:t>
            </a:r>
            <a:r>
              <a:rPr lang="hu-HU" i="1" dirty="0"/>
              <a:t> </a:t>
            </a:r>
          </a:p>
          <a:p>
            <a:r>
              <a:rPr lang="hu-HU" i="1" dirty="0"/>
              <a:t>en holói eszti </a:t>
            </a:r>
            <a:r>
              <a:rPr lang="hu-HU" dirty="0"/>
              <a:t> (</a:t>
            </a:r>
            <a:r>
              <a:rPr lang="hu-HU" i="1" dirty="0"/>
              <a:t>B </a:t>
            </a:r>
            <a:r>
              <a:rPr lang="hu-HU" dirty="0"/>
              <a:t>egészében benne van </a:t>
            </a:r>
            <a:r>
              <a:rPr lang="hu-HU" i="1" dirty="0"/>
              <a:t>A</a:t>
            </a:r>
            <a:r>
              <a:rPr lang="hu-HU" dirty="0"/>
              <a:t>-ban; csak az </a:t>
            </a:r>
            <a:r>
              <a:rPr lang="hu-HU" b="1" dirty="0"/>
              <a:t>a </a:t>
            </a:r>
            <a:r>
              <a:rPr lang="hu-HU" dirty="0"/>
              <a:t>típusra), </a:t>
            </a:r>
          </a:p>
          <a:p>
            <a:r>
              <a:rPr lang="hu-HU" i="1" dirty="0"/>
              <a:t>akoluthei</a:t>
            </a:r>
            <a:r>
              <a:rPr lang="hu-HU" dirty="0"/>
              <a:t> (</a:t>
            </a:r>
            <a:r>
              <a:rPr lang="hu-HU" i="1" dirty="0"/>
              <a:t>A </a:t>
            </a:r>
            <a:r>
              <a:rPr lang="hu-HU" dirty="0"/>
              <a:t>követi </a:t>
            </a:r>
            <a:r>
              <a:rPr lang="hu-HU" i="1" dirty="0"/>
              <a:t>B</a:t>
            </a:r>
            <a:r>
              <a:rPr lang="hu-HU" dirty="0"/>
              <a:t>-t, vele jár).</a:t>
            </a:r>
            <a:r>
              <a:rPr lang="hu-HU" i="1" dirty="0"/>
              <a:t> </a:t>
            </a:r>
          </a:p>
        </p:txBody>
      </p:sp>
      <p:sp>
        <p:nvSpPr>
          <p:cNvPr id="3" name="Jobb oldali kapcsos zárójel 2">
            <a:extLst>
              <a:ext uri="{FF2B5EF4-FFF2-40B4-BE49-F238E27FC236}">
                <a16:creationId xmlns:a16="http://schemas.microsoft.com/office/drawing/2014/main" id="{10C0FEA9-9579-47EC-8C42-5E200D48560F}"/>
              </a:ext>
            </a:extLst>
          </p:cNvPr>
          <p:cNvSpPr/>
          <p:nvPr/>
        </p:nvSpPr>
        <p:spPr>
          <a:xfrm>
            <a:off x="3491880" y="2636912"/>
            <a:ext cx="360040" cy="100811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5C47D35-1B51-41D4-ADE8-98BACEF725C9}"/>
              </a:ext>
            </a:extLst>
          </p:cNvPr>
          <p:cNvSpPr txBox="1"/>
          <p:nvPr/>
        </p:nvSpPr>
        <p:spPr>
          <a:xfrm>
            <a:off x="4139952" y="2956302"/>
            <a:ext cx="355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Relációk terminusok között</a:t>
            </a:r>
          </a:p>
        </p:txBody>
      </p:sp>
    </p:spTree>
    <p:extLst>
      <p:ext uri="{BB962C8B-B14F-4D97-AF65-F5344CB8AC3E}">
        <p14:creationId xmlns:p14="http://schemas.microsoft.com/office/powerpoint/2010/main" val="234480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44782" y="1268760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I.2.: megfordítási elmélet.</a:t>
            </a:r>
          </a:p>
          <a:p>
            <a:r>
              <a:rPr lang="hu-HU"/>
              <a:t>Megfordítás</a:t>
            </a:r>
            <a:r>
              <a:rPr lang="hu-HU" dirty="0"/>
              <a:t>: az alany és az állítmány helyet </a:t>
            </a:r>
            <a:r>
              <a:rPr lang="hu-HU"/>
              <a:t>cserél.</a:t>
            </a:r>
            <a:endParaRPr lang="hu-HU" dirty="0"/>
          </a:p>
          <a:p>
            <a:r>
              <a:rPr lang="hu-HU" dirty="0"/>
              <a:t>Újra megadja a tipizálást, kibővítve:</a:t>
            </a:r>
          </a:p>
          <a:p>
            <a:r>
              <a:rPr lang="hu-HU" dirty="0"/>
              <a:t>&lt;modalitás :&gt; vonatkozás-szükségszerű vonatkozás-esetleges vonatkozás</a:t>
            </a:r>
          </a:p>
          <a:p>
            <a:r>
              <a:rPr lang="hu-HU" dirty="0"/>
              <a:t>&lt;minőség:&gt; állító-tagadó</a:t>
            </a:r>
          </a:p>
          <a:p>
            <a:r>
              <a:rPr lang="hu-HU" dirty="0"/>
              <a:t>&lt;mennyiség&gt;: egyetemes-részleges-határozatlan</a:t>
            </a:r>
          </a:p>
          <a:p>
            <a:r>
              <a:rPr lang="hu-HU" dirty="0"/>
              <a:t>Három megfordítási szabály, először példákon, és egyszerű vonatkozásra:</a:t>
            </a:r>
          </a:p>
          <a:p>
            <a:r>
              <a:rPr lang="hu-HU" dirty="0"/>
              <a:t>Az </a:t>
            </a:r>
            <a:r>
              <a:rPr lang="hu-HU" b="1" dirty="0"/>
              <a:t>e</a:t>
            </a:r>
            <a:r>
              <a:rPr lang="hu-HU" dirty="0"/>
              <a:t> típus megfordítható.</a:t>
            </a:r>
          </a:p>
          <a:p>
            <a:r>
              <a:rPr lang="hu-HU" dirty="0"/>
              <a:t>Az </a:t>
            </a:r>
            <a:r>
              <a:rPr lang="hu-HU" b="1" dirty="0"/>
              <a:t>a</a:t>
            </a:r>
            <a:r>
              <a:rPr lang="hu-HU" dirty="0"/>
              <a:t> típus részlegesen fordítható meg (azaz </a:t>
            </a:r>
            <a:r>
              <a:rPr lang="hu-HU" b="1" dirty="0"/>
              <a:t>i </a:t>
            </a:r>
            <a:r>
              <a:rPr lang="hu-HU" dirty="0"/>
              <a:t>lesz belőle).</a:t>
            </a:r>
          </a:p>
          <a:p>
            <a:r>
              <a:rPr lang="hu-HU" dirty="0"/>
              <a:t>Az </a:t>
            </a:r>
            <a:r>
              <a:rPr lang="hu-HU" b="1" dirty="0"/>
              <a:t>i </a:t>
            </a:r>
            <a:r>
              <a:rPr lang="hu-HU" dirty="0"/>
              <a:t>típus megfordítható.</a:t>
            </a:r>
          </a:p>
          <a:p>
            <a:r>
              <a:rPr lang="hu-HU" dirty="0"/>
              <a:t>Az </a:t>
            </a:r>
            <a:r>
              <a:rPr lang="hu-HU" b="1" dirty="0"/>
              <a:t>o </a:t>
            </a:r>
            <a:r>
              <a:rPr lang="hu-HU" dirty="0"/>
              <a:t> típus nem fordítható meg.</a:t>
            </a:r>
          </a:p>
        </p:txBody>
      </p:sp>
    </p:spTree>
    <p:extLst>
      <p:ext uri="{BB962C8B-B14F-4D97-AF65-F5344CB8AC3E}">
        <p14:creationId xmlns:p14="http://schemas.microsoft.com/office/powerpoint/2010/main" val="363973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1028343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„Legyen először az AB kijelentés egyetemes tagadó. Nos, ha A egyetlen B-re sem vonatkozik, akkor  B sem vonatkozik egyetlen A-ra sem. Mert ha némelyikre vonatkozna #, mondjuk C-re ##, akkor nem lenne igaz, hogy az A egy B-re sem vonatkozik, mivel C a B-k egyike. ###”</a:t>
            </a:r>
          </a:p>
          <a:p>
            <a:r>
              <a:rPr lang="hu-HU" dirty="0"/>
              <a:t>Az </a:t>
            </a:r>
            <a:r>
              <a:rPr lang="hu-HU" b="1" dirty="0"/>
              <a:t>e-</a:t>
            </a:r>
            <a:r>
              <a:rPr lang="hu-HU" dirty="0"/>
              <a:t>megfordítás szabálya.</a:t>
            </a:r>
          </a:p>
          <a:p>
            <a:r>
              <a:rPr lang="hu-HU" dirty="0"/>
              <a:t>#: Indirekt út : tegyük fel, hogy a bizonyítandó </a:t>
            </a:r>
            <a:r>
              <a:rPr lang="hu-HU" b="1" dirty="0"/>
              <a:t>e</a:t>
            </a:r>
            <a:r>
              <a:rPr lang="hu-HU" dirty="0"/>
              <a:t> kijelentés ellentmondó párja igaz, az pedig az </a:t>
            </a:r>
            <a:r>
              <a:rPr lang="hu-HU" b="1" dirty="0"/>
              <a:t>i</a:t>
            </a:r>
            <a:r>
              <a:rPr lang="hu-HU" dirty="0"/>
              <a:t>.</a:t>
            </a:r>
          </a:p>
          <a:p>
            <a:r>
              <a:rPr lang="hu-HU" dirty="0"/>
              <a:t>##: kiemelés (</a:t>
            </a:r>
            <a:r>
              <a:rPr lang="hu-HU" i="1" dirty="0"/>
              <a:t>ektheszisz</a:t>
            </a:r>
            <a:r>
              <a:rPr lang="hu-HU" dirty="0"/>
              <a:t>), egzisztenciális megjelenítés: ha van olyan A, amelyik B, akkor vegyünk példának egy ilyet, mondjuk C-t.</a:t>
            </a:r>
          </a:p>
          <a:p>
            <a:r>
              <a:rPr lang="hu-HU" dirty="0"/>
              <a:t>###: azt, hogy egy </a:t>
            </a:r>
            <a:r>
              <a:rPr lang="hu-HU" b="1" dirty="0"/>
              <a:t>e</a:t>
            </a:r>
            <a:r>
              <a:rPr lang="hu-HU" dirty="0"/>
              <a:t> kijelentés hamis, C, mint példa igazolja, így megvan az ellentmondás.</a:t>
            </a:r>
          </a:p>
          <a:p>
            <a:r>
              <a:rPr lang="hu-HU" dirty="0"/>
              <a:t>Itt jelennek meg először betűk, mint terminusváltozók. </a:t>
            </a:r>
          </a:p>
          <a:p>
            <a:r>
              <a:rPr lang="hu-HU" dirty="0"/>
              <a:t>Teljesen úgy használja, mint a geometriában a szakaszok végpontjait (</a:t>
            </a:r>
            <a:r>
              <a:rPr lang="hu-HU" i="1" dirty="0"/>
              <a:t>horosz</a:t>
            </a:r>
            <a:r>
              <a:rPr lang="hu-HU" dirty="0"/>
              <a:t>) jelölő betűket.</a:t>
            </a:r>
          </a:p>
          <a:p>
            <a:r>
              <a:rPr lang="hu-HU" dirty="0"/>
              <a:t>A C terminus vajon egyedi vagy egyetemes?</a:t>
            </a:r>
          </a:p>
        </p:txBody>
      </p:sp>
    </p:spTree>
    <p:extLst>
      <p:ext uri="{BB962C8B-B14F-4D97-AF65-F5344CB8AC3E}">
        <p14:creationId xmlns:p14="http://schemas.microsoft.com/office/powerpoint/2010/main" val="333006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052736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„Ha pedig A minden B-re vonatkozik, akkor B is vonatkozik némely A-ra. Ha ugyanis egyre sem vonatkozna , akkor A sem vonatkozna egyetlen B-re sem#,</a:t>
            </a:r>
          </a:p>
          <a:p>
            <a:r>
              <a:rPr lang="hu-HU" dirty="0"/>
              <a:t>márpedig azt tettük föl, hogy mindre vonatkozik.##”</a:t>
            </a:r>
          </a:p>
          <a:p>
            <a:r>
              <a:rPr lang="hu-HU" dirty="0"/>
              <a:t># Az előzőt használjuk fel.</a:t>
            </a:r>
          </a:p>
          <a:p>
            <a:r>
              <a:rPr lang="hu-HU" dirty="0"/>
              <a:t>## De Int.: ellentétesek nem lehetnek egyszerre igazak.</a:t>
            </a:r>
          </a:p>
          <a:p>
            <a:r>
              <a:rPr lang="hu-HU" dirty="0"/>
              <a:t>„Hasonlóképpen van akkor is, ha a kijelentés részleges. Ha A a B-k némelyikére vonatkozik, akkor szükségszerű, hogy B is vonatkozik némely A-ra. Ha ugyanis egyre sem, akkor A sem vonatkozik egyetlen B-re sem.”</a:t>
            </a:r>
          </a:p>
          <a:p>
            <a:r>
              <a:rPr lang="hu-HU" dirty="0"/>
              <a:t>Megint az </a:t>
            </a:r>
            <a:r>
              <a:rPr lang="hu-HU" b="1" dirty="0"/>
              <a:t>e-</a:t>
            </a:r>
            <a:r>
              <a:rPr lang="hu-HU" dirty="0"/>
              <a:t>megfordításból.</a:t>
            </a:r>
          </a:p>
          <a:p>
            <a:r>
              <a:rPr lang="hu-HU" dirty="0"/>
              <a:t>„Ha viszont A némely B-re nem vonatkozik, akkor nem szükségszerű, hogy B sem vonatkozik némely A-ra; pl. ha a B állat, az A pedig ember, hiszen az ember nem vonatkozik minden állatra, az állat pedig vonatkozik minden emberre.”</a:t>
            </a:r>
          </a:p>
          <a:p>
            <a:r>
              <a:rPr lang="hu-HU" dirty="0"/>
              <a:t>Cáfolás ellenpéldával</a:t>
            </a:r>
            <a:r>
              <a:rPr lang="hu-HU"/>
              <a:t>. </a:t>
            </a:r>
          </a:p>
          <a:p>
            <a:r>
              <a:rPr lang="hu-HU"/>
              <a:t>Deduktív elmélet:</a:t>
            </a:r>
          </a:p>
          <a:p>
            <a:r>
              <a:rPr lang="hu-HU"/>
              <a:t>Alapelvek: az ellentmondási szabályok + </a:t>
            </a:r>
            <a:r>
              <a:rPr lang="hu-HU" b="1"/>
              <a:t>e</a:t>
            </a:r>
            <a:r>
              <a:rPr lang="hu-HU"/>
              <a:t> szemantikai meghatározása.</a:t>
            </a:r>
          </a:p>
          <a:p>
            <a:r>
              <a:rPr lang="hu-HU"/>
              <a:t>Levezetési szabály: egy indirekt bizonyítási szabály (lényegében MT.)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360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980728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I. 3.: A szükségszerű és az esetleges  vonatkozás megfordítási elmélete.</a:t>
            </a:r>
          </a:p>
          <a:p>
            <a:r>
              <a:rPr lang="hu-HU" dirty="0"/>
              <a:t>„Ugyanígy lesz a szükségszerű </a:t>
            </a:r>
            <a:r>
              <a:rPr lang="hu-HU"/>
              <a:t>kijelentéseknél.”</a:t>
            </a:r>
          </a:p>
          <a:p>
            <a:r>
              <a:rPr lang="hu-HU"/>
              <a:t>Milyen szemantikai háttér van emögött?</a:t>
            </a:r>
          </a:p>
          <a:p>
            <a:r>
              <a:rPr lang="hu-HU"/>
              <a:t>Középkor: a modális kijelentéseknek van egy </a:t>
            </a:r>
            <a:r>
              <a:rPr lang="hu-HU" i="1"/>
              <a:t>de dicto</a:t>
            </a:r>
            <a:r>
              <a:rPr lang="hu-HU"/>
              <a:t> és egy </a:t>
            </a:r>
            <a:r>
              <a:rPr lang="hu-HU" i="1"/>
              <a:t>de re </a:t>
            </a:r>
            <a:r>
              <a:rPr lang="hu-HU"/>
              <a:t>olvasata.</a:t>
            </a:r>
          </a:p>
          <a:p>
            <a:r>
              <a:rPr lang="hu-HU"/>
              <a:t>A „Némely B  szükségszerűen A” (A részlegesen és szükségszerűen vonatkozik B-re) jelentheti azt, hogy</a:t>
            </a:r>
            <a:br>
              <a:rPr lang="hu-HU"/>
            </a:br>
            <a:r>
              <a:rPr lang="hu-HU"/>
              <a:t>(1) A B-k egy részének A szükségszerű (esszenciális) predikátuma. (</a:t>
            </a:r>
            <a:r>
              <a:rPr lang="hu-HU" i="1"/>
              <a:t>de re</a:t>
            </a:r>
            <a:r>
              <a:rPr lang="hu-HU"/>
              <a:t>)</a:t>
            </a:r>
          </a:p>
          <a:p>
            <a:r>
              <a:rPr lang="hu-HU"/>
              <a:t>(2) A „Van olyan B, amelyik A” szükségszerű igazság, azaz a világ esetleges tényeinek megváltozása esetén is igaz maradna. (</a:t>
            </a:r>
            <a:r>
              <a:rPr lang="hu-HU" i="1"/>
              <a:t>de dicto</a:t>
            </a:r>
            <a:r>
              <a:rPr lang="hu-HU"/>
              <a:t>)</a:t>
            </a:r>
          </a:p>
          <a:p>
            <a:r>
              <a:rPr lang="hu-HU"/>
              <a:t>A szükségszerűvonatkozást állító </a:t>
            </a:r>
            <a:r>
              <a:rPr lang="hu-HU" b="1"/>
              <a:t>i</a:t>
            </a:r>
            <a:r>
              <a:rPr lang="hu-HU"/>
              <a:t>-kjelentések megfordíthatósága </a:t>
            </a:r>
            <a:r>
              <a:rPr lang="hu-HU" i="1"/>
              <a:t>de dicto </a:t>
            </a:r>
            <a:r>
              <a:rPr lang="hu-HU"/>
              <a:t>olvasatban</a:t>
            </a:r>
            <a:r>
              <a:rPr lang="hu-HU" i="1"/>
              <a:t> </a:t>
            </a:r>
            <a:r>
              <a:rPr lang="hu-HU" dirty="0"/>
              <a:t>nyilvánvaló.</a:t>
            </a:r>
          </a:p>
          <a:p>
            <a:r>
              <a:rPr lang="hu-HU" i="1" dirty="0"/>
              <a:t>De re</a:t>
            </a:r>
            <a:r>
              <a:rPr lang="hu-HU" dirty="0"/>
              <a:t>: </a:t>
            </a:r>
            <a:r>
              <a:rPr lang="hu-HU"/>
              <a:t>ha a B-k </a:t>
            </a:r>
            <a:r>
              <a:rPr lang="hu-HU" dirty="0"/>
              <a:t>között van,ami </a:t>
            </a:r>
            <a:r>
              <a:rPr lang="hu-HU"/>
              <a:t>szükségszerűen A, </a:t>
            </a:r>
            <a:r>
              <a:rPr lang="hu-HU" dirty="0"/>
              <a:t>miért kellene, </a:t>
            </a:r>
            <a:r>
              <a:rPr lang="hu-HU"/>
              <a:t>hogy az A-k között </a:t>
            </a:r>
            <a:r>
              <a:rPr lang="hu-HU" dirty="0"/>
              <a:t>legyen olyan, ami </a:t>
            </a:r>
            <a:r>
              <a:rPr lang="hu-HU"/>
              <a:t>szükségszerűen B? B lehet egy olyan tulajdonság is, aminek nincsenek is szükségszerű példányai.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404474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908720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/>
              <a:t>(2) Arisztotelész szillogisztikája: a kiindulás</a:t>
            </a:r>
            <a:endParaRPr lang="hu-HU" u="sng" dirty="0"/>
          </a:p>
          <a:p>
            <a:r>
              <a:rPr lang="hu-HU" dirty="0"/>
              <a:t>An. Pr. I. </a:t>
            </a:r>
            <a:r>
              <a:rPr lang="hu-HU"/>
              <a:t>4.</a:t>
            </a:r>
            <a:endParaRPr lang="hu-HU" dirty="0"/>
          </a:p>
          <a:p>
            <a:r>
              <a:rPr lang="hu-HU" dirty="0"/>
              <a:t>„… mikor három terminus úgy viszonyul egymáshoz, hogy az utolsó egészen a középsőben van, a középső pedig egészében vagy benne van, vagy nincs benne, akkor a szélsők között szükségképpen tökéletes szillogizmus van.”</a:t>
            </a:r>
          </a:p>
          <a:p>
            <a:r>
              <a:rPr lang="hu-HU" dirty="0"/>
              <a:t>Van három terminusunk, A, B és C</a:t>
            </a:r>
            <a:r>
              <a:rPr lang="hu-HU"/>
              <a:t>.  A (valahogyan) vonatkozik B-re, B pedig (valahogyan) vonatkozik A-ra.</a:t>
            </a:r>
            <a:endParaRPr lang="hu-HU" dirty="0"/>
          </a:p>
          <a:p>
            <a:r>
              <a:rPr lang="hu-HU"/>
              <a:t>A „valahogyan”-t variálhatjuk, mindkét helyen négyféle lehet.</a:t>
            </a:r>
            <a:endParaRPr lang="hu-HU" dirty="0"/>
          </a:p>
          <a:p>
            <a:r>
              <a:rPr lang="hu-HU" dirty="0"/>
              <a:t>Később: ez így az első alakzat, 4*4=16 premisszapárral, amelyből itt kettőről volt szó. Ismét, de most már kimondva a „szillogizmust”:</a:t>
            </a:r>
          </a:p>
          <a:p>
            <a:r>
              <a:rPr lang="hu-HU" dirty="0"/>
              <a:t>„… ha A minden B-nek, B pedig minden C-nek, akkor szükségszerű, hogy A minden </a:t>
            </a:r>
            <a:r>
              <a:rPr lang="hu-HU"/>
              <a:t>C-nek állítmánya; </a:t>
            </a:r>
            <a:r>
              <a:rPr lang="hu-HU" dirty="0"/>
              <a:t>hiszen korábban megmondtuk, hogyan értjük azt, hogy ‚mindnek’.”</a:t>
            </a:r>
          </a:p>
          <a:p>
            <a:r>
              <a:rPr lang="hu-HU" dirty="0"/>
              <a:t>„Hasonlóképpen ha A egy B-re sem, B viszont </a:t>
            </a:r>
            <a:r>
              <a:rPr lang="hu-HU"/>
              <a:t>minden C-re vonatkozik, </a:t>
            </a:r>
            <a:r>
              <a:rPr lang="hu-HU" dirty="0"/>
              <a:t>akkor A egy C-re sem vonatkozik.”</a:t>
            </a:r>
          </a:p>
          <a:p>
            <a:r>
              <a:rPr lang="hu-HU" dirty="0"/>
              <a:t>Konklúzió: </a:t>
            </a:r>
            <a:r>
              <a:rPr lang="hu-HU" i="1" dirty="0"/>
              <a:t>szümperaszma</a:t>
            </a:r>
            <a:r>
              <a:rPr lang="hu-HU" dirty="0"/>
              <a:t>, </a:t>
            </a:r>
            <a:r>
              <a:rPr lang="hu-HU" i="1" dirty="0"/>
              <a:t>szüllogiszmosz</a:t>
            </a:r>
            <a:r>
              <a:rPr lang="hu-HU" dirty="0"/>
              <a:t>.</a:t>
            </a:r>
          </a:p>
          <a:p>
            <a:r>
              <a:rPr lang="hu-HU" dirty="0"/>
              <a:t>Középkori kódszavak: Barbara, Celarent. B, C: sorszámok,a magánhangzók sorban a kijelentések típusára utalnak.</a:t>
            </a:r>
          </a:p>
          <a:p>
            <a:r>
              <a:rPr lang="hu-HU" dirty="0"/>
              <a:t>Ennél a két szillogizmusnál a bizonyítást a </a:t>
            </a:r>
            <a:r>
              <a:rPr lang="hu-HU" i="1"/>
              <a:t>kata pantosz </a:t>
            </a:r>
            <a:r>
              <a:rPr lang="hu-HU"/>
              <a:t>(mindnek)</a:t>
            </a:r>
            <a:r>
              <a:rPr lang="hu-HU" i="1"/>
              <a:t> </a:t>
            </a:r>
            <a:r>
              <a:rPr lang="hu-HU" dirty="0"/>
              <a:t>jelentésére való hivatkozás helyettesíti.</a:t>
            </a:r>
          </a:p>
        </p:txBody>
      </p:sp>
    </p:spTree>
    <p:extLst>
      <p:ext uri="{BB962C8B-B14F-4D97-AF65-F5344CB8AC3E}">
        <p14:creationId xmlns:p14="http://schemas.microsoft.com/office/powerpoint/2010/main" val="174120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1800</Words>
  <Application>Microsoft Office PowerPoint</Application>
  <PresentationFormat>Diavetítés a képernyőre (4:3 oldalarány)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andrás</dc:creator>
  <cp:lastModifiedBy>András Máté</cp:lastModifiedBy>
  <cp:revision>27</cp:revision>
  <dcterms:created xsi:type="dcterms:W3CDTF">2014-03-26T08:30:06Z</dcterms:created>
  <dcterms:modified xsi:type="dcterms:W3CDTF">2019-10-17T14:58:25Z</dcterms:modified>
</cp:coreProperties>
</file>