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66" r:id="rId4"/>
    <p:sldId id="256" r:id="rId5"/>
    <p:sldId id="268" r:id="rId6"/>
    <p:sldId id="267" r:id="rId7"/>
    <p:sldId id="257" r:id="rId8"/>
    <p:sldId id="259" r:id="rId9"/>
    <p:sldId id="258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152D26-416E-47E0-9EEF-E95949F93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49AD4FF-2B39-4024-8F2E-D73464B14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052961-7EBF-40CB-B8A7-84CD3F5F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5AEAE3-A805-44A7-8D31-C1855EDA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CF4E511-0353-40EE-8F8A-601FFBBE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47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7FD13D-28E2-42AE-B378-E9A10F8D7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87AC1AF-DAFB-43BA-A656-91422C537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C4257E8-7081-48F4-91AE-D7C8A4B5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77DBA5F-4CB6-4A29-8F06-E46E2662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84020AA-E090-4FC6-BA3C-3ABADCF9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943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619C202-D259-4C9B-9BFC-BE029E1DF3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02582F2-7DF8-45A2-95A4-A52917E0A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9F22D5-4ADF-46B2-AC49-AE50BC07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DFB99B9-81F2-493A-B2BB-223653C90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DF5392-9DC0-4397-8245-EC4E1202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678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096B7D-57EE-45A5-92AC-9386CA01B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862E73-D892-43A6-9E4A-A234A9DE6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70832AB-3238-493F-A21D-B23A7B2EA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07EE450-A709-4D84-A522-B0811F3E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5B4C201-06CE-4174-B9FF-986D0AA3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408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52F944-02D3-4F29-84AC-180994C1E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6A6ADD6-ACFB-46A9-852F-90FF76CC2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EE8071-5348-4408-85B8-C0160078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4CB5170-59CA-438C-90D8-6AB8CEEB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87A672-993B-45EE-A69A-F10B54783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59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2EDF08-3C82-44FA-A603-131CC20F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54341C-759E-4F2F-89BB-1EA3141D79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9F5DF4E-59E7-45C5-96A7-BAE14D969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630655E-0357-4618-BFB3-5936CD3B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08C870C-B26A-4C89-8C0B-B40263C9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0E6EBFD-385F-484F-9B08-9CB8D6E5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732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31EE2C-403D-4C40-BCA1-CC90464E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1194CE-D6E3-4ACF-AFA8-84368E935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4429CF7-FB51-4494-8AF7-1495A49AB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7B39B26-7F9D-4545-8524-65D1A4439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89F1A9B-06D3-4CF0-B672-7A64F0654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8B4A514-48E8-409B-AC9A-24BA2C5C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7659083-AD32-4E3C-9878-473ACED1D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5D74B87-0BA4-4454-974E-DA44C62B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335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900AF0-48D8-4A20-9CF8-E93E62BC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BDE436F-8AAE-4DD5-800E-1E686BA4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67251544-9A4A-4F6F-A354-CD164B25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5BCBE74-EC0B-494C-89D5-9C49C89A3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188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4FE0E85-A1FF-4A88-9B2C-42769FC4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958B758-90BC-4113-BB0E-A3103836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5F4B880-2C31-4714-9DC8-0764BF01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656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1ABDBA-380D-49ED-9C1C-E7363CB7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E21D0A-DB9A-4AA4-AF2D-468DCDFDD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D054982-4AC5-4E2C-B332-4DE5F7132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59ED079-22CC-4F4E-B9F7-91989601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32C3BB2-5FBD-4471-90AC-E3124624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F39F24E-4575-48F1-AE79-8E33F1FF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10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DEB276-D228-4D5C-B15F-4EA2F4E4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C67F41B-64B3-480A-9B18-EA81432B1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06C52A1-53C1-4CE6-863F-7DBE1B42B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46438C5-C1BC-4867-9DCE-C6C61171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46550AD-A129-4173-8BDF-24F8E29F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E7D5FF8-3C22-4A4C-9C51-7C9A20A2A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566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879777C-3217-43F4-9D94-22095C5D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FB725C3-FC18-4E44-8A23-AC73562AF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B836287-38C8-4946-9F7C-44F365F59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31CB-1504-433C-91F1-C091B2F4A4AD}" type="datetimeFigureOut">
              <a:rPr lang="hu-HU" smtClean="0"/>
              <a:pPr/>
              <a:t>2019. 10. 10.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0E58D04-DE26-4A53-8648-61F5F4E4E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7326C9-6860-4A13-B365-14B8610A7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8485A-92C5-4A4A-B4D7-9C3FB811A20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173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1052736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+mj-lt"/>
              </a:rPr>
              <a:t>Arisztotelész</a:t>
            </a:r>
          </a:p>
          <a:p>
            <a:endParaRPr lang="hu-HU" sz="2400" dirty="0">
              <a:latin typeface="+mj-lt"/>
            </a:endParaRPr>
          </a:p>
          <a:p>
            <a:r>
              <a:rPr lang="hu-HU" dirty="0"/>
              <a:t>Az első logikai értekezés(gyűjtemény): </a:t>
            </a:r>
            <a:r>
              <a:rPr lang="hu-HU" i="1" dirty="0"/>
              <a:t>Organon</a:t>
            </a:r>
            <a:endParaRPr lang="hu-HU" dirty="0"/>
          </a:p>
          <a:p>
            <a:endParaRPr lang="hu-HU" dirty="0"/>
          </a:p>
          <a:p>
            <a:r>
              <a:rPr lang="hu-HU" dirty="0"/>
              <a:t>Részei, a hagyományos sorrendben és értelmezésben:</a:t>
            </a:r>
          </a:p>
          <a:p>
            <a:r>
              <a:rPr lang="hu-HU" i="1" dirty="0"/>
              <a:t>Katégoriák</a:t>
            </a:r>
            <a:r>
              <a:rPr lang="hu-HU" dirty="0"/>
              <a:t> (Cat.) – a fogalom elmélete</a:t>
            </a:r>
          </a:p>
          <a:p>
            <a:r>
              <a:rPr lang="hu-HU" i="1" dirty="0"/>
              <a:t>Herméneutika</a:t>
            </a:r>
            <a:r>
              <a:rPr lang="hu-HU" dirty="0"/>
              <a:t> (De Int.) – ítélet</a:t>
            </a:r>
          </a:p>
          <a:p>
            <a:r>
              <a:rPr lang="hu-HU" i="1" dirty="0"/>
              <a:t>Első Analitika </a:t>
            </a:r>
            <a:r>
              <a:rPr lang="hu-HU" dirty="0"/>
              <a:t>(An. Pr.) – következtetés (szillogizmus)</a:t>
            </a:r>
          </a:p>
          <a:p>
            <a:r>
              <a:rPr lang="hu-HU" i="1" dirty="0"/>
              <a:t>Második Analitika</a:t>
            </a:r>
            <a:r>
              <a:rPr lang="hu-HU" dirty="0"/>
              <a:t> (An. Post.) – bizonyító szillogizmus</a:t>
            </a:r>
          </a:p>
          <a:p>
            <a:r>
              <a:rPr lang="hu-HU" i="1" dirty="0"/>
              <a:t>Topika </a:t>
            </a:r>
            <a:r>
              <a:rPr lang="hu-HU" dirty="0"/>
              <a:t>(Top.) – dialektikus szillogizmus</a:t>
            </a:r>
          </a:p>
          <a:p>
            <a:r>
              <a:rPr lang="hu-HU" i="1" dirty="0"/>
              <a:t>Szofisztikus cáfolások</a:t>
            </a:r>
            <a:r>
              <a:rPr lang="hu-HU" dirty="0"/>
              <a:t> (Soph. Elench.) – erisztikus </a:t>
            </a:r>
            <a:r>
              <a:rPr lang="hu-HU"/>
              <a:t>szillogizmus.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870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052736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II. magyarázattípus </a:t>
            </a:r>
            <a:r>
              <a:rPr lang="hu-HU" dirty="0"/>
              <a:t>(sztoikusok, Bolzano, Frege):</a:t>
            </a:r>
          </a:p>
          <a:p>
            <a:r>
              <a:rPr lang="hu-HU" dirty="0"/>
              <a:t>A jelek valamilyen objektív ideális entitásra utalnak (jelentés), ami minden nyelvhasználó számára közös.</a:t>
            </a:r>
          </a:p>
          <a:p>
            <a:r>
              <a:rPr lang="hu-HU" dirty="0"/>
              <a:t>A jel-jelentés és a jel-dolog reláció lényegileg különböző természetű (</a:t>
            </a:r>
            <a:r>
              <a:rPr lang="hu-HU" i="1" dirty="0"/>
              <a:t>kifejez</a:t>
            </a:r>
            <a:r>
              <a:rPr lang="hu-HU" dirty="0"/>
              <a:t> versus </a:t>
            </a:r>
            <a:r>
              <a:rPr lang="hu-HU" i="1" dirty="0"/>
              <a:t>jelöl</a:t>
            </a:r>
            <a:r>
              <a:rPr lang="hu-HU" dirty="0"/>
              <a:t>).</a:t>
            </a:r>
          </a:p>
          <a:p>
            <a:r>
              <a:rPr lang="hu-HU" dirty="0"/>
              <a:t>Szükséges előfeltevés:</a:t>
            </a:r>
          </a:p>
          <a:p>
            <a:r>
              <a:rPr lang="hu-HU" dirty="0"/>
              <a:t>1’. Van valamilyen hozzáférésünk ilyen ideális entitásokhoz.</a:t>
            </a:r>
          </a:p>
          <a:p>
            <a:r>
              <a:rPr lang="hu-HU" dirty="0"/>
              <a:t>Szokásos jellegzetesség:</a:t>
            </a:r>
          </a:p>
          <a:p>
            <a:r>
              <a:rPr lang="hu-HU" dirty="0"/>
              <a:t>2’. A mondatjelentés áll a középpontban.</a:t>
            </a:r>
          </a:p>
        </p:txBody>
      </p:sp>
    </p:spTree>
    <p:extLst>
      <p:ext uri="{BB962C8B-B14F-4D97-AF65-F5344CB8AC3E}">
        <p14:creationId xmlns:p14="http://schemas.microsoft.com/office/powerpoint/2010/main" val="291462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908720"/>
            <a:ext cx="7272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/>
              <a:t>A kijelentés (</a:t>
            </a:r>
            <a:r>
              <a:rPr lang="hu-HU" i="1" u="sng" dirty="0"/>
              <a:t>logosz apophantikosz</a:t>
            </a:r>
            <a:r>
              <a:rPr lang="hu-HU" u="sng" dirty="0"/>
              <a:t>) elmélete</a:t>
            </a:r>
          </a:p>
          <a:p>
            <a:r>
              <a:rPr lang="hu-HU" i="1" dirty="0"/>
              <a:t>Logosz</a:t>
            </a:r>
            <a:r>
              <a:rPr lang="hu-HU" dirty="0"/>
              <a:t>: mondat</a:t>
            </a:r>
          </a:p>
          <a:p>
            <a:r>
              <a:rPr lang="hu-HU" dirty="0"/>
              <a:t>„Nem minden mondat </a:t>
            </a:r>
            <a:r>
              <a:rPr lang="hu-HU" i="1" dirty="0"/>
              <a:t>apophantikosz</a:t>
            </a:r>
            <a:r>
              <a:rPr lang="hu-HU" dirty="0"/>
              <a:t>, hanem csak az, amelyre vonatkozik, hogy igaz vagy hamis.”</a:t>
            </a:r>
          </a:p>
          <a:p>
            <a:r>
              <a:rPr lang="hu-HU" dirty="0"/>
              <a:t>„Elsősorban az állítás (</a:t>
            </a:r>
            <a:r>
              <a:rPr lang="hu-HU" i="1" dirty="0"/>
              <a:t>katafaszisz</a:t>
            </a:r>
            <a:r>
              <a:rPr lang="hu-HU" dirty="0"/>
              <a:t>) </a:t>
            </a:r>
            <a:r>
              <a:rPr lang="hu-HU" i="1" dirty="0"/>
              <a:t>egy</a:t>
            </a:r>
            <a:r>
              <a:rPr lang="hu-HU" dirty="0"/>
              <a:t> kijelentés, aztán a tagadás (</a:t>
            </a:r>
            <a:r>
              <a:rPr lang="hu-HU" i="1" dirty="0"/>
              <a:t>apofaszisz</a:t>
            </a:r>
            <a:r>
              <a:rPr lang="hu-HU" dirty="0"/>
              <a:t>)</a:t>
            </a:r>
            <a:r>
              <a:rPr lang="hu-HU" i="1" dirty="0"/>
              <a:t>.”</a:t>
            </a:r>
          </a:p>
          <a:p>
            <a:r>
              <a:rPr lang="hu-HU" dirty="0"/>
              <a:t>„A kijelentések részben egyszerűek, pl. amikor valamit valami</a:t>
            </a:r>
            <a:r>
              <a:rPr lang="hu-HU" u="sng" dirty="0"/>
              <a:t>ről</a:t>
            </a:r>
            <a:r>
              <a:rPr lang="hu-HU" dirty="0"/>
              <a:t> (</a:t>
            </a:r>
            <a:r>
              <a:rPr lang="hu-HU" i="1" dirty="0"/>
              <a:t>kata</a:t>
            </a:r>
            <a:r>
              <a:rPr lang="hu-HU" dirty="0"/>
              <a:t>) &lt;mondunk&gt; vagy valamit valami</a:t>
            </a:r>
            <a:r>
              <a:rPr lang="hu-HU" u="sng" dirty="0"/>
              <a:t>vel szemben </a:t>
            </a:r>
            <a:r>
              <a:rPr lang="hu-HU" dirty="0"/>
              <a:t>(</a:t>
            </a:r>
            <a:r>
              <a:rPr lang="hu-HU" i="1" dirty="0"/>
              <a:t>apo</a:t>
            </a:r>
            <a:r>
              <a:rPr lang="hu-HU" dirty="0"/>
              <a:t>) &lt;mondunk&gt;, részben ilyenekből összetettek.”</a:t>
            </a:r>
          </a:p>
          <a:p>
            <a:r>
              <a:rPr lang="hu-HU" dirty="0"/>
              <a:t>„Mivel pedig lehet a fennállót [</a:t>
            </a:r>
            <a:r>
              <a:rPr lang="hu-HU" i="1" dirty="0"/>
              <a:t>hüparkhon</a:t>
            </a:r>
            <a:r>
              <a:rPr lang="hu-HU" dirty="0"/>
              <a:t>,</a:t>
            </a:r>
            <a:r>
              <a:rPr lang="hu-HU" i="1" dirty="0"/>
              <a:t> </a:t>
            </a:r>
            <a:r>
              <a:rPr lang="hu-HU" dirty="0"/>
              <a:t>vonatkozót, létezőt, de mindenképpen tárgyas] nem fennállónak kijelenteni, és  nem  fennállót fennállónak,  … mindent lehet tagadni, amit valaki állított, és mindent lehet állítani, amit valaki tagadott. Tehát minden állítással egy tagadás áll szemben, és minden tagadással egy állítás. Nevezzük ezt ellentmondásnak (</a:t>
            </a:r>
            <a:r>
              <a:rPr lang="hu-HU" i="1" dirty="0"/>
              <a:t>antifaszisz</a:t>
            </a:r>
            <a:r>
              <a:rPr lang="hu-HU" dirty="0"/>
              <a:t>) …”</a:t>
            </a:r>
          </a:p>
          <a:p>
            <a:r>
              <a:rPr lang="hu-HU" i="1" dirty="0"/>
              <a:t>Hüparkhei</a:t>
            </a:r>
            <a:r>
              <a:rPr lang="hu-HU" dirty="0"/>
              <a:t>: az állítmány-alany viszony körülírására használatos ige.</a:t>
            </a:r>
          </a:p>
          <a:p>
            <a:r>
              <a:rPr lang="hu-HU" dirty="0"/>
              <a:t>A kopula metanyelvi megfelelője.</a:t>
            </a:r>
          </a:p>
        </p:txBody>
      </p:sp>
    </p:spTree>
    <p:extLst>
      <p:ext uri="{BB962C8B-B14F-4D97-AF65-F5344CB8AC3E}">
        <p14:creationId xmlns:p14="http://schemas.microsoft.com/office/powerpoint/2010/main" val="622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908720"/>
            <a:ext cx="7776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De Int. 7.: A logikai négyszög elmélete</a:t>
            </a:r>
          </a:p>
          <a:p>
            <a:r>
              <a:rPr lang="hu-HU" dirty="0"/>
              <a:t>Eszközök:</a:t>
            </a:r>
          </a:p>
          <a:p>
            <a:r>
              <a:rPr lang="hu-HU" dirty="0"/>
              <a:t>Amiről kijelentünk valamit, az lehet egyetemes (</a:t>
            </a:r>
            <a:r>
              <a:rPr lang="hu-HU" i="1" dirty="0"/>
              <a:t>katholou</a:t>
            </a:r>
            <a:r>
              <a:rPr lang="hu-HU" dirty="0"/>
              <a:t>) és egyedi (</a:t>
            </a:r>
            <a:r>
              <a:rPr lang="hu-HU" i="1" dirty="0"/>
              <a:t>kat’hekaszton</a:t>
            </a:r>
            <a:r>
              <a:rPr lang="hu-HU" dirty="0"/>
              <a:t>). </a:t>
            </a:r>
          </a:p>
          <a:p>
            <a:r>
              <a:rPr lang="hu-HU" dirty="0"/>
              <a:t>Egyetemes alanyról állíthatunk, tagadhatunk egyetemesen.</a:t>
            </a:r>
          </a:p>
          <a:p>
            <a:r>
              <a:rPr lang="hu-HU" dirty="0"/>
              <a:t>Pl.: Minden ember fehér – Egy ember sem fehér.</a:t>
            </a:r>
          </a:p>
          <a:p>
            <a:r>
              <a:rPr lang="hu-HU" dirty="0"/>
              <a:t>Ezek  ellentétesek (</a:t>
            </a:r>
            <a:r>
              <a:rPr lang="hu-HU" i="1" dirty="0"/>
              <a:t>enantia</a:t>
            </a:r>
            <a:r>
              <a:rPr lang="hu-HU" dirty="0"/>
              <a:t>).</a:t>
            </a:r>
          </a:p>
          <a:p>
            <a:r>
              <a:rPr lang="hu-HU" dirty="0"/>
              <a:t>Ha egyetemes alanyról, de nem egyetemesen jelentünk ki, akkor az állítás és a tagadás nem ellentétes.</a:t>
            </a:r>
          </a:p>
          <a:p>
            <a:r>
              <a:rPr lang="hu-HU" dirty="0"/>
              <a:t>Pl.: Az ember fehér – Az ember nem fehér.</a:t>
            </a:r>
          </a:p>
          <a:p>
            <a:r>
              <a:rPr lang="hu-HU" dirty="0"/>
              <a:t>[Meghatározatlan állítás – a </a:t>
            </a:r>
            <a:r>
              <a:rPr lang="hu-HU" i="1" dirty="0"/>
              <a:t>Herméneutika </a:t>
            </a:r>
            <a:r>
              <a:rPr lang="hu-HU" dirty="0"/>
              <a:t>sajátossága.]</a:t>
            </a:r>
          </a:p>
          <a:p>
            <a:r>
              <a:rPr lang="hu-HU" dirty="0"/>
              <a:t>„Ellentmondóan az az állítás áll szemben a tagadással, amely ugyanazt jelenti ki valamiről egyetemesen, amiről a tagadás azt mondja, hogy nem egyetemes; pl. Minden ember fehér – Némely ember nem fehér.”</a:t>
            </a:r>
          </a:p>
          <a:p>
            <a:r>
              <a:rPr lang="hu-HU" dirty="0"/>
              <a:t>Ellentétesek: ugyanarról ugyanazt egyetemesen állítani és egyetemesen tagadni.</a:t>
            </a:r>
          </a:p>
          <a:p>
            <a:r>
              <a:rPr lang="hu-HU" dirty="0"/>
              <a:t>Ezek nem lehetnek egyszerre igazak (egzisztenciális nyomaték).</a:t>
            </a:r>
          </a:p>
          <a:p>
            <a:r>
              <a:rPr lang="hu-HU" dirty="0"/>
              <a:t>Ezek ellentmondó párjai nem ellentétesek; lehetnek egyszerre igazak.</a:t>
            </a:r>
          </a:p>
        </p:txBody>
      </p:sp>
    </p:spTree>
    <p:extLst>
      <p:ext uri="{BB962C8B-B14F-4D97-AF65-F5344CB8AC3E}">
        <p14:creationId xmlns:p14="http://schemas.microsoft.com/office/powerpoint/2010/main" val="302301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851300" y="836712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„Azoknál  az ellentmondásoknál, melyeknél egyetemes dolgokról egyetemesen jelentünk ki valamit, szükségszerű, hogy az egyik igaz legyen, a másik hamis; és ugyanígy az egyediekről szólók esetében is, pl. Szókratész fehér – Szókratész nem fehér.” </a:t>
            </a:r>
          </a:p>
          <a:p>
            <a:r>
              <a:rPr lang="hu-HU" dirty="0"/>
              <a:t>A határozatlanokra ugyanez nem vonatkozik.</a:t>
            </a:r>
          </a:p>
          <a:p>
            <a:r>
              <a:rPr lang="hu-HU" dirty="0"/>
              <a:t>De Int . 9.: Ugyancsak nem vonatkozik a jövőre vonatkozó </a:t>
            </a:r>
            <a:r>
              <a:rPr lang="hu-HU"/>
              <a:t>kijelentésekre sem (??)</a:t>
            </a:r>
          </a:p>
          <a:p>
            <a:r>
              <a:rPr lang="hu-HU"/>
              <a:t>„…holnap szükségszerűen lesz-vagy-nem-lesz tengeri csata, hogy azonban holnap lesz tengeri csata, az már nem szükségszerű, sem az, hogy nem lesz”</a:t>
            </a:r>
          </a:p>
          <a:p>
            <a:r>
              <a:rPr lang="hu-HU"/>
              <a:t>Indeterminista olvasat (Łukasiewicz): a „Holnap lesz tengeri csata” mondatnak ma nincs igazságértéke.</a:t>
            </a:r>
            <a:endParaRPr lang="hu-HU" dirty="0"/>
          </a:p>
          <a:p>
            <a:r>
              <a:rPr lang="hu-HU" dirty="0"/>
              <a:t>12-14: az elmélet kiterjesztése modális kijelentésekre (lehetséges, szükségszerű, esetleges és tagadásaik).</a:t>
            </a:r>
          </a:p>
        </p:txBody>
      </p:sp>
    </p:spTree>
    <p:extLst>
      <p:ext uri="{BB962C8B-B14F-4D97-AF65-F5344CB8AC3E}">
        <p14:creationId xmlns:p14="http://schemas.microsoft.com/office/powerpoint/2010/main" val="348337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764704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Fejlődéstörténeti értelmezés:</a:t>
            </a:r>
          </a:p>
          <a:p>
            <a:endParaRPr lang="hu-HU" i="1" dirty="0"/>
          </a:p>
          <a:p>
            <a:r>
              <a:rPr lang="hu-HU" i="1" dirty="0"/>
              <a:t>Katégoriák</a:t>
            </a:r>
            <a:r>
              <a:rPr lang="hu-HU" dirty="0"/>
              <a:t> – korai, platonikus (??). </a:t>
            </a:r>
          </a:p>
          <a:p>
            <a:r>
              <a:rPr lang="hu-HU" dirty="0"/>
              <a:t>	Porphüriosz értelmezése: a platóni és az arisztotelészi metafizika különbözőségétől független elmélet. Mint ilyen, kiemelkedő hatású.</a:t>
            </a:r>
          </a:p>
          <a:p>
            <a:r>
              <a:rPr lang="hu-HU" i="1" dirty="0"/>
              <a:t>Topika + Szofisztikus cáfolások</a:t>
            </a:r>
            <a:r>
              <a:rPr lang="hu-HU" dirty="0"/>
              <a:t>: a dialektika kézikönyve. Műfajt teremt (Cicero és sokan mások).</a:t>
            </a:r>
          </a:p>
          <a:p>
            <a:r>
              <a:rPr lang="hu-HU" i="1" dirty="0"/>
              <a:t>De Int., An. Post. B</a:t>
            </a:r>
            <a:r>
              <a:rPr lang="hu-HU" dirty="0"/>
              <a:t>: az „érett logika” kezdete. </a:t>
            </a:r>
            <a:r>
              <a:rPr lang="hu-HU"/>
              <a:t>A (terminus)változók </a:t>
            </a:r>
            <a:r>
              <a:rPr lang="hu-HU" dirty="0"/>
              <a:t>használata még kevés és nem tisztázott.</a:t>
            </a:r>
          </a:p>
          <a:p>
            <a:r>
              <a:rPr lang="hu-HU" i="1" dirty="0"/>
              <a:t>An. Pr., An. Post. A</a:t>
            </a:r>
            <a:r>
              <a:rPr lang="hu-HU" dirty="0"/>
              <a:t>: Arisztotelész „érett” logikai elmélete (tudományfilozófiával bővítve).</a:t>
            </a:r>
          </a:p>
          <a:p>
            <a:r>
              <a:rPr lang="hu-HU" dirty="0"/>
              <a:t>Óvatosan a sorrenddel: kereszthivatkozások.</a:t>
            </a:r>
          </a:p>
          <a:p>
            <a:r>
              <a:rPr lang="hu-HU" dirty="0"/>
              <a:t>Valószínű: a keletkezési sorrendre-fejlődésmenetre vonatkozó érvek részben megalapozottak, de ez nem jelenti azt, hogy a korábbi értekezéseket Arisztotelész később elvetette volna. </a:t>
            </a:r>
          </a:p>
          <a:p>
            <a:r>
              <a:rPr lang="hu-HU"/>
              <a:t>Viszont pl. </a:t>
            </a:r>
            <a:r>
              <a:rPr lang="hu-HU" i="1"/>
              <a:t>An.Pr. </a:t>
            </a:r>
            <a:r>
              <a:rPr lang="hu-HU"/>
              <a:t>A-ban megismétli egyszerűbb és tisztább formában </a:t>
            </a:r>
            <a:r>
              <a:rPr lang="hu-HU" i="1"/>
              <a:t>De Int.</a:t>
            </a:r>
            <a:r>
              <a:rPr lang="hu-HU"/>
              <a:t> Elméletét a logikai négyszögről.</a:t>
            </a:r>
            <a:endParaRPr lang="hu-HU" dirty="0"/>
          </a:p>
          <a:p>
            <a:r>
              <a:rPr lang="hu-HU" dirty="0"/>
              <a:t>Magyar fordítás kínos története: Rónafalvi Ödön, Szabó Miklós, Szalai Sándor, Maróth Miklós.</a:t>
            </a:r>
          </a:p>
        </p:txBody>
      </p:sp>
    </p:spTree>
    <p:extLst>
      <p:ext uri="{BB962C8B-B14F-4D97-AF65-F5344CB8AC3E}">
        <p14:creationId xmlns:p14="http://schemas.microsoft.com/office/powerpoint/2010/main" val="220360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908720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/>
              <a:t>Katégoriák</a:t>
            </a:r>
            <a:r>
              <a:rPr lang="hu-HU"/>
              <a:t> (=: állítható dolgok) – logikai vagy metafizikai elmélet?</a:t>
            </a:r>
          </a:p>
          <a:p>
            <a:r>
              <a:rPr lang="hu-HU" i="1"/>
              <a:t>Történetileg </a:t>
            </a:r>
            <a:r>
              <a:rPr lang="hu-HU"/>
              <a:t>mindenképpen a logikába tartozik.</a:t>
            </a:r>
            <a:endParaRPr lang="hu-HU" i="1"/>
          </a:p>
          <a:p>
            <a:r>
              <a:rPr lang="hu-HU" i="1"/>
              <a:t>Cat</a:t>
            </a:r>
            <a:r>
              <a:rPr lang="hu-HU" i="1" dirty="0"/>
              <a:t>.</a:t>
            </a:r>
            <a:r>
              <a:rPr lang="hu-HU" dirty="0"/>
              <a:t> 2</a:t>
            </a:r>
            <a:r>
              <a:rPr lang="hu-HU"/>
              <a:t>.: a tárgy felosztása</a:t>
            </a:r>
          </a:p>
          <a:p>
            <a:r>
              <a:rPr lang="hu-HU"/>
              <a:t>„</a:t>
            </a:r>
            <a:r>
              <a:rPr lang="hu-HU" dirty="0"/>
              <a:t>A létezők közül egyesek bizonyos alanyról mondhatók, de nincsenek egy alanyban sem, mint pl. </a:t>
            </a:r>
            <a:r>
              <a:rPr lang="hu-HU" i="1" dirty="0"/>
              <a:t>ember</a:t>
            </a:r>
            <a:r>
              <a:rPr lang="hu-HU" dirty="0"/>
              <a:t> az egyes emberről, mint alanyról mondható, de nincs egy alanyban sem. Mások alanyban vannak, de egy alanyról sem mondhatók  („alanyban van” – ezt úgy értem, hogy valamiben nem részként van meg, de lehetetlen, hogy külön legyen attól, amiben van). Pl. </a:t>
            </a:r>
            <a:r>
              <a:rPr lang="hu-HU" i="1" dirty="0"/>
              <a:t>egy bizonyos nyelvtudás</a:t>
            </a:r>
            <a:r>
              <a:rPr lang="hu-HU" dirty="0"/>
              <a:t> a lélekben, mint alanyban van, de egy alanyról sem mondható, és </a:t>
            </a:r>
            <a:r>
              <a:rPr lang="hu-HU" i="1" dirty="0"/>
              <a:t>egy bizonyos fehérség</a:t>
            </a:r>
            <a:r>
              <a:rPr lang="hu-HU" dirty="0"/>
              <a:t> a testben,mint alanyban van …, de egy alanyról sem mondható. Ismét mások alanyról mondhatók és alanyban vannak mint pl. a </a:t>
            </a:r>
            <a:r>
              <a:rPr lang="hu-HU" i="1" dirty="0"/>
              <a:t>tudás</a:t>
            </a:r>
            <a:r>
              <a:rPr lang="hu-HU" dirty="0"/>
              <a:t> a lélekben, mint alanyban van, és a nyelvtudásról, mint alanyról mondható. Ismét mások sem alanyban nincsenek, sem pedig alanyról nem mondhatók, mint pl. </a:t>
            </a:r>
            <a:r>
              <a:rPr lang="hu-HU" i="1" dirty="0"/>
              <a:t>egy bizonyos ember</a:t>
            </a:r>
            <a:r>
              <a:rPr lang="hu-HU" dirty="0"/>
              <a:t>, </a:t>
            </a:r>
            <a:r>
              <a:rPr lang="hu-HU" i="1" dirty="0"/>
              <a:t>egy bizonyos ló</a:t>
            </a:r>
            <a:r>
              <a:rPr lang="hu-HU" dirty="0"/>
              <a:t> …”</a:t>
            </a:r>
          </a:p>
          <a:p>
            <a:endParaRPr lang="hu-HU" dirty="0"/>
          </a:p>
          <a:p>
            <a:r>
              <a:rPr lang="hu-HU" dirty="0"/>
              <a:t>Kétszer kettes felosztás: </a:t>
            </a:r>
          </a:p>
          <a:p>
            <a:r>
              <a:rPr lang="hu-HU" dirty="0"/>
              <a:t>Nincs alanyban – alanyban van: önállóan létezik – mástól függően létezik. </a:t>
            </a:r>
          </a:p>
          <a:p>
            <a:r>
              <a:rPr lang="hu-HU" dirty="0"/>
              <a:t>				szubsztancia – akcidencia</a:t>
            </a:r>
          </a:p>
          <a:p>
            <a:r>
              <a:rPr lang="hu-HU" dirty="0"/>
              <a:t>Mondható alanyról – nem mondható: univerzálé – </a:t>
            </a:r>
            <a:r>
              <a:rPr lang="hu-HU"/>
              <a:t>partikuláré.</a:t>
            </a: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63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47564" y="404664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katégoriák elmélete</a:t>
            </a:r>
            <a:endParaRPr lang="hu-HU" dirty="0"/>
          </a:p>
          <a:p>
            <a:r>
              <a:rPr lang="hu-HU" dirty="0"/>
              <a:t>Cat.3:</a:t>
            </a:r>
          </a:p>
          <a:p>
            <a:r>
              <a:rPr lang="hu-HU" dirty="0"/>
              <a:t>„Amikor valamit másvalamiről, mint alanyról állítunk, mindaz, amit az állítmányról mondunk, az alanyról is mondható. Pl. egy bizonyos emberről állítható az ember, az élőlény pedig az emberről. Tehát arról a bizonyos emberről az élőlény is állítható.”</a:t>
            </a:r>
          </a:p>
          <a:p>
            <a:r>
              <a:rPr lang="hu-HU" dirty="0"/>
              <a:t>Tehát az állítható dolgok „vertikálisan” hierarchiába rendeződnek.</a:t>
            </a:r>
          </a:p>
          <a:p>
            <a:r>
              <a:rPr lang="hu-HU" dirty="0"/>
              <a:t>Ez így volt Platónnál is, legfelül a Jóval avagy a Létezővel.</a:t>
            </a:r>
          </a:p>
          <a:p>
            <a:r>
              <a:rPr lang="hu-HU" dirty="0"/>
              <a:t>De (Cat. 4):</a:t>
            </a:r>
          </a:p>
          <a:p>
            <a:r>
              <a:rPr lang="hu-HU" dirty="0"/>
              <a:t>„Amit mindenféle kapcsolat nélkül mondunk, az vagy </a:t>
            </a:r>
            <a:r>
              <a:rPr lang="hu-HU"/>
              <a:t>szubsztanciát (</a:t>
            </a:r>
            <a:r>
              <a:rPr lang="hu-HU" sz="2000" i="1"/>
              <a:t>úszia</a:t>
            </a:r>
            <a:r>
              <a:rPr lang="hu-HU" sz="2000"/>
              <a:t>)</a:t>
            </a:r>
            <a:r>
              <a:rPr lang="hu-HU"/>
              <a:t> jelöl</a:t>
            </a:r>
            <a:r>
              <a:rPr lang="hu-HU" dirty="0"/>
              <a:t>, vagy mennyi?-t, vagy milyen?-t, </a:t>
            </a:r>
            <a:r>
              <a:rPr lang="hu-HU"/>
              <a:t>vagy mihez képest?-</a:t>
            </a:r>
            <a:r>
              <a:rPr lang="hu-HU" dirty="0"/>
              <a:t>et, vagy hol?-t, vagy mikor?-t, vagy helyzetet, vagy birtoklást (habitust), vagy cselekvést, vagy elszenvedést.”</a:t>
            </a:r>
          </a:p>
          <a:p>
            <a:r>
              <a:rPr lang="hu-HU" dirty="0"/>
              <a:t>Alapgondolat: nem egy hierarchia van, hanem több (éppen </a:t>
            </a:r>
            <a:r>
              <a:rPr lang="hu-HU"/>
              <a:t>tíz), közülük ötöt kérdőszavakkal ír le..</a:t>
            </a:r>
          </a:p>
          <a:p>
            <a:r>
              <a:rPr lang="hu-HU"/>
              <a:t>Másképpen: egy adott valamivel kapcsolatban tízféle kérdés vethető fel. Példa:</a:t>
            </a:r>
          </a:p>
          <a:p>
            <a:r>
              <a:rPr lang="hu-HU"/>
              <a:t>Milyen? Fehér.</a:t>
            </a:r>
          </a:p>
          <a:p>
            <a:r>
              <a:rPr lang="hu-HU"/>
              <a:t>Mi a fehér? Szín.</a:t>
            </a:r>
          </a:p>
          <a:p>
            <a:r>
              <a:rPr lang="hu-HU"/>
              <a:t>Mi a szín? Fizikai tulajdonság.</a:t>
            </a:r>
          </a:p>
          <a:p>
            <a:r>
              <a:rPr lang="hu-HU"/>
              <a:t>Mi a fizikai tulajdonság? Minőség.</a:t>
            </a:r>
          </a:p>
          <a:p>
            <a:r>
              <a:rPr lang="hu-HU"/>
              <a:t>Így eljutottunk a legfelső szintre. Ezek a legfelső szintek a „kategóriák”.</a:t>
            </a:r>
          </a:p>
          <a:p>
            <a:r>
              <a:rPr lang="hu-HU"/>
              <a:t>Alapgondolat: nincs értelme pl. mennyiséget állítani egy minőségről.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1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838D274-211F-4993-AFDA-72D3470277AD}"/>
              </a:ext>
            </a:extLst>
          </p:cNvPr>
          <p:cNvSpPr/>
          <p:nvPr/>
        </p:nvSpPr>
        <p:spPr>
          <a:xfrm>
            <a:off x="395536" y="620688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A tíz kategória között a szubsztanciáé a prioritás.</a:t>
            </a:r>
          </a:p>
          <a:p>
            <a:r>
              <a:rPr lang="hu-HU"/>
              <a:t>Valamilyen értelemben a  „mi az?” kérdést válaszolja meg (de ez nem jó meghatározásnak, mert minden másra is lehet így kérdezni).</a:t>
            </a:r>
          </a:p>
          <a:p>
            <a:r>
              <a:rPr lang="hu-HU"/>
              <a:t>További fejezetek: az egyes kategóriák (kvázi-logikai) tulajdonságai.</a:t>
            </a:r>
          </a:p>
          <a:p>
            <a:r>
              <a:rPr lang="hu-HU"/>
              <a:t>(Pl. vannak-e fokozatai? van-e ellentéte?)</a:t>
            </a:r>
          </a:p>
        </p:txBody>
      </p:sp>
    </p:spTree>
    <p:extLst>
      <p:ext uri="{BB962C8B-B14F-4D97-AF65-F5344CB8AC3E}">
        <p14:creationId xmlns:p14="http://schemas.microsoft.com/office/powerpoint/2010/main" val="175207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052736"/>
            <a:ext cx="78488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Cat. 5., az elsődleges szubsztancia:</a:t>
            </a:r>
          </a:p>
          <a:p>
            <a:r>
              <a:rPr lang="hu-HU"/>
              <a:t>„Szubsztanciának (</a:t>
            </a:r>
            <a:r>
              <a:rPr lang="hu-HU" i="1"/>
              <a:t>úszia</a:t>
            </a:r>
            <a:r>
              <a:rPr lang="hu-HU"/>
              <a:t>) </a:t>
            </a:r>
            <a:r>
              <a:rPr lang="hu-HU" dirty="0"/>
              <a:t>legfőképpen, elsődlegesen és leginkább azt nevezzük, ami nem mondható egy bizonyos alanyról és nincs is egy bizonyos alanyban … Másodlagosan azokat nevezzük szubsztanciáknak, amelyekbe mint fajokba (</a:t>
            </a:r>
            <a:r>
              <a:rPr lang="hu-HU" i="1" dirty="0"/>
              <a:t>eidosz</a:t>
            </a:r>
            <a:r>
              <a:rPr lang="hu-HU" dirty="0"/>
              <a:t>) tartoznak azok,  amiket elsődlegesen szubsztanciáknak mondtunk, és az ilyen fajoknak a nemeit (</a:t>
            </a:r>
            <a:r>
              <a:rPr lang="hu-HU" i="1" dirty="0"/>
              <a:t>genosz</a:t>
            </a:r>
            <a:r>
              <a:rPr lang="hu-HU" dirty="0"/>
              <a:t>). Pl. </a:t>
            </a:r>
            <a:r>
              <a:rPr lang="hu-HU" i="1" dirty="0"/>
              <a:t>egy bizonyos ember </a:t>
            </a:r>
            <a:r>
              <a:rPr lang="hu-HU" dirty="0"/>
              <a:t>az </a:t>
            </a:r>
            <a:r>
              <a:rPr lang="hu-HU" i="1" dirty="0"/>
              <a:t>ember </a:t>
            </a:r>
            <a:r>
              <a:rPr lang="hu-HU" dirty="0"/>
              <a:t>fajba tartozik, a fajnak pedig az </a:t>
            </a:r>
            <a:r>
              <a:rPr lang="hu-HU" i="1" dirty="0"/>
              <a:t>állat </a:t>
            </a:r>
            <a:r>
              <a:rPr lang="hu-HU" dirty="0"/>
              <a:t>a neme.”</a:t>
            </a:r>
          </a:p>
          <a:p>
            <a:r>
              <a:rPr lang="hu-HU" dirty="0"/>
              <a:t>„… az összes többit vagy mint alanyról mondjuk az elsődleges szubsztanciákról, vagy mint alanyban vannak bennük. Tehát ha nincsenek az elsődleges szubsztanciák, akkor lehetetlen, hogy bármi más legyen.”</a:t>
            </a:r>
          </a:p>
          <a:p>
            <a:r>
              <a:rPr lang="hu-HU"/>
              <a:t>Azaz</a:t>
            </a:r>
            <a:r>
              <a:rPr lang="hu-HU" dirty="0"/>
              <a:t>: a </a:t>
            </a:r>
            <a:r>
              <a:rPr lang="hu-HU" i="1" dirty="0"/>
              <a:t>próté úsziá</a:t>
            </a:r>
            <a:r>
              <a:rPr lang="hu-HU" dirty="0"/>
              <a:t>k az elsődleges létezők, ők azok, amik valóban egyek. Minden más valamilyen módon tőlük függ.</a:t>
            </a:r>
          </a:p>
          <a:p>
            <a:r>
              <a:rPr lang="hu-HU" dirty="0"/>
              <a:t>Az egyedi tulajdonságok (karakterek) nem létezhetnek </a:t>
            </a:r>
            <a:r>
              <a:rPr lang="hu-HU"/>
              <a:t>nélkülük.</a:t>
            </a:r>
            <a:endParaRPr lang="hu-HU" dirty="0"/>
          </a:p>
          <a:p>
            <a:r>
              <a:rPr lang="hu-HU" dirty="0"/>
              <a:t>Az időbeni változás magyarázata: </a:t>
            </a:r>
            <a:r>
              <a:rPr lang="hu-HU"/>
              <a:t>aktualitás-potencialitás.</a:t>
            </a:r>
          </a:p>
          <a:p>
            <a:r>
              <a:rPr lang="hu-HU"/>
              <a:t>Pl. van olyan személy, aki tudással rendelkezik (aktuálisan), és van olyan, aki csak képes a tudásra (csak potenciálisan tud).</a:t>
            </a:r>
            <a:endParaRPr lang="hu-HU" dirty="0"/>
          </a:p>
          <a:p>
            <a:r>
              <a:rPr lang="hu-HU" dirty="0"/>
              <a:t>De a történet most nem az, hogy a függetlenül létező karakter megjelenik, hanem a szubsztancia, mint a tulajdonságok hordozója változtatja az egyik tulajdonságát potenciálisból aktuálissá.</a:t>
            </a:r>
          </a:p>
        </p:txBody>
      </p:sp>
    </p:spTree>
    <p:extLst>
      <p:ext uri="{BB962C8B-B14F-4D97-AF65-F5344CB8AC3E}">
        <p14:creationId xmlns:p14="http://schemas.microsoft.com/office/powerpoint/2010/main" val="231780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052736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„Úgy látszik, az a szubsztancia legkizárólagosabb sajátossága, hogy – noha szám szerint egy és ugyanaz – ellentétes tulajdonságai lehetnek. Ezt pedig semmi egyéb esetében nem mondhatjuk … Pl. egy és ugyanaz a szín nem lesz fehér és fekete, meg egy és ugyanaz a cselekvés nem lesz jó és rossz.”</a:t>
            </a:r>
          </a:p>
          <a:p>
            <a:endParaRPr lang="hu-HU" dirty="0"/>
          </a:p>
          <a:p>
            <a:r>
              <a:rPr lang="hu-HU" dirty="0"/>
              <a:t>Minek az osztályozása?</a:t>
            </a:r>
          </a:p>
          <a:p>
            <a:r>
              <a:rPr lang="hu-HU" dirty="0"/>
              <a:t>Dolgok – kifejezések – fogalmak  (mindhárom)</a:t>
            </a:r>
          </a:p>
          <a:p>
            <a:endParaRPr lang="hu-HU" dirty="0"/>
          </a:p>
          <a:p>
            <a:r>
              <a:rPr lang="hu-HU" dirty="0"/>
              <a:t>Az állíthatók másik elmélete (</a:t>
            </a:r>
            <a:r>
              <a:rPr lang="hu-HU" i="1" dirty="0"/>
              <a:t>Top</a:t>
            </a:r>
            <a:r>
              <a:rPr lang="hu-HU" dirty="0"/>
              <a:t>. A5): az alany és az állítmány viszonya szerinti osztályozás (az „öt szó”):</a:t>
            </a:r>
          </a:p>
          <a:p>
            <a:r>
              <a:rPr lang="hu-HU" dirty="0"/>
              <a:t>definíció, sajátosság, járulék, nem, faj (+különbség).</a:t>
            </a:r>
          </a:p>
        </p:txBody>
      </p:sp>
    </p:spTree>
    <p:extLst>
      <p:ext uri="{BB962C8B-B14F-4D97-AF65-F5344CB8AC3E}">
        <p14:creationId xmlns:p14="http://schemas.microsoft.com/office/powerpoint/2010/main" val="21393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1720840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i="1" dirty="0"/>
              <a:t>Herméneutika</a:t>
            </a:r>
            <a:endParaRPr lang="hu-HU" dirty="0"/>
          </a:p>
          <a:p>
            <a:r>
              <a:rPr lang="hu-HU" dirty="0"/>
              <a:t>„Amik a beszéd  részei, azok a lélekben levő lenyomatok jelei, a leírtak pedig a beszéd részeinek jelei. És ahogy nem mindenkinek az írása azonos, úgy a beszéde sem. A lélekben levő lenyomatok viszont, amiknek ezek elsődlegesen jelei, mindenki számára ugyanazok; mivel azok a dolgok, amelyeknek ezek hasonmásai, szintén ugyanazok.”</a:t>
            </a:r>
          </a:p>
          <a:p>
            <a:r>
              <a:rPr lang="hu-HU" dirty="0"/>
              <a:t>A szemantika megalapozása, több,mint 2000 évre.</a:t>
            </a:r>
          </a:p>
        </p:txBody>
      </p:sp>
    </p:spTree>
    <p:extLst>
      <p:ext uri="{BB962C8B-B14F-4D97-AF65-F5344CB8AC3E}">
        <p14:creationId xmlns:p14="http://schemas.microsoft.com/office/powerpoint/2010/main" val="20641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827584" y="836712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írás</a:t>
            </a:r>
          </a:p>
        </p:txBody>
      </p:sp>
      <p:sp>
        <p:nvSpPr>
          <p:cNvPr id="4" name="Téglalap 3"/>
          <p:cNvSpPr/>
          <p:nvPr/>
        </p:nvSpPr>
        <p:spPr>
          <a:xfrm>
            <a:off x="2919876" y="836712"/>
            <a:ext cx="115212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beszéd</a:t>
            </a:r>
          </a:p>
        </p:txBody>
      </p:sp>
      <p:sp>
        <p:nvSpPr>
          <p:cNvPr id="5" name="Téglalap 4"/>
          <p:cNvSpPr/>
          <p:nvPr/>
        </p:nvSpPr>
        <p:spPr>
          <a:xfrm>
            <a:off x="5022050" y="861420"/>
            <a:ext cx="122413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lélek</a:t>
            </a:r>
          </a:p>
        </p:txBody>
      </p:sp>
      <p:sp>
        <p:nvSpPr>
          <p:cNvPr id="6" name="Téglalap 5"/>
          <p:cNvSpPr/>
          <p:nvPr/>
        </p:nvSpPr>
        <p:spPr>
          <a:xfrm>
            <a:off x="7236296" y="861420"/>
            <a:ext cx="122413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dolgok</a:t>
            </a:r>
          </a:p>
        </p:txBody>
      </p:sp>
      <p:cxnSp>
        <p:nvCxnSpPr>
          <p:cNvPr id="11" name="Egyenes összekötő nyíllal 10"/>
          <p:cNvCxnSpPr>
            <a:stCxn id="3" idx="3"/>
            <a:endCxn id="4" idx="1"/>
          </p:cNvCxnSpPr>
          <p:nvPr/>
        </p:nvCxnSpPr>
        <p:spPr>
          <a:xfrm>
            <a:off x="1907704" y="1232756"/>
            <a:ext cx="101217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6223958" y="1231700"/>
            <a:ext cx="100811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4121950" y="1232756"/>
            <a:ext cx="9001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2145983" y="146884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jel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4211960" y="144413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jel</a:t>
            </a:r>
          </a:p>
        </p:txBody>
      </p:sp>
      <p:sp>
        <p:nvSpPr>
          <p:cNvPr id="20" name="Téglalap feliratnak 19"/>
          <p:cNvSpPr/>
          <p:nvPr/>
        </p:nvSpPr>
        <p:spPr>
          <a:xfrm>
            <a:off x="6084168" y="1798301"/>
            <a:ext cx="1836204" cy="762673"/>
          </a:xfrm>
          <a:prstGeom prst="wedgeRectCallout">
            <a:avLst>
              <a:gd name="adj1" fmla="val -10435"/>
              <a:gd name="adj2" fmla="val -1127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hasonlóság</a:t>
            </a:r>
          </a:p>
          <a:p>
            <a:pPr algn="ctr"/>
            <a:r>
              <a:rPr lang="hu-HU" dirty="0">
                <a:solidFill>
                  <a:srgbClr val="FF0000"/>
                </a:solidFill>
              </a:rPr>
              <a:t>lenyomat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683568" y="2621410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Magyarázandó: a (beszélt vagy írott) nyelv révén megértjük egymást.</a:t>
            </a:r>
          </a:p>
          <a:p>
            <a:r>
              <a:rPr lang="hu-HU" dirty="0"/>
              <a:t>I. magyarázattípus (Arisztotelész után Fregéig szinte mindenki)</a:t>
            </a:r>
            <a:br>
              <a:rPr lang="hu-HU" dirty="0"/>
            </a:br>
            <a:r>
              <a:rPr lang="hu-HU" dirty="0"/>
              <a:t>: a nyelvi jelekhez mentális entitásokat asszociálunk.</a:t>
            </a:r>
          </a:p>
          <a:p>
            <a:r>
              <a:rPr lang="hu-HU" dirty="0"/>
              <a:t>Szükséges előfeltevés: </a:t>
            </a:r>
          </a:p>
          <a:p>
            <a:r>
              <a:rPr lang="hu-HU" dirty="0"/>
              <a:t>1. Ezek mindenki számára ugyanazok. </a:t>
            </a:r>
          </a:p>
          <a:p>
            <a:r>
              <a:rPr lang="hu-HU" dirty="0"/>
              <a:t>Szokásos jellegzetességek:</a:t>
            </a:r>
          </a:p>
          <a:p>
            <a:r>
              <a:rPr lang="hu-HU" dirty="0"/>
              <a:t>2. Valamilyen hasonlóság van a mentális entitás és a dolog között.</a:t>
            </a:r>
          </a:p>
          <a:p>
            <a:r>
              <a:rPr lang="hu-HU" dirty="0"/>
              <a:t>3. A szójelentés áll a középpontban, a mondatjelentés  valahogy a szójelentésekből származik. (Nehézség: negatív kijelentések.)</a:t>
            </a:r>
          </a:p>
          <a:p>
            <a:r>
              <a:rPr lang="hu-HU" dirty="0"/>
              <a:t>Az arisztotelészi ismeretelmélet  1. és 2. teljesülését biztosítja, 3. nehézségeivel nem foglalkozik.</a:t>
            </a:r>
          </a:p>
          <a:p>
            <a:r>
              <a:rPr lang="hu-HU" dirty="0"/>
              <a:t>Fontos középkori fejlemény: a mentális entitás-dolog viszony is jelviszony (mentális nyelv), és a jelviszony tranzitív.</a:t>
            </a:r>
          </a:p>
        </p:txBody>
      </p:sp>
    </p:spTree>
    <p:extLst>
      <p:ext uri="{BB962C8B-B14F-4D97-AF65-F5344CB8AC3E}">
        <p14:creationId xmlns:p14="http://schemas.microsoft.com/office/powerpoint/2010/main" val="19652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5" grpId="0"/>
      <p:bldP spid="17" grpId="0"/>
      <p:bldP spid="20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1454</Words>
  <Application>Microsoft Office PowerPoint</Application>
  <PresentationFormat>Diavetítés a képernyőre (4:3 oldalarány)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 Máté</cp:lastModifiedBy>
  <cp:revision>27</cp:revision>
  <dcterms:created xsi:type="dcterms:W3CDTF">2014-03-19T20:01:23Z</dcterms:created>
  <dcterms:modified xsi:type="dcterms:W3CDTF">2019-10-10T17:39:33Z</dcterms:modified>
</cp:coreProperties>
</file>