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9" r:id="rId3"/>
    <p:sldId id="260" r:id="rId4"/>
    <p:sldId id="261" r:id="rId5"/>
    <p:sldId id="257" r:id="rId6"/>
    <p:sldId id="258" r:id="rId7"/>
    <p:sldId id="262" r:id="rId8"/>
    <p:sldId id="263" r:id="rId9"/>
    <p:sldId id="264" r:id="rId10"/>
    <p:sldId id="265" r:id="rId11"/>
    <p:sldId id="266" r:id="rId12"/>
    <p:sldId id="267" r:id="rId13"/>
    <p:sldId id="268" r:id="rId14"/>
    <p:sldId id="269" r:id="rId15"/>
  </p:sldIdLst>
  <p:sldSz cx="9144000" cy="6858000" type="screen4x3"/>
  <p:notesSz cx="6858000" cy="9144000"/>
  <p:defaultText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7" d="100"/>
          <a:sy n="77" d="100"/>
        </p:scale>
        <p:origin x="102" y="3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Címdia">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D8E67C60-E16A-4D09-B7E9-7DFB38C0A4E7}"/>
              </a:ext>
            </a:extLst>
          </p:cNvPr>
          <p:cNvSpPr>
            <a:spLocks noGrp="1"/>
          </p:cNvSpPr>
          <p:nvPr>
            <p:ph type="ctrTitle"/>
          </p:nvPr>
        </p:nvSpPr>
        <p:spPr>
          <a:xfrm>
            <a:off x="1143000" y="1122363"/>
            <a:ext cx="6858000" cy="2387600"/>
          </a:xfrm>
        </p:spPr>
        <p:txBody>
          <a:bodyPr anchor="b"/>
          <a:lstStyle>
            <a:lvl1pPr algn="ctr">
              <a:defRPr sz="4500"/>
            </a:lvl1pPr>
          </a:lstStyle>
          <a:p>
            <a:r>
              <a:rPr lang="hu-HU"/>
              <a:t>Mintacím szerkesztése</a:t>
            </a:r>
          </a:p>
        </p:txBody>
      </p:sp>
      <p:sp>
        <p:nvSpPr>
          <p:cNvPr id="3" name="Alcím 2">
            <a:extLst>
              <a:ext uri="{FF2B5EF4-FFF2-40B4-BE49-F238E27FC236}">
                <a16:creationId xmlns:a16="http://schemas.microsoft.com/office/drawing/2014/main" id="{8DFAD2D3-8C47-45C9-9921-EABA7CD8A961}"/>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hu-HU"/>
              <a:t>Kattintson ide az alcím mintájának szerkesztéséhez</a:t>
            </a:r>
          </a:p>
        </p:txBody>
      </p:sp>
      <p:sp>
        <p:nvSpPr>
          <p:cNvPr id="4" name="Dátum helye 3">
            <a:extLst>
              <a:ext uri="{FF2B5EF4-FFF2-40B4-BE49-F238E27FC236}">
                <a16:creationId xmlns:a16="http://schemas.microsoft.com/office/drawing/2014/main" id="{525ABF80-142C-43F5-8268-A9450D46C68B}"/>
              </a:ext>
            </a:extLst>
          </p:cNvPr>
          <p:cNvSpPr>
            <a:spLocks noGrp="1"/>
          </p:cNvSpPr>
          <p:nvPr>
            <p:ph type="dt" sz="half" idx="10"/>
          </p:nvPr>
        </p:nvSpPr>
        <p:spPr/>
        <p:txBody>
          <a:bodyPr/>
          <a:lstStyle/>
          <a:p>
            <a:fld id="{1534A036-A4FE-4B22-A0F1-2B6DF9FF04DE}" type="datetimeFigureOut">
              <a:rPr lang="hu-HU" smtClean="0"/>
              <a:t>2019. 10. 04.</a:t>
            </a:fld>
            <a:endParaRPr lang="hu-HU"/>
          </a:p>
        </p:txBody>
      </p:sp>
      <p:sp>
        <p:nvSpPr>
          <p:cNvPr id="5" name="Élőláb helye 4">
            <a:extLst>
              <a:ext uri="{FF2B5EF4-FFF2-40B4-BE49-F238E27FC236}">
                <a16:creationId xmlns:a16="http://schemas.microsoft.com/office/drawing/2014/main" id="{E8AE6AB7-A32D-490A-91B5-F31B7B1355C1}"/>
              </a:ext>
            </a:extLst>
          </p:cNvPr>
          <p:cNvSpPr>
            <a:spLocks noGrp="1"/>
          </p:cNvSpPr>
          <p:nvPr>
            <p:ph type="ftr" sz="quarter" idx="11"/>
          </p:nvPr>
        </p:nvSpPr>
        <p:spPr/>
        <p:txBody>
          <a:bodyPr/>
          <a:lstStyle/>
          <a:p>
            <a:endParaRPr lang="hu-HU"/>
          </a:p>
        </p:txBody>
      </p:sp>
      <p:sp>
        <p:nvSpPr>
          <p:cNvPr id="6" name="Dia számának helye 5">
            <a:extLst>
              <a:ext uri="{FF2B5EF4-FFF2-40B4-BE49-F238E27FC236}">
                <a16:creationId xmlns:a16="http://schemas.microsoft.com/office/drawing/2014/main" id="{D60CF6E0-193C-4338-AAED-FEA1931BC4E6}"/>
              </a:ext>
            </a:extLst>
          </p:cNvPr>
          <p:cNvSpPr>
            <a:spLocks noGrp="1"/>
          </p:cNvSpPr>
          <p:nvPr>
            <p:ph type="sldNum" sz="quarter" idx="12"/>
          </p:nvPr>
        </p:nvSpPr>
        <p:spPr/>
        <p:txBody>
          <a:bodyPr/>
          <a:lstStyle/>
          <a:p>
            <a:fld id="{48BAB278-9B8A-4035-908B-63F0354ED037}" type="slidenum">
              <a:rPr lang="hu-HU" smtClean="0"/>
              <a:t>‹#›</a:t>
            </a:fld>
            <a:endParaRPr lang="hu-HU"/>
          </a:p>
        </p:txBody>
      </p:sp>
    </p:spTree>
    <p:extLst>
      <p:ext uri="{BB962C8B-B14F-4D97-AF65-F5344CB8AC3E}">
        <p14:creationId xmlns:p14="http://schemas.microsoft.com/office/powerpoint/2010/main" val="14010410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Cím és függőleges szöveg">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6107AD82-0801-4F2A-985D-FBB23924DD91}"/>
              </a:ext>
            </a:extLst>
          </p:cNvPr>
          <p:cNvSpPr>
            <a:spLocks noGrp="1"/>
          </p:cNvSpPr>
          <p:nvPr>
            <p:ph type="title"/>
          </p:nvPr>
        </p:nvSpPr>
        <p:spPr/>
        <p:txBody>
          <a:bodyPr/>
          <a:lstStyle/>
          <a:p>
            <a:r>
              <a:rPr lang="hu-HU"/>
              <a:t>Mintacím szerkesztése</a:t>
            </a:r>
          </a:p>
        </p:txBody>
      </p:sp>
      <p:sp>
        <p:nvSpPr>
          <p:cNvPr id="3" name="Függőleges szöveg helye 2">
            <a:extLst>
              <a:ext uri="{FF2B5EF4-FFF2-40B4-BE49-F238E27FC236}">
                <a16:creationId xmlns:a16="http://schemas.microsoft.com/office/drawing/2014/main" id="{4D22AFD9-1C83-4D42-BEFB-56A9F0AE09C6}"/>
              </a:ext>
            </a:extLst>
          </p:cNvPr>
          <p:cNvSpPr>
            <a:spLocks noGrp="1"/>
          </p:cNvSpPr>
          <p:nvPr>
            <p:ph type="body" orient="vert" idx="1"/>
          </p:nvPr>
        </p:nvSpPr>
        <p:spPr/>
        <p:txBody>
          <a:bodyPr vert="eaVert"/>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4" name="Dátum helye 3">
            <a:extLst>
              <a:ext uri="{FF2B5EF4-FFF2-40B4-BE49-F238E27FC236}">
                <a16:creationId xmlns:a16="http://schemas.microsoft.com/office/drawing/2014/main" id="{B54B1E7F-C5FD-4AE5-8D32-F193DB683BA1}"/>
              </a:ext>
            </a:extLst>
          </p:cNvPr>
          <p:cNvSpPr>
            <a:spLocks noGrp="1"/>
          </p:cNvSpPr>
          <p:nvPr>
            <p:ph type="dt" sz="half" idx="10"/>
          </p:nvPr>
        </p:nvSpPr>
        <p:spPr/>
        <p:txBody>
          <a:bodyPr/>
          <a:lstStyle/>
          <a:p>
            <a:fld id="{1534A036-A4FE-4B22-A0F1-2B6DF9FF04DE}" type="datetimeFigureOut">
              <a:rPr lang="hu-HU" smtClean="0"/>
              <a:t>2019. 10. 04.</a:t>
            </a:fld>
            <a:endParaRPr lang="hu-HU"/>
          </a:p>
        </p:txBody>
      </p:sp>
      <p:sp>
        <p:nvSpPr>
          <p:cNvPr id="5" name="Élőláb helye 4">
            <a:extLst>
              <a:ext uri="{FF2B5EF4-FFF2-40B4-BE49-F238E27FC236}">
                <a16:creationId xmlns:a16="http://schemas.microsoft.com/office/drawing/2014/main" id="{148BC38F-877F-451D-9519-60C813B04B36}"/>
              </a:ext>
            </a:extLst>
          </p:cNvPr>
          <p:cNvSpPr>
            <a:spLocks noGrp="1"/>
          </p:cNvSpPr>
          <p:nvPr>
            <p:ph type="ftr" sz="quarter" idx="11"/>
          </p:nvPr>
        </p:nvSpPr>
        <p:spPr/>
        <p:txBody>
          <a:bodyPr/>
          <a:lstStyle/>
          <a:p>
            <a:endParaRPr lang="hu-HU"/>
          </a:p>
        </p:txBody>
      </p:sp>
      <p:sp>
        <p:nvSpPr>
          <p:cNvPr id="6" name="Dia számának helye 5">
            <a:extLst>
              <a:ext uri="{FF2B5EF4-FFF2-40B4-BE49-F238E27FC236}">
                <a16:creationId xmlns:a16="http://schemas.microsoft.com/office/drawing/2014/main" id="{5E57D144-605E-40D9-8F14-CBBD525B4228}"/>
              </a:ext>
            </a:extLst>
          </p:cNvPr>
          <p:cNvSpPr>
            <a:spLocks noGrp="1"/>
          </p:cNvSpPr>
          <p:nvPr>
            <p:ph type="sldNum" sz="quarter" idx="12"/>
          </p:nvPr>
        </p:nvSpPr>
        <p:spPr/>
        <p:txBody>
          <a:bodyPr/>
          <a:lstStyle/>
          <a:p>
            <a:fld id="{48BAB278-9B8A-4035-908B-63F0354ED037}" type="slidenum">
              <a:rPr lang="hu-HU" smtClean="0"/>
              <a:t>‹#›</a:t>
            </a:fld>
            <a:endParaRPr lang="hu-HU"/>
          </a:p>
        </p:txBody>
      </p:sp>
    </p:spTree>
    <p:extLst>
      <p:ext uri="{BB962C8B-B14F-4D97-AF65-F5344CB8AC3E}">
        <p14:creationId xmlns:p14="http://schemas.microsoft.com/office/powerpoint/2010/main" val="39859001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Függőleges cím és szöveg">
    <p:spTree>
      <p:nvGrpSpPr>
        <p:cNvPr id="1" name=""/>
        <p:cNvGrpSpPr/>
        <p:nvPr/>
      </p:nvGrpSpPr>
      <p:grpSpPr>
        <a:xfrm>
          <a:off x="0" y="0"/>
          <a:ext cx="0" cy="0"/>
          <a:chOff x="0" y="0"/>
          <a:chExt cx="0" cy="0"/>
        </a:xfrm>
      </p:grpSpPr>
      <p:sp>
        <p:nvSpPr>
          <p:cNvPr id="2" name="Függőleges cím 1">
            <a:extLst>
              <a:ext uri="{FF2B5EF4-FFF2-40B4-BE49-F238E27FC236}">
                <a16:creationId xmlns:a16="http://schemas.microsoft.com/office/drawing/2014/main" id="{62650F2E-CD9C-43CB-94A9-E71ADB30CAC1}"/>
              </a:ext>
            </a:extLst>
          </p:cNvPr>
          <p:cNvSpPr>
            <a:spLocks noGrp="1"/>
          </p:cNvSpPr>
          <p:nvPr>
            <p:ph type="title" orient="vert"/>
          </p:nvPr>
        </p:nvSpPr>
        <p:spPr>
          <a:xfrm>
            <a:off x="6543675" y="365125"/>
            <a:ext cx="1971675" cy="5811838"/>
          </a:xfrm>
        </p:spPr>
        <p:txBody>
          <a:bodyPr vert="eaVert"/>
          <a:lstStyle/>
          <a:p>
            <a:r>
              <a:rPr lang="hu-HU"/>
              <a:t>Mintacím szerkesztése</a:t>
            </a:r>
          </a:p>
        </p:txBody>
      </p:sp>
      <p:sp>
        <p:nvSpPr>
          <p:cNvPr id="3" name="Függőleges szöveg helye 2">
            <a:extLst>
              <a:ext uri="{FF2B5EF4-FFF2-40B4-BE49-F238E27FC236}">
                <a16:creationId xmlns:a16="http://schemas.microsoft.com/office/drawing/2014/main" id="{B58F1032-53EA-4752-B037-F7C1293869C3}"/>
              </a:ext>
            </a:extLst>
          </p:cNvPr>
          <p:cNvSpPr>
            <a:spLocks noGrp="1"/>
          </p:cNvSpPr>
          <p:nvPr>
            <p:ph type="body" orient="vert" idx="1"/>
          </p:nvPr>
        </p:nvSpPr>
        <p:spPr>
          <a:xfrm>
            <a:off x="628650" y="365125"/>
            <a:ext cx="5800725" cy="5811838"/>
          </a:xfrm>
        </p:spPr>
        <p:txBody>
          <a:bodyPr vert="eaVert"/>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4" name="Dátum helye 3">
            <a:extLst>
              <a:ext uri="{FF2B5EF4-FFF2-40B4-BE49-F238E27FC236}">
                <a16:creationId xmlns:a16="http://schemas.microsoft.com/office/drawing/2014/main" id="{9F28FDD6-42D2-40A6-9E98-B830FAC9184B}"/>
              </a:ext>
            </a:extLst>
          </p:cNvPr>
          <p:cNvSpPr>
            <a:spLocks noGrp="1"/>
          </p:cNvSpPr>
          <p:nvPr>
            <p:ph type="dt" sz="half" idx="10"/>
          </p:nvPr>
        </p:nvSpPr>
        <p:spPr/>
        <p:txBody>
          <a:bodyPr/>
          <a:lstStyle/>
          <a:p>
            <a:fld id="{1534A036-A4FE-4B22-A0F1-2B6DF9FF04DE}" type="datetimeFigureOut">
              <a:rPr lang="hu-HU" smtClean="0"/>
              <a:t>2019. 10. 04.</a:t>
            </a:fld>
            <a:endParaRPr lang="hu-HU"/>
          </a:p>
        </p:txBody>
      </p:sp>
      <p:sp>
        <p:nvSpPr>
          <p:cNvPr id="5" name="Élőláb helye 4">
            <a:extLst>
              <a:ext uri="{FF2B5EF4-FFF2-40B4-BE49-F238E27FC236}">
                <a16:creationId xmlns:a16="http://schemas.microsoft.com/office/drawing/2014/main" id="{0181BE7F-B690-4F53-BE28-5590C01419B6}"/>
              </a:ext>
            </a:extLst>
          </p:cNvPr>
          <p:cNvSpPr>
            <a:spLocks noGrp="1"/>
          </p:cNvSpPr>
          <p:nvPr>
            <p:ph type="ftr" sz="quarter" idx="11"/>
          </p:nvPr>
        </p:nvSpPr>
        <p:spPr/>
        <p:txBody>
          <a:bodyPr/>
          <a:lstStyle/>
          <a:p>
            <a:endParaRPr lang="hu-HU"/>
          </a:p>
        </p:txBody>
      </p:sp>
      <p:sp>
        <p:nvSpPr>
          <p:cNvPr id="6" name="Dia számának helye 5">
            <a:extLst>
              <a:ext uri="{FF2B5EF4-FFF2-40B4-BE49-F238E27FC236}">
                <a16:creationId xmlns:a16="http://schemas.microsoft.com/office/drawing/2014/main" id="{C2C54A92-4844-41B3-9A22-8855360C57B6}"/>
              </a:ext>
            </a:extLst>
          </p:cNvPr>
          <p:cNvSpPr>
            <a:spLocks noGrp="1"/>
          </p:cNvSpPr>
          <p:nvPr>
            <p:ph type="sldNum" sz="quarter" idx="12"/>
          </p:nvPr>
        </p:nvSpPr>
        <p:spPr/>
        <p:txBody>
          <a:bodyPr/>
          <a:lstStyle/>
          <a:p>
            <a:fld id="{48BAB278-9B8A-4035-908B-63F0354ED037}" type="slidenum">
              <a:rPr lang="hu-HU" smtClean="0"/>
              <a:t>‹#›</a:t>
            </a:fld>
            <a:endParaRPr lang="hu-HU"/>
          </a:p>
        </p:txBody>
      </p:sp>
    </p:spTree>
    <p:extLst>
      <p:ext uri="{BB962C8B-B14F-4D97-AF65-F5344CB8AC3E}">
        <p14:creationId xmlns:p14="http://schemas.microsoft.com/office/powerpoint/2010/main" val="23205827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Cím és tartalom">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3C68907D-3A3C-4A96-82D5-3D060C450910}"/>
              </a:ext>
            </a:extLst>
          </p:cNvPr>
          <p:cNvSpPr>
            <a:spLocks noGrp="1"/>
          </p:cNvSpPr>
          <p:nvPr>
            <p:ph type="title"/>
          </p:nvPr>
        </p:nvSpPr>
        <p:spPr/>
        <p:txBody>
          <a:bodyPr/>
          <a:lstStyle/>
          <a:p>
            <a:r>
              <a:rPr lang="hu-HU"/>
              <a:t>Mintacím szerkesztése</a:t>
            </a:r>
          </a:p>
        </p:txBody>
      </p:sp>
      <p:sp>
        <p:nvSpPr>
          <p:cNvPr id="3" name="Tartalom helye 2">
            <a:extLst>
              <a:ext uri="{FF2B5EF4-FFF2-40B4-BE49-F238E27FC236}">
                <a16:creationId xmlns:a16="http://schemas.microsoft.com/office/drawing/2014/main" id="{7116C388-91EA-4928-80AC-3AD24D6F68A5}"/>
              </a:ext>
            </a:extLst>
          </p:cNvPr>
          <p:cNvSpPr>
            <a:spLocks noGrp="1"/>
          </p:cNvSpPr>
          <p:nvPr>
            <p:ph idx="1"/>
          </p:nvPr>
        </p:nvSpPr>
        <p:spPr/>
        <p:txBody>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4" name="Dátum helye 3">
            <a:extLst>
              <a:ext uri="{FF2B5EF4-FFF2-40B4-BE49-F238E27FC236}">
                <a16:creationId xmlns:a16="http://schemas.microsoft.com/office/drawing/2014/main" id="{DBE91D11-4BA6-4A4B-BF01-59792F036181}"/>
              </a:ext>
            </a:extLst>
          </p:cNvPr>
          <p:cNvSpPr>
            <a:spLocks noGrp="1"/>
          </p:cNvSpPr>
          <p:nvPr>
            <p:ph type="dt" sz="half" idx="10"/>
          </p:nvPr>
        </p:nvSpPr>
        <p:spPr/>
        <p:txBody>
          <a:bodyPr/>
          <a:lstStyle/>
          <a:p>
            <a:fld id="{1534A036-A4FE-4B22-A0F1-2B6DF9FF04DE}" type="datetimeFigureOut">
              <a:rPr lang="hu-HU" smtClean="0"/>
              <a:t>2019. 10. 04.</a:t>
            </a:fld>
            <a:endParaRPr lang="hu-HU"/>
          </a:p>
        </p:txBody>
      </p:sp>
      <p:sp>
        <p:nvSpPr>
          <p:cNvPr id="5" name="Élőláb helye 4">
            <a:extLst>
              <a:ext uri="{FF2B5EF4-FFF2-40B4-BE49-F238E27FC236}">
                <a16:creationId xmlns:a16="http://schemas.microsoft.com/office/drawing/2014/main" id="{D6480435-FD05-4DD8-B03A-201492E709B2}"/>
              </a:ext>
            </a:extLst>
          </p:cNvPr>
          <p:cNvSpPr>
            <a:spLocks noGrp="1"/>
          </p:cNvSpPr>
          <p:nvPr>
            <p:ph type="ftr" sz="quarter" idx="11"/>
          </p:nvPr>
        </p:nvSpPr>
        <p:spPr/>
        <p:txBody>
          <a:bodyPr/>
          <a:lstStyle/>
          <a:p>
            <a:endParaRPr lang="hu-HU"/>
          </a:p>
        </p:txBody>
      </p:sp>
      <p:sp>
        <p:nvSpPr>
          <p:cNvPr id="6" name="Dia számának helye 5">
            <a:extLst>
              <a:ext uri="{FF2B5EF4-FFF2-40B4-BE49-F238E27FC236}">
                <a16:creationId xmlns:a16="http://schemas.microsoft.com/office/drawing/2014/main" id="{64FC14B5-DDB6-4BC0-80F9-E2B86F1D09B2}"/>
              </a:ext>
            </a:extLst>
          </p:cNvPr>
          <p:cNvSpPr>
            <a:spLocks noGrp="1"/>
          </p:cNvSpPr>
          <p:nvPr>
            <p:ph type="sldNum" sz="quarter" idx="12"/>
          </p:nvPr>
        </p:nvSpPr>
        <p:spPr/>
        <p:txBody>
          <a:bodyPr/>
          <a:lstStyle/>
          <a:p>
            <a:fld id="{48BAB278-9B8A-4035-908B-63F0354ED037}" type="slidenum">
              <a:rPr lang="hu-HU" smtClean="0"/>
              <a:t>‹#›</a:t>
            </a:fld>
            <a:endParaRPr lang="hu-HU"/>
          </a:p>
        </p:txBody>
      </p:sp>
    </p:spTree>
    <p:extLst>
      <p:ext uri="{BB962C8B-B14F-4D97-AF65-F5344CB8AC3E}">
        <p14:creationId xmlns:p14="http://schemas.microsoft.com/office/powerpoint/2010/main" val="19628638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zakaszfejléc">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4B27954B-BC23-4F01-B7A0-44D3629136EE}"/>
              </a:ext>
            </a:extLst>
          </p:cNvPr>
          <p:cNvSpPr>
            <a:spLocks noGrp="1"/>
          </p:cNvSpPr>
          <p:nvPr>
            <p:ph type="title"/>
          </p:nvPr>
        </p:nvSpPr>
        <p:spPr>
          <a:xfrm>
            <a:off x="623888" y="1709739"/>
            <a:ext cx="7886700" cy="2852737"/>
          </a:xfrm>
        </p:spPr>
        <p:txBody>
          <a:bodyPr anchor="b"/>
          <a:lstStyle>
            <a:lvl1pPr>
              <a:defRPr sz="4500"/>
            </a:lvl1pPr>
          </a:lstStyle>
          <a:p>
            <a:r>
              <a:rPr lang="hu-HU"/>
              <a:t>Mintacím szerkesztése</a:t>
            </a:r>
          </a:p>
        </p:txBody>
      </p:sp>
      <p:sp>
        <p:nvSpPr>
          <p:cNvPr id="3" name="Szöveg helye 2">
            <a:extLst>
              <a:ext uri="{FF2B5EF4-FFF2-40B4-BE49-F238E27FC236}">
                <a16:creationId xmlns:a16="http://schemas.microsoft.com/office/drawing/2014/main" id="{3EEB2C0B-4A2F-41D4-88FD-14AFF6487581}"/>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hu-HU"/>
              <a:t>Mintaszöveg szerkesztése</a:t>
            </a:r>
          </a:p>
        </p:txBody>
      </p:sp>
      <p:sp>
        <p:nvSpPr>
          <p:cNvPr id="4" name="Dátum helye 3">
            <a:extLst>
              <a:ext uri="{FF2B5EF4-FFF2-40B4-BE49-F238E27FC236}">
                <a16:creationId xmlns:a16="http://schemas.microsoft.com/office/drawing/2014/main" id="{041C4DC7-E567-4283-AC2F-1D0CCBE7517B}"/>
              </a:ext>
            </a:extLst>
          </p:cNvPr>
          <p:cNvSpPr>
            <a:spLocks noGrp="1"/>
          </p:cNvSpPr>
          <p:nvPr>
            <p:ph type="dt" sz="half" idx="10"/>
          </p:nvPr>
        </p:nvSpPr>
        <p:spPr/>
        <p:txBody>
          <a:bodyPr/>
          <a:lstStyle/>
          <a:p>
            <a:fld id="{1534A036-A4FE-4B22-A0F1-2B6DF9FF04DE}" type="datetimeFigureOut">
              <a:rPr lang="hu-HU" smtClean="0"/>
              <a:t>2019. 10. 04.</a:t>
            </a:fld>
            <a:endParaRPr lang="hu-HU"/>
          </a:p>
        </p:txBody>
      </p:sp>
      <p:sp>
        <p:nvSpPr>
          <p:cNvPr id="5" name="Élőláb helye 4">
            <a:extLst>
              <a:ext uri="{FF2B5EF4-FFF2-40B4-BE49-F238E27FC236}">
                <a16:creationId xmlns:a16="http://schemas.microsoft.com/office/drawing/2014/main" id="{D53957DD-CBA3-4039-8454-39BEF57BDBFD}"/>
              </a:ext>
            </a:extLst>
          </p:cNvPr>
          <p:cNvSpPr>
            <a:spLocks noGrp="1"/>
          </p:cNvSpPr>
          <p:nvPr>
            <p:ph type="ftr" sz="quarter" idx="11"/>
          </p:nvPr>
        </p:nvSpPr>
        <p:spPr/>
        <p:txBody>
          <a:bodyPr/>
          <a:lstStyle/>
          <a:p>
            <a:endParaRPr lang="hu-HU"/>
          </a:p>
        </p:txBody>
      </p:sp>
      <p:sp>
        <p:nvSpPr>
          <p:cNvPr id="6" name="Dia számának helye 5">
            <a:extLst>
              <a:ext uri="{FF2B5EF4-FFF2-40B4-BE49-F238E27FC236}">
                <a16:creationId xmlns:a16="http://schemas.microsoft.com/office/drawing/2014/main" id="{6C914B25-F1A5-4BC1-885F-3FEC0B6EC38A}"/>
              </a:ext>
            </a:extLst>
          </p:cNvPr>
          <p:cNvSpPr>
            <a:spLocks noGrp="1"/>
          </p:cNvSpPr>
          <p:nvPr>
            <p:ph type="sldNum" sz="quarter" idx="12"/>
          </p:nvPr>
        </p:nvSpPr>
        <p:spPr/>
        <p:txBody>
          <a:bodyPr/>
          <a:lstStyle/>
          <a:p>
            <a:fld id="{48BAB278-9B8A-4035-908B-63F0354ED037}" type="slidenum">
              <a:rPr lang="hu-HU" smtClean="0"/>
              <a:t>‹#›</a:t>
            </a:fld>
            <a:endParaRPr lang="hu-HU"/>
          </a:p>
        </p:txBody>
      </p:sp>
    </p:spTree>
    <p:extLst>
      <p:ext uri="{BB962C8B-B14F-4D97-AF65-F5344CB8AC3E}">
        <p14:creationId xmlns:p14="http://schemas.microsoft.com/office/powerpoint/2010/main" val="34290058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tartalomrész">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E73B79F4-B5F5-4EDE-B333-1610CEA34B0C}"/>
              </a:ext>
            </a:extLst>
          </p:cNvPr>
          <p:cNvSpPr>
            <a:spLocks noGrp="1"/>
          </p:cNvSpPr>
          <p:nvPr>
            <p:ph type="title"/>
          </p:nvPr>
        </p:nvSpPr>
        <p:spPr/>
        <p:txBody>
          <a:bodyPr/>
          <a:lstStyle/>
          <a:p>
            <a:r>
              <a:rPr lang="hu-HU"/>
              <a:t>Mintacím szerkesztése</a:t>
            </a:r>
          </a:p>
        </p:txBody>
      </p:sp>
      <p:sp>
        <p:nvSpPr>
          <p:cNvPr id="3" name="Tartalom helye 2">
            <a:extLst>
              <a:ext uri="{FF2B5EF4-FFF2-40B4-BE49-F238E27FC236}">
                <a16:creationId xmlns:a16="http://schemas.microsoft.com/office/drawing/2014/main" id="{C8752452-E6B5-4823-9743-DDD57660F3B4}"/>
              </a:ext>
            </a:extLst>
          </p:cNvPr>
          <p:cNvSpPr>
            <a:spLocks noGrp="1"/>
          </p:cNvSpPr>
          <p:nvPr>
            <p:ph sz="half" idx="1"/>
          </p:nvPr>
        </p:nvSpPr>
        <p:spPr>
          <a:xfrm>
            <a:off x="628650" y="1825625"/>
            <a:ext cx="3886200" cy="4351338"/>
          </a:xfrm>
        </p:spPr>
        <p:txBody>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4" name="Tartalom helye 3">
            <a:extLst>
              <a:ext uri="{FF2B5EF4-FFF2-40B4-BE49-F238E27FC236}">
                <a16:creationId xmlns:a16="http://schemas.microsoft.com/office/drawing/2014/main" id="{A15E0063-B346-4B06-B2A7-8C6574867F92}"/>
              </a:ext>
            </a:extLst>
          </p:cNvPr>
          <p:cNvSpPr>
            <a:spLocks noGrp="1"/>
          </p:cNvSpPr>
          <p:nvPr>
            <p:ph sz="half" idx="2"/>
          </p:nvPr>
        </p:nvSpPr>
        <p:spPr>
          <a:xfrm>
            <a:off x="4629150" y="1825625"/>
            <a:ext cx="3886200" cy="4351338"/>
          </a:xfrm>
        </p:spPr>
        <p:txBody>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5" name="Dátum helye 4">
            <a:extLst>
              <a:ext uri="{FF2B5EF4-FFF2-40B4-BE49-F238E27FC236}">
                <a16:creationId xmlns:a16="http://schemas.microsoft.com/office/drawing/2014/main" id="{0817C7AD-6005-4189-BEF8-02EAFBC28740}"/>
              </a:ext>
            </a:extLst>
          </p:cNvPr>
          <p:cNvSpPr>
            <a:spLocks noGrp="1"/>
          </p:cNvSpPr>
          <p:nvPr>
            <p:ph type="dt" sz="half" idx="10"/>
          </p:nvPr>
        </p:nvSpPr>
        <p:spPr/>
        <p:txBody>
          <a:bodyPr/>
          <a:lstStyle/>
          <a:p>
            <a:fld id="{1534A036-A4FE-4B22-A0F1-2B6DF9FF04DE}" type="datetimeFigureOut">
              <a:rPr lang="hu-HU" smtClean="0"/>
              <a:t>2019. 10. 04.</a:t>
            </a:fld>
            <a:endParaRPr lang="hu-HU"/>
          </a:p>
        </p:txBody>
      </p:sp>
      <p:sp>
        <p:nvSpPr>
          <p:cNvPr id="6" name="Élőláb helye 5">
            <a:extLst>
              <a:ext uri="{FF2B5EF4-FFF2-40B4-BE49-F238E27FC236}">
                <a16:creationId xmlns:a16="http://schemas.microsoft.com/office/drawing/2014/main" id="{0132E1DC-81FA-4816-B12B-EA6A426830EE}"/>
              </a:ext>
            </a:extLst>
          </p:cNvPr>
          <p:cNvSpPr>
            <a:spLocks noGrp="1"/>
          </p:cNvSpPr>
          <p:nvPr>
            <p:ph type="ftr" sz="quarter" idx="11"/>
          </p:nvPr>
        </p:nvSpPr>
        <p:spPr/>
        <p:txBody>
          <a:bodyPr/>
          <a:lstStyle/>
          <a:p>
            <a:endParaRPr lang="hu-HU"/>
          </a:p>
        </p:txBody>
      </p:sp>
      <p:sp>
        <p:nvSpPr>
          <p:cNvPr id="7" name="Dia számának helye 6">
            <a:extLst>
              <a:ext uri="{FF2B5EF4-FFF2-40B4-BE49-F238E27FC236}">
                <a16:creationId xmlns:a16="http://schemas.microsoft.com/office/drawing/2014/main" id="{40D49F73-BFCF-4AF2-AE03-62274A11A8A5}"/>
              </a:ext>
            </a:extLst>
          </p:cNvPr>
          <p:cNvSpPr>
            <a:spLocks noGrp="1"/>
          </p:cNvSpPr>
          <p:nvPr>
            <p:ph type="sldNum" sz="quarter" idx="12"/>
          </p:nvPr>
        </p:nvSpPr>
        <p:spPr/>
        <p:txBody>
          <a:bodyPr/>
          <a:lstStyle/>
          <a:p>
            <a:fld id="{48BAB278-9B8A-4035-908B-63F0354ED037}" type="slidenum">
              <a:rPr lang="hu-HU" smtClean="0"/>
              <a:t>‹#›</a:t>
            </a:fld>
            <a:endParaRPr lang="hu-HU"/>
          </a:p>
        </p:txBody>
      </p:sp>
    </p:spTree>
    <p:extLst>
      <p:ext uri="{BB962C8B-B14F-4D97-AF65-F5344CB8AC3E}">
        <p14:creationId xmlns:p14="http://schemas.microsoft.com/office/powerpoint/2010/main" val="29159456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Összehasonlítás">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28222BE8-2B08-4407-9106-C1794CBB42B1}"/>
              </a:ext>
            </a:extLst>
          </p:cNvPr>
          <p:cNvSpPr>
            <a:spLocks noGrp="1"/>
          </p:cNvSpPr>
          <p:nvPr>
            <p:ph type="title"/>
          </p:nvPr>
        </p:nvSpPr>
        <p:spPr>
          <a:xfrm>
            <a:off x="629841" y="365126"/>
            <a:ext cx="7886700" cy="1325563"/>
          </a:xfrm>
        </p:spPr>
        <p:txBody>
          <a:bodyPr/>
          <a:lstStyle/>
          <a:p>
            <a:r>
              <a:rPr lang="hu-HU"/>
              <a:t>Mintacím szerkesztése</a:t>
            </a:r>
          </a:p>
        </p:txBody>
      </p:sp>
      <p:sp>
        <p:nvSpPr>
          <p:cNvPr id="3" name="Szöveg helye 2">
            <a:extLst>
              <a:ext uri="{FF2B5EF4-FFF2-40B4-BE49-F238E27FC236}">
                <a16:creationId xmlns:a16="http://schemas.microsoft.com/office/drawing/2014/main" id="{116ED00D-2D9B-4EEA-AE7F-FEB8EB13C3EE}"/>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hu-HU"/>
              <a:t>Mintaszöveg szerkesztése</a:t>
            </a:r>
          </a:p>
        </p:txBody>
      </p:sp>
      <p:sp>
        <p:nvSpPr>
          <p:cNvPr id="4" name="Tartalom helye 3">
            <a:extLst>
              <a:ext uri="{FF2B5EF4-FFF2-40B4-BE49-F238E27FC236}">
                <a16:creationId xmlns:a16="http://schemas.microsoft.com/office/drawing/2014/main" id="{95D3E2B1-192C-4542-BF7C-404047A9F056}"/>
              </a:ext>
            </a:extLst>
          </p:cNvPr>
          <p:cNvSpPr>
            <a:spLocks noGrp="1"/>
          </p:cNvSpPr>
          <p:nvPr>
            <p:ph sz="half" idx="2"/>
          </p:nvPr>
        </p:nvSpPr>
        <p:spPr>
          <a:xfrm>
            <a:off x="629842" y="2505075"/>
            <a:ext cx="3868340" cy="3684588"/>
          </a:xfrm>
        </p:spPr>
        <p:txBody>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5" name="Szöveg helye 4">
            <a:extLst>
              <a:ext uri="{FF2B5EF4-FFF2-40B4-BE49-F238E27FC236}">
                <a16:creationId xmlns:a16="http://schemas.microsoft.com/office/drawing/2014/main" id="{DBB5F51B-7A41-40A2-84EC-DF142CA83A82}"/>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hu-HU"/>
              <a:t>Mintaszöveg szerkesztése</a:t>
            </a:r>
          </a:p>
        </p:txBody>
      </p:sp>
      <p:sp>
        <p:nvSpPr>
          <p:cNvPr id="6" name="Tartalom helye 5">
            <a:extLst>
              <a:ext uri="{FF2B5EF4-FFF2-40B4-BE49-F238E27FC236}">
                <a16:creationId xmlns:a16="http://schemas.microsoft.com/office/drawing/2014/main" id="{201764E6-A461-4C8E-BA38-D4F916390C4B}"/>
              </a:ext>
            </a:extLst>
          </p:cNvPr>
          <p:cNvSpPr>
            <a:spLocks noGrp="1"/>
          </p:cNvSpPr>
          <p:nvPr>
            <p:ph sz="quarter" idx="4"/>
          </p:nvPr>
        </p:nvSpPr>
        <p:spPr>
          <a:xfrm>
            <a:off x="4629150" y="2505075"/>
            <a:ext cx="3887391" cy="3684588"/>
          </a:xfrm>
        </p:spPr>
        <p:txBody>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7" name="Dátum helye 6">
            <a:extLst>
              <a:ext uri="{FF2B5EF4-FFF2-40B4-BE49-F238E27FC236}">
                <a16:creationId xmlns:a16="http://schemas.microsoft.com/office/drawing/2014/main" id="{D8D5B930-B8EA-4E79-9C43-FE08D9C5BFFF}"/>
              </a:ext>
            </a:extLst>
          </p:cNvPr>
          <p:cNvSpPr>
            <a:spLocks noGrp="1"/>
          </p:cNvSpPr>
          <p:nvPr>
            <p:ph type="dt" sz="half" idx="10"/>
          </p:nvPr>
        </p:nvSpPr>
        <p:spPr/>
        <p:txBody>
          <a:bodyPr/>
          <a:lstStyle/>
          <a:p>
            <a:fld id="{1534A036-A4FE-4B22-A0F1-2B6DF9FF04DE}" type="datetimeFigureOut">
              <a:rPr lang="hu-HU" smtClean="0"/>
              <a:t>2019. 10. 04.</a:t>
            </a:fld>
            <a:endParaRPr lang="hu-HU"/>
          </a:p>
        </p:txBody>
      </p:sp>
      <p:sp>
        <p:nvSpPr>
          <p:cNvPr id="8" name="Élőláb helye 7">
            <a:extLst>
              <a:ext uri="{FF2B5EF4-FFF2-40B4-BE49-F238E27FC236}">
                <a16:creationId xmlns:a16="http://schemas.microsoft.com/office/drawing/2014/main" id="{5087A7CA-56BF-4194-AEB8-564359EF5D54}"/>
              </a:ext>
            </a:extLst>
          </p:cNvPr>
          <p:cNvSpPr>
            <a:spLocks noGrp="1"/>
          </p:cNvSpPr>
          <p:nvPr>
            <p:ph type="ftr" sz="quarter" idx="11"/>
          </p:nvPr>
        </p:nvSpPr>
        <p:spPr/>
        <p:txBody>
          <a:bodyPr/>
          <a:lstStyle/>
          <a:p>
            <a:endParaRPr lang="hu-HU"/>
          </a:p>
        </p:txBody>
      </p:sp>
      <p:sp>
        <p:nvSpPr>
          <p:cNvPr id="9" name="Dia számának helye 8">
            <a:extLst>
              <a:ext uri="{FF2B5EF4-FFF2-40B4-BE49-F238E27FC236}">
                <a16:creationId xmlns:a16="http://schemas.microsoft.com/office/drawing/2014/main" id="{FA623DCF-BF3F-463F-B501-B6CAE862C768}"/>
              </a:ext>
            </a:extLst>
          </p:cNvPr>
          <p:cNvSpPr>
            <a:spLocks noGrp="1"/>
          </p:cNvSpPr>
          <p:nvPr>
            <p:ph type="sldNum" sz="quarter" idx="12"/>
          </p:nvPr>
        </p:nvSpPr>
        <p:spPr/>
        <p:txBody>
          <a:bodyPr/>
          <a:lstStyle/>
          <a:p>
            <a:fld id="{48BAB278-9B8A-4035-908B-63F0354ED037}" type="slidenum">
              <a:rPr lang="hu-HU" smtClean="0"/>
              <a:t>‹#›</a:t>
            </a:fld>
            <a:endParaRPr lang="hu-HU"/>
          </a:p>
        </p:txBody>
      </p:sp>
    </p:spTree>
    <p:extLst>
      <p:ext uri="{BB962C8B-B14F-4D97-AF65-F5344CB8AC3E}">
        <p14:creationId xmlns:p14="http://schemas.microsoft.com/office/powerpoint/2010/main" val="12077050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Csak cím">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E0AC5A36-55A8-4353-B767-403D6EB48935}"/>
              </a:ext>
            </a:extLst>
          </p:cNvPr>
          <p:cNvSpPr>
            <a:spLocks noGrp="1"/>
          </p:cNvSpPr>
          <p:nvPr>
            <p:ph type="title"/>
          </p:nvPr>
        </p:nvSpPr>
        <p:spPr/>
        <p:txBody>
          <a:bodyPr/>
          <a:lstStyle/>
          <a:p>
            <a:r>
              <a:rPr lang="hu-HU"/>
              <a:t>Mintacím szerkesztése</a:t>
            </a:r>
          </a:p>
        </p:txBody>
      </p:sp>
      <p:sp>
        <p:nvSpPr>
          <p:cNvPr id="3" name="Dátum helye 2">
            <a:extLst>
              <a:ext uri="{FF2B5EF4-FFF2-40B4-BE49-F238E27FC236}">
                <a16:creationId xmlns:a16="http://schemas.microsoft.com/office/drawing/2014/main" id="{B604B8DF-2FC6-4DBD-BB84-A5421E95BC31}"/>
              </a:ext>
            </a:extLst>
          </p:cNvPr>
          <p:cNvSpPr>
            <a:spLocks noGrp="1"/>
          </p:cNvSpPr>
          <p:nvPr>
            <p:ph type="dt" sz="half" idx="10"/>
          </p:nvPr>
        </p:nvSpPr>
        <p:spPr/>
        <p:txBody>
          <a:bodyPr/>
          <a:lstStyle/>
          <a:p>
            <a:fld id="{1534A036-A4FE-4B22-A0F1-2B6DF9FF04DE}" type="datetimeFigureOut">
              <a:rPr lang="hu-HU" smtClean="0"/>
              <a:t>2019. 10. 04.</a:t>
            </a:fld>
            <a:endParaRPr lang="hu-HU"/>
          </a:p>
        </p:txBody>
      </p:sp>
      <p:sp>
        <p:nvSpPr>
          <p:cNvPr id="4" name="Élőláb helye 3">
            <a:extLst>
              <a:ext uri="{FF2B5EF4-FFF2-40B4-BE49-F238E27FC236}">
                <a16:creationId xmlns:a16="http://schemas.microsoft.com/office/drawing/2014/main" id="{8A958277-467A-4F05-85EC-AFB24382A8D9}"/>
              </a:ext>
            </a:extLst>
          </p:cNvPr>
          <p:cNvSpPr>
            <a:spLocks noGrp="1"/>
          </p:cNvSpPr>
          <p:nvPr>
            <p:ph type="ftr" sz="quarter" idx="11"/>
          </p:nvPr>
        </p:nvSpPr>
        <p:spPr/>
        <p:txBody>
          <a:bodyPr/>
          <a:lstStyle/>
          <a:p>
            <a:endParaRPr lang="hu-HU"/>
          </a:p>
        </p:txBody>
      </p:sp>
      <p:sp>
        <p:nvSpPr>
          <p:cNvPr id="5" name="Dia számának helye 4">
            <a:extLst>
              <a:ext uri="{FF2B5EF4-FFF2-40B4-BE49-F238E27FC236}">
                <a16:creationId xmlns:a16="http://schemas.microsoft.com/office/drawing/2014/main" id="{14892C7E-B824-4245-B456-A9A285E26E61}"/>
              </a:ext>
            </a:extLst>
          </p:cNvPr>
          <p:cNvSpPr>
            <a:spLocks noGrp="1"/>
          </p:cNvSpPr>
          <p:nvPr>
            <p:ph type="sldNum" sz="quarter" idx="12"/>
          </p:nvPr>
        </p:nvSpPr>
        <p:spPr/>
        <p:txBody>
          <a:bodyPr/>
          <a:lstStyle/>
          <a:p>
            <a:fld id="{48BAB278-9B8A-4035-908B-63F0354ED037}" type="slidenum">
              <a:rPr lang="hu-HU" smtClean="0"/>
              <a:t>‹#›</a:t>
            </a:fld>
            <a:endParaRPr lang="hu-HU"/>
          </a:p>
        </p:txBody>
      </p:sp>
    </p:spTree>
    <p:extLst>
      <p:ext uri="{BB962C8B-B14F-4D97-AF65-F5344CB8AC3E}">
        <p14:creationId xmlns:p14="http://schemas.microsoft.com/office/powerpoint/2010/main" val="2743466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Üres">
    <p:spTree>
      <p:nvGrpSpPr>
        <p:cNvPr id="1" name=""/>
        <p:cNvGrpSpPr/>
        <p:nvPr/>
      </p:nvGrpSpPr>
      <p:grpSpPr>
        <a:xfrm>
          <a:off x="0" y="0"/>
          <a:ext cx="0" cy="0"/>
          <a:chOff x="0" y="0"/>
          <a:chExt cx="0" cy="0"/>
        </a:xfrm>
      </p:grpSpPr>
      <p:sp>
        <p:nvSpPr>
          <p:cNvPr id="2" name="Dátum helye 1">
            <a:extLst>
              <a:ext uri="{FF2B5EF4-FFF2-40B4-BE49-F238E27FC236}">
                <a16:creationId xmlns:a16="http://schemas.microsoft.com/office/drawing/2014/main" id="{35396075-48CA-4BB2-9BF7-13A54D7B60AC}"/>
              </a:ext>
            </a:extLst>
          </p:cNvPr>
          <p:cNvSpPr>
            <a:spLocks noGrp="1"/>
          </p:cNvSpPr>
          <p:nvPr>
            <p:ph type="dt" sz="half" idx="10"/>
          </p:nvPr>
        </p:nvSpPr>
        <p:spPr/>
        <p:txBody>
          <a:bodyPr/>
          <a:lstStyle/>
          <a:p>
            <a:fld id="{1534A036-A4FE-4B22-A0F1-2B6DF9FF04DE}" type="datetimeFigureOut">
              <a:rPr lang="hu-HU" smtClean="0"/>
              <a:t>2019. 10. 04.</a:t>
            </a:fld>
            <a:endParaRPr lang="hu-HU"/>
          </a:p>
        </p:txBody>
      </p:sp>
      <p:sp>
        <p:nvSpPr>
          <p:cNvPr id="3" name="Élőláb helye 2">
            <a:extLst>
              <a:ext uri="{FF2B5EF4-FFF2-40B4-BE49-F238E27FC236}">
                <a16:creationId xmlns:a16="http://schemas.microsoft.com/office/drawing/2014/main" id="{47E8AB1D-3BD2-4BA2-AE94-C98E8F846310}"/>
              </a:ext>
            </a:extLst>
          </p:cNvPr>
          <p:cNvSpPr>
            <a:spLocks noGrp="1"/>
          </p:cNvSpPr>
          <p:nvPr>
            <p:ph type="ftr" sz="quarter" idx="11"/>
          </p:nvPr>
        </p:nvSpPr>
        <p:spPr/>
        <p:txBody>
          <a:bodyPr/>
          <a:lstStyle/>
          <a:p>
            <a:endParaRPr lang="hu-HU"/>
          </a:p>
        </p:txBody>
      </p:sp>
      <p:sp>
        <p:nvSpPr>
          <p:cNvPr id="4" name="Dia számának helye 3">
            <a:extLst>
              <a:ext uri="{FF2B5EF4-FFF2-40B4-BE49-F238E27FC236}">
                <a16:creationId xmlns:a16="http://schemas.microsoft.com/office/drawing/2014/main" id="{7A3CF8D9-5863-4503-9210-F8793D0783CC}"/>
              </a:ext>
            </a:extLst>
          </p:cNvPr>
          <p:cNvSpPr>
            <a:spLocks noGrp="1"/>
          </p:cNvSpPr>
          <p:nvPr>
            <p:ph type="sldNum" sz="quarter" idx="12"/>
          </p:nvPr>
        </p:nvSpPr>
        <p:spPr/>
        <p:txBody>
          <a:bodyPr/>
          <a:lstStyle/>
          <a:p>
            <a:fld id="{48BAB278-9B8A-4035-908B-63F0354ED037}" type="slidenum">
              <a:rPr lang="hu-HU" smtClean="0"/>
              <a:t>‹#›</a:t>
            </a:fld>
            <a:endParaRPr lang="hu-HU"/>
          </a:p>
        </p:txBody>
      </p:sp>
    </p:spTree>
    <p:extLst>
      <p:ext uri="{BB962C8B-B14F-4D97-AF65-F5344CB8AC3E}">
        <p14:creationId xmlns:p14="http://schemas.microsoft.com/office/powerpoint/2010/main" val="41658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artalomrész képaláírással">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EE6D0FC7-BCA5-4563-9466-35CA6B916C4E}"/>
              </a:ext>
            </a:extLst>
          </p:cNvPr>
          <p:cNvSpPr>
            <a:spLocks noGrp="1"/>
          </p:cNvSpPr>
          <p:nvPr>
            <p:ph type="title"/>
          </p:nvPr>
        </p:nvSpPr>
        <p:spPr>
          <a:xfrm>
            <a:off x="629841" y="457200"/>
            <a:ext cx="2949178" cy="1600200"/>
          </a:xfrm>
        </p:spPr>
        <p:txBody>
          <a:bodyPr anchor="b"/>
          <a:lstStyle>
            <a:lvl1pPr>
              <a:defRPr sz="2400"/>
            </a:lvl1pPr>
          </a:lstStyle>
          <a:p>
            <a:r>
              <a:rPr lang="hu-HU"/>
              <a:t>Mintacím szerkesztése</a:t>
            </a:r>
          </a:p>
        </p:txBody>
      </p:sp>
      <p:sp>
        <p:nvSpPr>
          <p:cNvPr id="3" name="Tartalom helye 2">
            <a:extLst>
              <a:ext uri="{FF2B5EF4-FFF2-40B4-BE49-F238E27FC236}">
                <a16:creationId xmlns:a16="http://schemas.microsoft.com/office/drawing/2014/main" id="{B02ECADF-2E1C-4737-86FA-4C9CE0CF8EEC}"/>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4" name="Szöveg helye 3">
            <a:extLst>
              <a:ext uri="{FF2B5EF4-FFF2-40B4-BE49-F238E27FC236}">
                <a16:creationId xmlns:a16="http://schemas.microsoft.com/office/drawing/2014/main" id="{C7C8E052-985C-48FD-9272-E552CEAEDCF6}"/>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hu-HU"/>
              <a:t>Mintaszöveg szerkesztése</a:t>
            </a:r>
          </a:p>
        </p:txBody>
      </p:sp>
      <p:sp>
        <p:nvSpPr>
          <p:cNvPr id="5" name="Dátum helye 4">
            <a:extLst>
              <a:ext uri="{FF2B5EF4-FFF2-40B4-BE49-F238E27FC236}">
                <a16:creationId xmlns:a16="http://schemas.microsoft.com/office/drawing/2014/main" id="{1121D5BF-D9C5-4740-896A-9E41BA57AE96}"/>
              </a:ext>
            </a:extLst>
          </p:cNvPr>
          <p:cNvSpPr>
            <a:spLocks noGrp="1"/>
          </p:cNvSpPr>
          <p:nvPr>
            <p:ph type="dt" sz="half" idx="10"/>
          </p:nvPr>
        </p:nvSpPr>
        <p:spPr/>
        <p:txBody>
          <a:bodyPr/>
          <a:lstStyle/>
          <a:p>
            <a:fld id="{1534A036-A4FE-4B22-A0F1-2B6DF9FF04DE}" type="datetimeFigureOut">
              <a:rPr lang="hu-HU" smtClean="0"/>
              <a:t>2019. 10. 04.</a:t>
            </a:fld>
            <a:endParaRPr lang="hu-HU"/>
          </a:p>
        </p:txBody>
      </p:sp>
      <p:sp>
        <p:nvSpPr>
          <p:cNvPr id="6" name="Élőláb helye 5">
            <a:extLst>
              <a:ext uri="{FF2B5EF4-FFF2-40B4-BE49-F238E27FC236}">
                <a16:creationId xmlns:a16="http://schemas.microsoft.com/office/drawing/2014/main" id="{6EFBEFEC-88B3-45B2-A823-678D852E467D}"/>
              </a:ext>
            </a:extLst>
          </p:cNvPr>
          <p:cNvSpPr>
            <a:spLocks noGrp="1"/>
          </p:cNvSpPr>
          <p:nvPr>
            <p:ph type="ftr" sz="quarter" idx="11"/>
          </p:nvPr>
        </p:nvSpPr>
        <p:spPr/>
        <p:txBody>
          <a:bodyPr/>
          <a:lstStyle/>
          <a:p>
            <a:endParaRPr lang="hu-HU"/>
          </a:p>
        </p:txBody>
      </p:sp>
      <p:sp>
        <p:nvSpPr>
          <p:cNvPr id="7" name="Dia számának helye 6">
            <a:extLst>
              <a:ext uri="{FF2B5EF4-FFF2-40B4-BE49-F238E27FC236}">
                <a16:creationId xmlns:a16="http://schemas.microsoft.com/office/drawing/2014/main" id="{72129CA1-C035-4AEC-99F8-C75B9737F861}"/>
              </a:ext>
            </a:extLst>
          </p:cNvPr>
          <p:cNvSpPr>
            <a:spLocks noGrp="1"/>
          </p:cNvSpPr>
          <p:nvPr>
            <p:ph type="sldNum" sz="quarter" idx="12"/>
          </p:nvPr>
        </p:nvSpPr>
        <p:spPr/>
        <p:txBody>
          <a:bodyPr/>
          <a:lstStyle/>
          <a:p>
            <a:fld id="{48BAB278-9B8A-4035-908B-63F0354ED037}" type="slidenum">
              <a:rPr lang="hu-HU" smtClean="0"/>
              <a:t>‹#›</a:t>
            </a:fld>
            <a:endParaRPr lang="hu-HU"/>
          </a:p>
        </p:txBody>
      </p:sp>
    </p:spTree>
    <p:extLst>
      <p:ext uri="{BB962C8B-B14F-4D97-AF65-F5344CB8AC3E}">
        <p14:creationId xmlns:p14="http://schemas.microsoft.com/office/powerpoint/2010/main" val="18809950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Kép képaláírással">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21DBC769-D961-4009-9E00-E12CB090CCDD}"/>
              </a:ext>
            </a:extLst>
          </p:cNvPr>
          <p:cNvSpPr>
            <a:spLocks noGrp="1"/>
          </p:cNvSpPr>
          <p:nvPr>
            <p:ph type="title"/>
          </p:nvPr>
        </p:nvSpPr>
        <p:spPr>
          <a:xfrm>
            <a:off x="629841" y="457200"/>
            <a:ext cx="2949178" cy="1600200"/>
          </a:xfrm>
        </p:spPr>
        <p:txBody>
          <a:bodyPr anchor="b"/>
          <a:lstStyle>
            <a:lvl1pPr>
              <a:defRPr sz="2400"/>
            </a:lvl1pPr>
          </a:lstStyle>
          <a:p>
            <a:r>
              <a:rPr lang="hu-HU"/>
              <a:t>Mintacím szerkesztése</a:t>
            </a:r>
          </a:p>
        </p:txBody>
      </p:sp>
      <p:sp>
        <p:nvSpPr>
          <p:cNvPr id="3" name="Kép helye 2">
            <a:extLst>
              <a:ext uri="{FF2B5EF4-FFF2-40B4-BE49-F238E27FC236}">
                <a16:creationId xmlns:a16="http://schemas.microsoft.com/office/drawing/2014/main" id="{7A829FE8-E27D-4392-B3E1-F20E3B84BA39}"/>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hu-HU"/>
          </a:p>
        </p:txBody>
      </p:sp>
      <p:sp>
        <p:nvSpPr>
          <p:cNvPr id="4" name="Szöveg helye 3">
            <a:extLst>
              <a:ext uri="{FF2B5EF4-FFF2-40B4-BE49-F238E27FC236}">
                <a16:creationId xmlns:a16="http://schemas.microsoft.com/office/drawing/2014/main" id="{61AB42F8-3D5B-4787-BC9B-17BBF414F315}"/>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hu-HU"/>
              <a:t>Mintaszöveg szerkesztése</a:t>
            </a:r>
          </a:p>
        </p:txBody>
      </p:sp>
      <p:sp>
        <p:nvSpPr>
          <p:cNvPr id="5" name="Dátum helye 4">
            <a:extLst>
              <a:ext uri="{FF2B5EF4-FFF2-40B4-BE49-F238E27FC236}">
                <a16:creationId xmlns:a16="http://schemas.microsoft.com/office/drawing/2014/main" id="{BE6AA892-DD63-4183-91B3-465AFB5FE2B3}"/>
              </a:ext>
            </a:extLst>
          </p:cNvPr>
          <p:cNvSpPr>
            <a:spLocks noGrp="1"/>
          </p:cNvSpPr>
          <p:nvPr>
            <p:ph type="dt" sz="half" idx="10"/>
          </p:nvPr>
        </p:nvSpPr>
        <p:spPr/>
        <p:txBody>
          <a:bodyPr/>
          <a:lstStyle/>
          <a:p>
            <a:fld id="{1534A036-A4FE-4B22-A0F1-2B6DF9FF04DE}" type="datetimeFigureOut">
              <a:rPr lang="hu-HU" smtClean="0"/>
              <a:t>2019. 10. 04.</a:t>
            </a:fld>
            <a:endParaRPr lang="hu-HU"/>
          </a:p>
        </p:txBody>
      </p:sp>
      <p:sp>
        <p:nvSpPr>
          <p:cNvPr id="6" name="Élőláb helye 5">
            <a:extLst>
              <a:ext uri="{FF2B5EF4-FFF2-40B4-BE49-F238E27FC236}">
                <a16:creationId xmlns:a16="http://schemas.microsoft.com/office/drawing/2014/main" id="{C3E72830-A267-4061-B0F3-A150E55CB1CE}"/>
              </a:ext>
            </a:extLst>
          </p:cNvPr>
          <p:cNvSpPr>
            <a:spLocks noGrp="1"/>
          </p:cNvSpPr>
          <p:nvPr>
            <p:ph type="ftr" sz="quarter" idx="11"/>
          </p:nvPr>
        </p:nvSpPr>
        <p:spPr/>
        <p:txBody>
          <a:bodyPr/>
          <a:lstStyle/>
          <a:p>
            <a:endParaRPr lang="hu-HU"/>
          </a:p>
        </p:txBody>
      </p:sp>
      <p:sp>
        <p:nvSpPr>
          <p:cNvPr id="7" name="Dia számának helye 6">
            <a:extLst>
              <a:ext uri="{FF2B5EF4-FFF2-40B4-BE49-F238E27FC236}">
                <a16:creationId xmlns:a16="http://schemas.microsoft.com/office/drawing/2014/main" id="{1F28D15B-03EC-4B80-8B00-A09DC6823B28}"/>
              </a:ext>
            </a:extLst>
          </p:cNvPr>
          <p:cNvSpPr>
            <a:spLocks noGrp="1"/>
          </p:cNvSpPr>
          <p:nvPr>
            <p:ph type="sldNum" sz="quarter" idx="12"/>
          </p:nvPr>
        </p:nvSpPr>
        <p:spPr/>
        <p:txBody>
          <a:bodyPr/>
          <a:lstStyle/>
          <a:p>
            <a:fld id="{48BAB278-9B8A-4035-908B-63F0354ED037}" type="slidenum">
              <a:rPr lang="hu-HU" smtClean="0"/>
              <a:t>‹#›</a:t>
            </a:fld>
            <a:endParaRPr lang="hu-HU"/>
          </a:p>
        </p:txBody>
      </p:sp>
    </p:spTree>
    <p:extLst>
      <p:ext uri="{BB962C8B-B14F-4D97-AF65-F5344CB8AC3E}">
        <p14:creationId xmlns:p14="http://schemas.microsoft.com/office/powerpoint/2010/main" val="34031658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Cím helye 1">
            <a:extLst>
              <a:ext uri="{FF2B5EF4-FFF2-40B4-BE49-F238E27FC236}">
                <a16:creationId xmlns:a16="http://schemas.microsoft.com/office/drawing/2014/main" id="{72951EC9-E39A-4151-8DB0-47C7EAAEE1F3}"/>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hu-HU"/>
              <a:t>Mintacím szerkesztése</a:t>
            </a:r>
          </a:p>
        </p:txBody>
      </p:sp>
      <p:sp>
        <p:nvSpPr>
          <p:cNvPr id="3" name="Szöveg helye 2">
            <a:extLst>
              <a:ext uri="{FF2B5EF4-FFF2-40B4-BE49-F238E27FC236}">
                <a16:creationId xmlns:a16="http://schemas.microsoft.com/office/drawing/2014/main" id="{F811DDA9-944B-4939-B906-137590CB6D9A}"/>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4" name="Dátum helye 3">
            <a:extLst>
              <a:ext uri="{FF2B5EF4-FFF2-40B4-BE49-F238E27FC236}">
                <a16:creationId xmlns:a16="http://schemas.microsoft.com/office/drawing/2014/main" id="{A8F0AEAA-0DFB-4567-AA66-E5288D9ACD32}"/>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1534A036-A4FE-4B22-A0F1-2B6DF9FF04DE}" type="datetimeFigureOut">
              <a:rPr lang="hu-HU" smtClean="0"/>
              <a:t>2019. 10. 04.</a:t>
            </a:fld>
            <a:endParaRPr lang="hu-HU"/>
          </a:p>
        </p:txBody>
      </p:sp>
      <p:sp>
        <p:nvSpPr>
          <p:cNvPr id="5" name="Élőláb helye 4">
            <a:extLst>
              <a:ext uri="{FF2B5EF4-FFF2-40B4-BE49-F238E27FC236}">
                <a16:creationId xmlns:a16="http://schemas.microsoft.com/office/drawing/2014/main" id="{43FEE05D-DCD4-4715-873C-A8CBA47557DB}"/>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hu-HU"/>
          </a:p>
        </p:txBody>
      </p:sp>
      <p:sp>
        <p:nvSpPr>
          <p:cNvPr id="6" name="Dia számának helye 5">
            <a:extLst>
              <a:ext uri="{FF2B5EF4-FFF2-40B4-BE49-F238E27FC236}">
                <a16:creationId xmlns:a16="http://schemas.microsoft.com/office/drawing/2014/main" id="{53DD2AB9-47B3-4241-B179-C82769904ED9}"/>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48BAB278-9B8A-4035-908B-63F0354ED037}" type="slidenum">
              <a:rPr lang="hu-HU" smtClean="0"/>
              <a:t>‹#›</a:t>
            </a:fld>
            <a:endParaRPr lang="hu-HU"/>
          </a:p>
        </p:txBody>
      </p:sp>
    </p:spTree>
    <p:extLst>
      <p:ext uri="{BB962C8B-B14F-4D97-AF65-F5344CB8AC3E}">
        <p14:creationId xmlns:p14="http://schemas.microsoft.com/office/powerpoint/2010/main" val="174538595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hu-HU"/>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zövegdoboz 3"/>
          <p:cNvSpPr txBox="1"/>
          <p:nvPr/>
        </p:nvSpPr>
        <p:spPr>
          <a:xfrm>
            <a:off x="683568" y="980728"/>
            <a:ext cx="7848872" cy="2123658"/>
          </a:xfrm>
          <a:prstGeom prst="rect">
            <a:avLst/>
          </a:prstGeom>
          <a:noFill/>
        </p:spPr>
        <p:txBody>
          <a:bodyPr wrap="square" rtlCol="0">
            <a:spAutoFit/>
          </a:bodyPr>
          <a:lstStyle/>
          <a:p>
            <a:r>
              <a:rPr lang="hu-HU" sz="2400" u="sng">
                <a:latin typeface="+mj-lt"/>
              </a:rPr>
              <a:t>Platón és a logika</a:t>
            </a:r>
          </a:p>
          <a:p>
            <a:endParaRPr lang="hu-HU"/>
          </a:p>
          <a:p>
            <a:pPr marL="285750" indent="-285750">
              <a:buFont typeface="Arial" pitchFamily="34" charset="0"/>
              <a:buChar char="•"/>
            </a:pPr>
            <a:r>
              <a:rPr lang="hu-HU"/>
              <a:t>Módszer (dialektika)</a:t>
            </a:r>
          </a:p>
          <a:p>
            <a:pPr marL="285750" indent="-285750">
              <a:buFont typeface="Arial" pitchFamily="34" charset="0"/>
              <a:buChar char="•"/>
            </a:pPr>
            <a:r>
              <a:rPr lang="hu-HU"/>
              <a:t>Logikai elvek(re emlékeztető homologémák)</a:t>
            </a:r>
          </a:p>
          <a:p>
            <a:pPr marL="285750" indent="-285750">
              <a:buFont typeface="Arial" pitchFamily="34" charset="0"/>
              <a:buChar char="•"/>
            </a:pPr>
            <a:r>
              <a:rPr lang="hu-HU"/>
              <a:t>Szemantikai kérdések (Mitől igaz egy kijelentés? Milyen alapon használjuk a szavakat?)</a:t>
            </a:r>
          </a:p>
          <a:p>
            <a:pPr marL="1200150" lvl="2" indent="-285750">
              <a:buFont typeface="Arial" pitchFamily="34" charset="0"/>
              <a:buChar char="•"/>
            </a:pPr>
            <a:r>
              <a:rPr lang="hu-HU"/>
              <a:t>Relációs kijelentések szemantikája</a:t>
            </a:r>
          </a:p>
        </p:txBody>
      </p:sp>
    </p:spTree>
    <p:extLst>
      <p:ext uri="{BB962C8B-B14F-4D97-AF65-F5344CB8AC3E}">
        <p14:creationId xmlns:p14="http://schemas.microsoft.com/office/powerpoint/2010/main" val="2039381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zövegdoboz 1"/>
          <p:cNvSpPr txBox="1"/>
          <p:nvPr/>
        </p:nvSpPr>
        <p:spPr>
          <a:xfrm>
            <a:off x="539552" y="980728"/>
            <a:ext cx="7992888" cy="2585323"/>
          </a:xfrm>
          <a:prstGeom prst="rect">
            <a:avLst/>
          </a:prstGeom>
          <a:noFill/>
        </p:spPr>
        <p:txBody>
          <a:bodyPr wrap="square" rtlCol="0">
            <a:spAutoFit/>
          </a:bodyPr>
          <a:lstStyle/>
          <a:p>
            <a:r>
              <a:rPr lang="hu-HU"/>
              <a:t>Létező-keletkező, egy-sok: lásd a </a:t>
            </a:r>
            <a:r>
              <a:rPr lang="hu-HU" i="1"/>
              <a:t>Phaidón </a:t>
            </a:r>
            <a:r>
              <a:rPr lang="hu-HU"/>
              <a:t>„szemantikai elméletét”!</a:t>
            </a:r>
          </a:p>
          <a:p>
            <a:r>
              <a:rPr lang="hu-HU"/>
              <a:t>„nemcsak maga a nagyság nem akar semmiképpen sem egyszerre nagy meg kicsi lenni, hanem az a nagyság, ami mibennünk van, az sem akarja semmiképp sem befogadni a kicsiséget, és nem tűri, hogy felülmúlják, hanem két lehetőség van: vagy elmenekül és visszavonul, amikor </a:t>
            </a:r>
            <a:r>
              <a:rPr lang="hu-HU" b="1"/>
              <a:t>102e</a:t>
            </a:r>
            <a:r>
              <a:rPr lang="hu-HU"/>
              <a:t> ellentéte, a kicsiség feléje támad, vagy pedig, miután az odaért, elpusztul”  (102d-e)</a:t>
            </a:r>
          </a:p>
          <a:p>
            <a:endParaRPr lang="hu-HU"/>
          </a:p>
          <a:p>
            <a:r>
              <a:rPr lang="hu-HU"/>
              <a:t>Úgy tűnik, a látható dolgok lehetnek egyszer nagyok,máskor meg kicsik, „maga a nagyság” meg a „bennünk levő nagyság” viszont nem ilyen, az soha nem lehet kicsi.</a:t>
            </a:r>
          </a:p>
        </p:txBody>
      </p:sp>
    </p:spTree>
    <p:extLst>
      <p:ext uri="{BB962C8B-B14F-4D97-AF65-F5344CB8AC3E}">
        <p14:creationId xmlns:p14="http://schemas.microsoft.com/office/powerpoint/2010/main" val="30341197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nodeType="click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anim calcmode="lin" valueType="num">
                                      <p:cBhvr additive="base">
                                        <p:cTn id="15"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zövegdoboz 3"/>
          <p:cNvSpPr txBox="1"/>
          <p:nvPr/>
        </p:nvSpPr>
        <p:spPr>
          <a:xfrm>
            <a:off x="539552" y="980728"/>
            <a:ext cx="8280920" cy="4801314"/>
          </a:xfrm>
          <a:prstGeom prst="rect">
            <a:avLst/>
          </a:prstGeom>
          <a:noFill/>
        </p:spPr>
        <p:txBody>
          <a:bodyPr wrap="square" rtlCol="0">
            <a:spAutoFit/>
          </a:bodyPr>
          <a:lstStyle/>
          <a:p>
            <a:r>
              <a:rPr lang="hu-HU" dirty="0"/>
              <a:t>Volt </a:t>
            </a:r>
            <a:r>
              <a:rPr lang="hu-HU" i="1" dirty="0"/>
              <a:t>(Phaidón </a:t>
            </a:r>
            <a:r>
              <a:rPr lang="hu-HU" dirty="0"/>
              <a:t>100 skk.):</a:t>
            </a:r>
          </a:p>
          <a:p>
            <a:r>
              <a:rPr lang="hu-HU" dirty="0"/>
              <a:t>„… amit a legszilárdabbnak ítélek … feltételezem, hogy van valami, ami maga a szép önmagában véve, meg ami a jó, meg ami a nagy, és mind a többi …”</a:t>
            </a:r>
          </a:p>
          <a:p>
            <a:r>
              <a:rPr lang="hu-HU" dirty="0"/>
              <a:t>Ami ezzel összhangban van:</a:t>
            </a:r>
          </a:p>
          <a:p>
            <a:r>
              <a:rPr lang="hu-HU" dirty="0"/>
              <a:t>„ … ha van valami, ami szép azon kívül, ami maga a szép, akkor az semmi más miatt nem lehet szép, mint amiatt, hogy részesedik amabból a szépből …”</a:t>
            </a:r>
          </a:p>
          <a:p>
            <a:r>
              <a:rPr lang="hu-HU" dirty="0"/>
              <a:t>„ … nagyság által lesznek a nagy dolgok naggyá, a nagyobbak meg nagyobbakká, a kisebbek pedig kicsiség által kisebbekké …”</a:t>
            </a:r>
          </a:p>
          <a:p>
            <a:r>
              <a:rPr lang="hu-HU" dirty="0"/>
              <a:t>Tehát relációs tényeket is az ideákból kell magyarázni, mégpedig ugyanabból az ideából a nagyot és a nagyobbat.</a:t>
            </a:r>
          </a:p>
          <a:p>
            <a:r>
              <a:rPr lang="hu-HU" dirty="0"/>
              <a:t>[Phaidón:] „… megegyeztek abban, hogy minden egyes forma valami létező, a többi pedig belőlük részesedik, és éppen tőlük maguktól nyeri el, hogy milyen név illik rá …”</a:t>
            </a:r>
          </a:p>
          <a:p>
            <a:r>
              <a:rPr lang="hu-HU" dirty="0"/>
              <a:t>„…azzal, hogy Szimmiászt nagyobbnak mondod Szókratésznél, Phaidónnál pedig kisebbnek, nem állítod-e, hogy Szimmiászban mind a kettő megvan, a nagyság is meg a kicsiség is …”</a:t>
            </a:r>
          </a:p>
          <a:p>
            <a:r>
              <a:rPr lang="hu-HU" dirty="0"/>
              <a:t>Új szereplőket látunk: a Szimmiászban meglévő nagyság, ill. kicsiség.</a:t>
            </a:r>
          </a:p>
          <a:p>
            <a:r>
              <a:rPr lang="hu-HU" dirty="0"/>
              <a:t>Vagy ez maga a Nagy, illetve a Kicsi? (A </a:t>
            </a:r>
            <a:r>
              <a:rPr lang="hu-HU" i="1" dirty="0"/>
              <a:t>Parmenidész</a:t>
            </a:r>
            <a:r>
              <a:rPr lang="hu-HU" dirty="0"/>
              <a:t>ben ez kérdésként merül fel.)</a:t>
            </a:r>
          </a:p>
        </p:txBody>
      </p:sp>
    </p:spTree>
    <p:extLst>
      <p:ext uri="{BB962C8B-B14F-4D97-AF65-F5344CB8AC3E}">
        <p14:creationId xmlns:p14="http://schemas.microsoft.com/office/powerpoint/2010/main" val="22378541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4">
                                            <p:txEl>
                                              <p:pRg st="7" end="7"/>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4">
                                            <p:txEl>
                                              <p:pRg st="8" end="8"/>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4">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zövegdoboz 1"/>
          <p:cNvSpPr txBox="1"/>
          <p:nvPr/>
        </p:nvSpPr>
        <p:spPr>
          <a:xfrm>
            <a:off x="611560" y="548680"/>
            <a:ext cx="8136904" cy="5355312"/>
          </a:xfrm>
          <a:prstGeom prst="rect">
            <a:avLst/>
          </a:prstGeom>
          <a:noFill/>
        </p:spPr>
        <p:txBody>
          <a:bodyPr wrap="square" rtlCol="0">
            <a:spAutoFit/>
          </a:bodyPr>
          <a:lstStyle/>
          <a:p>
            <a:r>
              <a:rPr lang="hu-HU" dirty="0"/>
              <a:t>„… az, hogy Szimmiász felülmúlja Szókratészt, valójában nem úgy van, ahogy a szavak mondják … [m]erthogy Szimmiásznak ugyebár nem természete az, hogy azzal múljon felül – mármint azzal, hogy ő Szimmiász  –, hanem a nagyság miatt múlja felül, ami történetesen benne van ; és éppúgy az, hogy Szókratészt múlja felül, sem azért van, mert Szókratész Szókratész, hanem azért, mert Szókratésznek meg kicsisége van amannak a nagyságához képest</a:t>
            </a:r>
            <a:r>
              <a:rPr lang="hu-HU" dirty="0">
                <a:effectLst/>
              </a:rPr>
              <a:t> </a:t>
            </a:r>
            <a:r>
              <a:rPr lang="hu-HU" dirty="0"/>
              <a:t> …”</a:t>
            </a:r>
          </a:p>
          <a:p>
            <a:r>
              <a:rPr lang="hu-HU" dirty="0"/>
              <a:t>Tehát: A ‚Szimmiász nagyobb, mint Szókratész’ igazsága nem Szimmiász, ill. Szókratész természetén, hanem a bennük lévő nagyság, ill. kicsiség természetén múlik.</a:t>
            </a:r>
          </a:p>
          <a:p>
            <a:r>
              <a:rPr lang="hu-HU" dirty="0"/>
              <a:t>„ nemcsak maga a nagyság nem akar semmiképpen sem egyszerre nagy meg kicsi lenni , hanem az a nagyság, ami mibennünk van , az sem akarja semmiképp sem befogadni a kicsiséget, és nem tűri, hogy felülmúlják, hanem két lehetőség van: vagy elmenekül és visszavonul, amikor ellentéte, a kicsiség feléje támad, vagy pedig, miután az odaért, elpusztul ..”</a:t>
            </a:r>
          </a:p>
          <a:p>
            <a:r>
              <a:rPr lang="hu-HU" dirty="0"/>
              <a:t>Azaz: itt szembe van állítva „maga a nagyság” és a „bennünk lévő nagyság”.</a:t>
            </a:r>
          </a:p>
          <a:p>
            <a:r>
              <a:rPr lang="hu-HU" dirty="0"/>
              <a:t>De az a közös bennük, hogy mind a kettő kizárja a kicsiséget (abszolúte, és nemcsak a három körülménytől függően).</a:t>
            </a:r>
          </a:p>
          <a:p>
            <a:r>
              <a:rPr lang="hu-HU" dirty="0"/>
              <a:t>Viszont az ideák nem pusztulhatnak el.</a:t>
            </a:r>
          </a:p>
          <a:p>
            <a:r>
              <a:rPr lang="hu-HU" dirty="0"/>
              <a:t>A Szimmiászban lévő nagyság: egy. Maga Szimmiász viszont (az </a:t>
            </a:r>
            <a:r>
              <a:rPr lang="hu-HU" i="1" dirty="0"/>
              <a:t>Állam</a:t>
            </a:r>
            <a:r>
              <a:rPr lang="hu-HU" dirty="0"/>
              <a:t> szerint) sok. </a:t>
            </a:r>
          </a:p>
          <a:p>
            <a:r>
              <a:rPr lang="hu-HU" dirty="0"/>
              <a:t>A Szimmiászban lévő nagyság és a hasonlók: </a:t>
            </a:r>
            <a:r>
              <a:rPr lang="hu-HU" u="sng" dirty="0"/>
              <a:t>karakterek </a:t>
            </a:r>
            <a:r>
              <a:rPr lang="hu-HU" dirty="0"/>
              <a:t>(Leibniz nyomán).</a:t>
            </a:r>
          </a:p>
        </p:txBody>
      </p:sp>
    </p:spTree>
    <p:extLst>
      <p:ext uri="{BB962C8B-B14F-4D97-AF65-F5344CB8AC3E}">
        <p14:creationId xmlns:p14="http://schemas.microsoft.com/office/powerpoint/2010/main" val="21507940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zövegdoboz 1"/>
          <p:cNvSpPr txBox="1"/>
          <p:nvPr/>
        </p:nvSpPr>
        <p:spPr>
          <a:xfrm>
            <a:off x="683568" y="1007876"/>
            <a:ext cx="7920880" cy="4247317"/>
          </a:xfrm>
          <a:prstGeom prst="rect">
            <a:avLst/>
          </a:prstGeom>
          <a:noFill/>
        </p:spPr>
        <p:txBody>
          <a:bodyPr wrap="square" rtlCol="0">
            <a:spAutoFit/>
          </a:bodyPr>
          <a:lstStyle/>
          <a:p>
            <a:r>
              <a:rPr lang="hu-HU" dirty="0"/>
              <a:t>[Szókratész visszautal a körforgás-érvre:] „… akkor azt mondtuk, hogy az ellentétes dologból az ellenkező dolog jön létre; most meg azt, hogy maga az ellentétes – sem a bennünk lévő ellentétes, sem pedig maga az ellentétes természet – sohasem válhat a maga ellenkezőjévé. Akkor, barátocskám, azokról beszéltünk, amikben történetesen megvannak az ellentétesek, és amiket emezeknek az ellentéteseknek a nevével nevezünk meg, most pedig emezekről magukról, amiknek a bennléte miatt kapják a megnevezettek a nevüket; emezekről magukról pedig azt mondjuk, hogy sohase volnának hajlandóak egymásból létrejönni.”</a:t>
            </a:r>
          </a:p>
          <a:p>
            <a:endParaRPr lang="hu-HU" dirty="0"/>
          </a:p>
          <a:p>
            <a:r>
              <a:rPr lang="hu-HU" dirty="0"/>
              <a:t>„történetesen megvannak”: ekhei. </a:t>
            </a:r>
          </a:p>
          <a:p>
            <a:r>
              <a:rPr lang="hu-HU" dirty="0"/>
              <a:t>A szövegben két állításforma szerepel: </a:t>
            </a:r>
            <a:r>
              <a:rPr lang="hu-HU" i="1" dirty="0"/>
              <a:t>eszti </a:t>
            </a:r>
            <a:r>
              <a:rPr lang="hu-HU" dirty="0"/>
              <a:t>(a létigével, mint kopulával) és </a:t>
            </a:r>
            <a:r>
              <a:rPr lang="hu-HU" i="1" dirty="0"/>
              <a:t>ekhei </a:t>
            </a:r>
            <a:r>
              <a:rPr lang="hu-HU" dirty="0"/>
              <a:t>(birtokol, éppenséggel fönnáll.)</a:t>
            </a:r>
          </a:p>
          <a:p>
            <a:r>
              <a:rPr lang="hu-HU" dirty="0"/>
              <a:t>Az első a „létezőkre” (ideákra és karakterekre) vonatkozik.</a:t>
            </a:r>
          </a:p>
          <a:p>
            <a:r>
              <a:rPr lang="hu-HU" dirty="0"/>
              <a:t>A második a személy vagy látható dolog és a karakter viszonyára.</a:t>
            </a:r>
          </a:p>
          <a:p>
            <a:endParaRPr lang="hu-HU" dirty="0"/>
          </a:p>
        </p:txBody>
      </p:sp>
    </p:spTree>
    <p:extLst>
      <p:ext uri="{BB962C8B-B14F-4D97-AF65-F5344CB8AC3E}">
        <p14:creationId xmlns:p14="http://schemas.microsoft.com/office/powerpoint/2010/main" val="17871252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églalap 1"/>
          <p:cNvSpPr/>
          <p:nvPr/>
        </p:nvSpPr>
        <p:spPr>
          <a:xfrm>
            <a:off x="611560" y="836712"/>
            <a:ext cx="8136904" cy="2308324"/>
          </a:xfrm>
          <a:prstGeom prst="rect">
            <a:avLst/>
          </a:prstGeom>
        </p:spPr>
        <p:txBody>
          <a:bodyPr wrap="square">
            <a:spAutoFit/>
          </a:bodyPr>
          <a:lstStyle/>
          <a:p>
            <a:r>
              <a:rPr lang="hu-HU" dirty="0"/>
              <a:t>Egy karaktert lehet birtokolni valamilyen időben, vonatkozásban, viszonyban (mondjuk: körülmények mellett).</a:t>
            </a:r>
          </a:p>
          <a:p>
            <a:r>
              <a:rPr lang="hu-HU" dirty="0"/>
              <a:t>Nem lehet azonos körülmények mellett vele ellentétest birtokolni.</a:t>
            </a:r>
          </a:p>
          <a:p>
            <a:r>
              <a:rPr lang="hu-HU" dirty="0"/>
              <a:t>Egy </a:t>
            </a:r>
            <a:r>
              <a:rPr lang="hu-HU" i="1" dirty="0"/>
              <a:t>ekhei</a:t>
            </a:r>
            <a:r>
              <a:rPr lang="hu-HU" dirty="0"/>
              <a:t>-állítás tehát azt jelenti, hogy egy látható dolog/személy adott körülmények között birtokol egy karaktert/az illető karakter éppenséggel megvan (aktuális).</a:t>
            </a:r>
          </a:p>
          <a:p>
            <a:r>
              <a:rPr lang="hu-HU" dirty="0"/>
              <a:t>A karakterek végeredményben a dolog </a:t>
            </a:r>
            <a:r>
              <a:rPr lang="hu-HU" i="1" dirty="0"/>
              <a:t>potenciális</a:t>
            </a:r>
            <a:r>
              <a:rPr lang="hu-HU" dirty="0"/>
              <a:t> tulajdonságai (</a:t>
            </a:r>
            <a:r>
              <a:rPr lang="hu-HU" i="1" dirty="0"/>
              <a:t>dünamisz</a:t>
            </a:r>
            <a:r>
              <a:rPr lang="hu-HU" dirty="0"/>
              <a:t>ok).</a:t>
            </a:r>
          </a:p>
          <a:p>
            <a:r>
              <a:rPr lang="hu-HU"/>
              <a:t>Az alap, a forrás: </a:t>
            </a:r>
            <a:r>
              <a:rPr lang="hu-HU" dirty="0"/>
              <a:t>az ideák. A karakterek ezek részei, avagy megjelenései.</a:t>
            </a:r>
          </a:p>
          <a:p>
            <a:r>
              <a:rPr lang="hu-HU" dirty="0"/>
              <a:t>A látható dolog karakterek (</a:t>
            </a:r>
            <a:r>
              <a:rPr lang="hu-HU"/>
              <a:t>akár egymással ellentétes karakterek) </a:t>
            </a:r>
            <a:r>
              <a:rPr lang="hu-HU" dirty="0"/>
              <a:t>halmaza.</a:t>
            </a:r>
          </a:p>
        </p:txBody>
      </p:sp>
    </p:spTree>
    <p:extLst>
      <p:ext uri="{BB962C8B-B14F-4D97-AF65-F5344CB8AC3E}">
        <p14:creationId xmlns:p14="http://schemas.microsoft.com/office/powerpoint/2010/main" val="16554757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zövegdoboz 2"/>
          <p:cNvSpPr txBox="1"/>
          <p:nvPr/>
        </p:nvSpPr>
        <p:spPr>
          <a:xfrm>
            <a:off x="683568" y="1052736"/>
            <a:ext cx="7776864" cy="4524315"/>
          </a:xfrm>
          <a:prstGeom prst="rect">
            <a:avLst/>
          </a:prstGeom>
          <a:noFill/>
        </p:spPr>
        <p:txBody>
          <a:bodyPr wrap="square" rtlCol="0">
            <a:spAutoFit/>
          </a:bodyPr>
          <a:lstStyle/>
          <a:p>
            <a:r>
              <a:rPr lang="hu-HU" i="1"/>
              <a:t>Állam</a:t>
            </a:r>
            <a:r>
              <a:rPr lang="hu-HU"/>
              <a:t>, 510b (vonalhasonlat):</a:t>
            </a:r>
            <a:endParaRPr lang="hu-HU" i="1"/>
          </a:p>
          <a:p>
            <a:r>
              <a:rPr lang="hu-HU"/>
              <a:t>„ … az egyik rész-szakaszt – miközben az amott utánzott tárgyakat emitt képek gyanánt alkalmazza, -  a lélek úgy kénytelen vizsgálni, hogy alapfeltevéseitől</a:t>
            </a:r>
            <a:r>
              <a:rPr lang="hu-HU" i="1"/>
              <a:t> </a:t>
            </a:r>
            <a:r>
              <a:rPr lang="hu-HU"/>
              <a:t>nem a kiindulópont</a:t>
            </a:r>
            <a:r>
              <a:rPr lang="hu-HU" i="1"/>
              <a:t>, </a:t>
            </a:r>
            <a:r>
              <a:rPr lang="hu-HU"/>
              <a:t>hanem a végpont</a:t>
            </a:r>
            <a:r>
              <a:rPr lang="hu-HU" i="1"/>
              <a:t> </a:t>
            </a:r>
            <a:r>
              <a:rPr lang="hu-HU"/>
              <a:t>felé halad. A másik rész-szakaszt ellenben úgy vizsgálja, hogy alapfeltevésétől</a:t>
            </a:r>
            <a:r>
              <a:rPr lang="hu-HU" i="1"/>
              <a:t> </a:t>
            </a:r>
            <a:r>
              <a:rPr lang="hu-HU"/>
              <a:t>egy olyan kiindulópont felé halad, amely maga már nem feltevésen alapul,</a:t>
            </a:r>
            <a:r>
              <a:rPr lang="hu-HU" i="1"/>
              <a:t> </a:t>
            </a:r>
            <a:r>
              <a:rPr lang="hu-HU"/>
              <a:t>és az előbbi vizsgálatban szereplő képek nélkül csak az ideákat alkalmazza, és ezeket használva jár el vizsgálatában.”</a:t>
            </a:r>
          </a:p>
          <a:p>
            <a:endParaRPr lang="hu-HU"/>
          </a:p>
          <a:p>
            <a:r>
              <a:rPr lang="hu-HU"/>
              <a:t>Matematika és filozófia (dialektika) szembeállítása</a:t>
            </a:r>
          </a:p>
          <a:p>
            <a:r>
              <a:rPr lang="hu-HU"/>
              <a:t>Alapfeltevés: </a:t>
            </a:r>
            <a:r>
              <a:rPr lang="hu-HU" i="1"/>
              <a:t>hüpotheszisz</a:t>
            </a:r>
            <a:r>
              <a:rPr lang="hu-HU"/>
              <a:t>, a vita közösen elfogadott kiindulópontja.</a:t>
            </a:r>
          </a:p>
          <a:p>
            <a:r>
              <a:rPr lang="hu-HU"/>
              <a:t>A matematikus ezeket már nem bolygatja,hanem csak a következmények iránt érdeklődik.</a:t>
            </a:r>
          </a:p>
          <a:p>
            <a:r>
              <a:rPr lang="hu-HU"/>
              <a:t>A dialektikus: a feltevésektől egy nem feltevésen alapuló kiindulópont felé halad.</a:t>
            </a:r>
          </a:p>
          <a:p>
            <a:r>
              <a:rPr lang="hu-HU"/>
              <a:t>(= a Jó idejának megismerésére törekszik [előző szakasz])</a:t>
            </a:r>
          </a:p>
          <a:p>
            <a:r>
              <a:rPr lang="hu-HU"/>
              <a:t>Szkeptikus (fallibilista) és dogmatikus (infallibilista) felfogás szembeállítása.</a:t>
            </a:r>
          </a:p>
          <a:p>
            <a:r>
              <a:rPr lang="hu-HU"/>
              <a:t>De mintha a dialektikus is dogmatikussá szeretne válni.</a:t>
            </a:r>
          </a:p>
        </p:txBody>
      </p:sp>
    </p:spTree>
    <p:extLst>
      <p:ext uri="{BB962C8B-B14F-4D97-AF65-F5344CB8AC3E}">
        <p14:creationId xmlns:p14="http://schemas.microsoft.com/office/powerpoint/2010/main" val="21562872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églalap 2"/>
          <p:cNvSpPr/>
          <p:nvPr/>
        </p:nvSpPr>
        <p:spPr>
          <a:xfrm>
            <a:off x="827584" y="889844"/>
            <a:ext cx="7704856" cy="3416320"/>
          </a:xfrm>
          <a:prstGeom prst="rect">
            <a:avLst/>
          </a:prstGeom>
        </p:spPr>
        <p:txBody>
          <a:bodyPr wrap="square">
            <a:spAutoFit/>
          </a:bodyPr>
          <a:lstStyle/>
          <a:p>
            <a:r>
              <a:rPr lang="hu-HU"/>
              <a:t>Folytatás (511a):</a:t>
            </a:r>
          </a:p>
          <a:p>
            <a:r>
              <a:rPr lang="hu-HU"/>
              <a:t>„az ésszel felfogható világ másik rész-szakaszának azt veszem, amit maga az érvelés érint meg a dialektika képességével: az alapfeltevéseket nem kiindulópontoknak,</a:t>
            </a:r>
            <a:r>
              <a:rPr lang="hu-HU" i="1"/>
              <a:t> </a:t>
            </a:r>
            <a:r>
              <a:rPr lang="hu-HU"/>
              <a:t>hanem valóban</a:t>
            </a:r>
            <a:r>
              <a:rPr lang="hu-HU" i="1"/>
              <a:t> feltevéseknek</a:t>
            </a:r>
            <a:r>
              <a:rPr lang="hu-HU"/>
              <a:t> tekinti, mintegy támpontoknak, ahonnan elrugaszkodhat, hogy először eljusson a mindenség kiindulópontjáig,</a:t>
            </a:r>
            <a:r>
              <a:rPr lang="hu-HU" i="1"/>
              <a:t> </a:t>
            </a:r>
            <a:r>
              <a:rPr lang="hu-HU"/>
              <a:t>amely&lt;nek létezése&gt;</a:t>
            </a:r>
            <a:r>
              <a:rPr lang="hu-HU" i="1"/>
              <a:t> </a:t>
            </a:r>
            <a:r>
              <a:rPr lang="hu-HU"/>
              <a:t>nem feltevésen alapul, majd miután ezt megérintette, akkor a továbbiakban szigorúan ahhoz tartva magát, ami ebből következik, így ereszkedjen alá a végpontig anélkül, hogy bármiféle érzékelhetőt alkalmazna, hanem csak magukat az ideákat használva halad ideákon át ideák felé, és jut el legvégül ugyancsak ideákhoz.” </a:t>
            </a:r>
          </a:p>
          <a:p>
            <a:endParaRPr lang="hu-HU"/>
          </a:p>
          <a:p>
            <a:r>
              <a:rPr lang="hu-HU"/>
              <a:t>Hogyan lehet felfelé haladni?</a:t>
            </a:r>
          </a:p>
        </p:txBody>
      </p:sp>
    </p:spTree>
    <p:extLst>
      <p:ext uri="{BB962C8B-B14F-4D97-AF65-F5344CB8AC3E}">
        <p14:creationId xmlns:p14="http://schemas.microsoft.com/office/powerpoint/2010/main" val="20565872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églalap 1"/>
          <p:cNvSpPr/>
          <p:nvPr/>
        </p:nvSpPr>
        <p:spPr>
          <a:xfrm>
            <a:off x="611560" y="947792"/>
            <a:ext cx="7704856" cy="4247317"/>
          </a:xfrm>
          <a:prstGeom prst="rect">
            <a:avLst/>
          </a:prstGeom>
        </p:spPr>
        <p:txBody>
          <a:bodyPr wrap="square">
            <a:spAutoFit/>
          </a:bodyPr>
          <a:lstStyle/>
          <a:p>
            <a:r>
              <a:rPr lang="hu-HU" i="1"/>
              <a:t>Parmenidész  </a:t>
            </a:r>
            <a:r>
              <a:rPr lang="hu-HU"/>
              <a:t>136 a: </a:t>
            </a:r>
          </a:p>
          <a:p>
            <a:r>
              <a:rPr lang="hu-HU"/>
              <a:t>(A dialektika gyakorlását ajánlja Szókratésznek, miután a dogmatikusan kifejtett ideaelméletből ellentmondások következnek.)</a:t>
            </a:r>
          </a:p>
          <a:p>
            <a:r>
              <a:rPr lang="hu-HU"/>
              <a:t>Nemcsak magát a feltevést kell megvizsgálni, hanem mindig az „ellenkezőjét” is. </a:t>
            </a:r>
          </a:p>
          <a:p>
            <a:r>
              <a:rPr lang="hu-HU"/>
              <a:t>„ … ha tetszik, abból a feltevésből kell kiindulni, amely Zénóntól származik: ha a sok: van, mi ennek a következménye mind magukra a sokakra nézve önmagukhoz és egymáshoz viszonyítva, mind az Egyre nézve önmagához és a sokhoz viszonyítva; de azt is meg kell viszont vizsgálni: ha a sok: nincs, mi következik ebből mind az Egyre, mind a Sokra nézve …”</a:t>
            </a:r>
          </a:p>
          <a:p>
            <a:r>
              <a:rPr lang="hu-HU"/>
              <a:t>Összesen négy vizsgálandó lehetőséget vet fel, és mindegyiket kétszer vizsgálja végig, erősen eltérő eredményekkel.</a:t>
            </a:r>
          </a:p>
          <a:p>
            <a:r>
              <a:rPr lang="hu-HU"/>
              <a:t>A felfelé vezető út: </a:t>
            </a:r>
            <a:r>
              <a:rPr lang="hu-HU" u="sng"/>
              <a:t>talán</a:t>
            </a:r>
            <a:r>
              <a:rPr lang="hu-HU"/>
              <a:t> az, amikor döntésre jutunk ezek között a lehetőségek között, tehát az ellentétes feltevések közül az egyiket kizárjuk.</a:t>
            </a:r>
          </a:p>
          <a:p>
            <a:r>
              <a:rPr lang="hu-HU" u="sng"/>
              <a:t>Talán</a:t>
            </a:r>
            <a:r>
              <a:rPr lang="hu-HU"/>
              <a:t> arra az eredményre jutunk, ami az ellentétes feltevések mindegyikéből következik. </a:t>
            </a:r>
            <a:endParaRPr lang="hu-HU" u="sng"/>
          </a:p>
        </p:txBody>
      </p:sp>
      <p:sp>
        <p:nvSpPr>
          <p:cNvPr id="3" name="Téglalap 2"/>
          <p:cNvSpPr/>
          <p:nvPr/>
        </p:nvSpPr>
        <p:spPr>
          <a:xfrm>
            <a:off x="1187624" y="5472107"/>
            <a:ext cx="3960440" cy="93610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u-HU">
                <a:solidFill>
                  <a:srgbClr val="FF0000"/>
                </a:solidFill>
              </a:rPr>
              <a:t>Konstruktív dilemma</a:t>
            </a:r>
          </a:p>
          <a:p>
            <a:pPr algn="ctr"/>
            <a:r>
              <a:rPr lang="hu-HU">
                <a:solidFill>
                  <a:srgbClr val="FF0000"/>
                </a:solidFill>
              </a:rPr>
              <a:t>{</a:t>
            </a:r>
            <a:r>
              <a:rPr lang="hu-HU" i="1">
                <a:solidFill>
                  <a:srgbClr val="FF0000"/>
                </a:solidFill>
                <a:sym typeface="Symbol"/>
              </a:rPr>
              <a:t>p </a:t>
            </a:r>
            <a:r>
              <a:rPr lang="hu-HU">
                <a:solidFill>
                  <a:srgbClr val="FF0000"/>
                </a:solidFill>
                <a:sym typeface="Symbol"/>
              </a:rPr>
              <a:t> </a:t>
            </a:r>
            <a:r>
              <a:rPr lang="hu-HU" i="1">
                <a:solidFill>
                  <a:srgbClr val="FF0000"/>
                </a:solidFill>
                <a:sym typeface="Symbol"/>
              </a:rPr>
              <a:t>q</a:t>
            </a:r>
            <a:r>
              <a:rPr lang="hu-HU">
                <a:solidFill>
                  <a:srgbClr val="FF0000"/>
                </a:solidFill>
                <a:sym typeface="Symbol"/>
              </a:rPr>
              <a:t>;</a:t>
            </a:r>
            <a:r>
              <a:rPr lang="hu-HU" i="1">
                <a:solidFill>
                  <a:srgbClr val="FF0000"/>
                </a:solidFill>
                <a:sym typeface="Symbol"/>
              </a:rPr>
              <a:t> p </a:t>
            </a:r>
            <a:r>
              <a:rPr lang="hu-HU">
                <a:solidFill>
                  <a:srgbClr val="FF0000"/>
                </a:solidFill>
                <a:sym typeface="Symbol"/>
              </a:rPr>
              <a:t> </a:t>
            </a:r>
            <a:r>
              <a:rPr lang="hu-HU" i="1">
                <a:solidFill>
                  <a:srgbClr val="FF0000"/>
                </a:solidFill>
                <a:sym typeface="Symbol"/>
              </a:rPr>
              <a:t>q</a:t>
            </a:r>
            <a:r>
              <a:rPr lang="hu-HU">
                <a:solidFill>
                  <a:srgbClr val="FF0000"/>
                </a:solidFill>
                <a:sym typeface="Symbol"/>
              </a:rPr>
              <a:t>} </a:t>
            </a:r>
            <a:r>
              <a:rPr lang="hu-HU">
                <a:solidFill>
                  <a:srgbClr val="FF0000"/>
                </a:solidFill>
              </a:rPr>
              <a:t> </a:t>
            </a:r>
            <a:r>
              <a:rPr lang="hu-HU" i="1">
                <a:solidFill>
                  <a:srgbClr val="FF0000"/>
                </a:solidFill>
              </a:rPr>
              <a:t>q</a:t>
            </a:r>
          </a:p>
        </p:txBody>
      </p:sp>
      <p:sp>
        <p:nvSpPr>
          <p:cNvPr id="4" name="Téglalap 3"/>
          <p:cNvSpPr/>
          <p:nvPr/>
        </p:nvSpPr>
        <p:spPr>
          <a:xfrm>
            <a:off x="5940152" y="5472107"/>
            <a:ext cx="2520280" cy="76520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u-HU">
                <a:solidFill>
                  <a:srgbClr val="FF0000"/>
                </a:solidFill>
              </a:rPr>
              <a:t>Kierkegaard</a:t>
            </a:r>
          </a:p>
        </p:txBody>
      </p:sp>
    </p:spTree>
    <p:extLst>
      <p:ext uri="{BB962C8B-B14F-4D97-AF65-F5344CB8AC3E}">
        <p14:creationId xmlns:p14="http://schemas.microsoft.com/office/powerpoint/2010/main" val="35461299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églalap 1"/>
          <p:cNvSpPr/>
          <p:nvPr/>
        </p:nvSpPr>
        <p:spPr>
          <a:xfrm>
            <a:off x="467544" y="1268760"/>
            <a:ext cx="8280920" cy="4524315"/>
          </a:xfrm>
          <a:prstGeom prst="rect">
            <a:avLst/>
          </a:prstGeom>
        </p:spPr>
        <p:txBody>
          <a:bodyPr wrap="square">
            <a:spAutoFit/>
          </a:bodyPr>
          <a:lstStyle/>
          <a:p>
            <a:r>
              <a:rPr lang="hu-HU"/>
              <a:t>A matematikáról, </a:t>
            </a:r>
            <a:r>
              <a:rPr lang="hu-HU" i="1"/>
              <a:t>Állam </a:t>
            </a:r>
            <a:r>
              <a:rPr lang="hu-HU"/>
              <a:t>510b:</a:t>
            </a:r>
          </a:p>
          <a:p>
            <a:r>
              <a:rPr lang="hu-HU"/>
              <a:t>„… Könnyebben megérted, ha előrebocsátom a következőket. Gondolom, tudod, hogy akik mértannal, számolással és effélékkel foglalkoznak, felteszik</a:t>
            </a:r>
            <a:r>
              <a:rPr lang="hu-HU" i="1"/>
              <a:t> </a:t>
            </a:r>
            <a:r>
              <a:rPr lang="hu-HU"/>
              <a:t>a páratlan és a páros számnak, valamint a mértani idomoknak és a szögek három fajtájának, meg ezekkel rokon dolgoknak &lt;a létezését&gt;, mindegyik a maga vizsgálódásában. Miután feltevésekként megalkották ezeket, a továbbiakban ismertnek tekintik őket, és nem tartják szükségesnek, hogy akár önmaguknak, akár másoknak számot adjanak róluk, hiszen úgyis nyilvánvalóak mindenki számára. A továbbiak kifejtése során már ezekből indulnak ki, és így érnek el szigorú ellentmondásmentességgel addig a pontig, amelyre vizsgálódásuk irányul. ”</a:t>
            </a:r>
          </a:p>
          <a:p>
            <a:endParaRPr lang="hu-HU"/>
          </a:p>
          <a:p>
            <a:r>
              <a:rPr lang="hu-HU"/>
              <a:t>A matematikus </a:t>
            </a:r>
            <a:r>
              <a:rPr lang="hu-HU" i="1"/>
              <a:t>arkhé</a:t>
            </a:r>
            <a:r>
              <a:rPr lang="hu-HU"/>
              <a:t>i </a:t>
            </a:r>
            <a:r>
              <a:rPr lang="hu-HU" u="sng"/>
              <a:t>valójában</a:t>
            </a:r>
            <a:r>
              <a:rPr lang="hu-HU"/>
              <a:t> hipotézisek, de a matematikus feltétlenül elfogadja őket, nyilvánvalóságuk alapján. </a:t>
            </a:r>
          </a:p>
          <a:p>
            <a:r>
              <a:rPr lang="hu-HU"/>
              <a:t>Mit is fogadnak el?</a:t>
            </a:r>
          </a:p>
          <a:p>
            <a:r>
              <a:rPr lang="hu-HU"/>
              <a:t>A szöveg </a:t>
            </a:r>
            <a:r>
              <a:rPr lang="hu-HU" i="1"/>
              <a:t>kétértelmű</a:t>
            </a:r>
            <a:r>
              <a:rPr lang="hu-HU"/>
              <a:t>: a létezésüket, vagy velük kapcsolatos, közismertnek feltételezett definíciókat, axiómákat?</a:t>
            </a:r>
          </a:p>
        </p:txBody>
      </p:sp>
    </p:spTree>
    <p:extLst>
      <p:ext uri="{BB962C8B-B14F-4D97-AF65-F5344CB8AC3E}">
        <p14:creationId xmlns:p14="http://schemas.microsoft.com/office/powerpoint/2010/main" val="629476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anim calcmode="lin" valueType="num">
                                      <p:cBhvr additive="base">
                                        <p:cTn id="11"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2">
                                            <p:txEl>
                                              <p:pRg st="3" end="3"/>
                                            </p:txEl>
                                          </p:spTgt>
                                        </p:tgtEl>
                                        <p:attrNameLst>
                                          <p:attrName>style.visibility</p:attrName>
                                        </p:attrNameLst>
                                      </p:cBhvr>
                                      <p:to>
                                        <p:strVal val="visible"/>
                                      </p:to>
                                    </p:set>
                                    <p:anim calcmode="lin" valueType="num">
                                      <p:cBhvr additive="base">
                                        <p:cTn id="17"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anim calcmode="lin" valueType="num">
                                      <p:cBhvr additive="base">
                                        <p:cTn id="23"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2">
                                            <p:txEl>
                                              <p:pRg st="5" end="5"/>
                                            </p:txEl>
                                          </p:spTgt>
                                        </p:tgtEl>
                                        <p:attrNameLst>
                                          <p:attrName>style.visibility</p:attrName>
                                        </p:attrNameLst>
                                      </p:cBhvr>
                                      <p:to>
                                        <p:strVal val="visible"/>
                                      </p:to>
                                    </p:set>
                                    <p:anim calcmode="lin" valueType="num">
                                      <p:cBhvr additive="base">
                                        <p:cTn id="29"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zövegdoboz 1"/>
          <p:cNvSpPr txBox="1"/>
          <p:nvPr/>
        </p:nvSpPr>
        <p:spPr>
          <a:xfrm>
            <a:off x="611560" y="1052736"/>
            <a:ext cx="7920880" cy="4524315"/>
          </a:xfrm>
          <a:prstGeom prst="rect">
            <a:avLst/>
          </a:prstGeom>
          <a:noFill/>
        </p:spPr>
        <p:txBody>
          <a:bodyPr wrap="square" rtlCol="0">
            <a:spAutoFit/>
          </a:bodyPr>
          <a:lstStyle/>
          <a:p>
            <a:r>
              <a:rPr lang="hu-HU"/>
              <a:t>A </a:t>
            </a:r>
            <a:r>
              <a:rPr lang="hu-HU" i="1"/>
              <a:t>Phaidón </a:t>
            </a:r>
            <a:r>
              <a:rPr lang="hu-HU"/>
              <a:t> a második hajóútról (99e skk.)</a:t>
            </a:r>
            <a:br>
              <a:rPr lang="hu-HU" u="sng"/>
            </a:br>
            <a:r>
              <a:rPr lang="hu-HU"/>
              <a:t>(Mi is lenne az első?) </a:t>
            </a:r>
          </a:p>
          <a:p>
            <a:r>
              <a:rPr lang="hu-HU"/>
              <a:t>„Úgy láttam, az érvekhez kell menekülnöm, és bennük vizsgálnom, mi az igazság a létezőket illetően. Persze amihez hasonlítgatok itten, </a:t>
            </a:r>
            <a:r>
              <a:rPr lang="hu-HU" b="1"/>
              <a:t>100a</a:t>
            </a:r>
            <a:r>
              <a:rPr lang="hu-HU"/>
              <a:t> az valahogy nem hasonlít; mert nemigen fogadnám el azt, hogy aki a létezőket az érvekben vizsgálja, az inkább vizsgálja őket hasonmásokban, mint aki abban, ami megfogható. Mindenesetre valahogy így kezdtem hozzá: mindig és mindenütt abból az állításból indulok ki, amit a legszilárdabbnak ítélek, és amiket emezzel egybehangzónak látok, azokat úgy veszem, mint igazakat, az okokat, meg minden mást illetően is, amiket meg nem, azokat úgy, mint nem igazakat… feltételezem, hogy van valami, ami maga a szép önmagában véve, meg ami a jó, meg ami a nagy, és mind a többi …”</a:t>
            </a:r>
          </a:p>
          <a:p>
            <a:endParaRPr lang="hu-HU"/>
          </a:p>
          <a:p>
            <a:r>
              <a:rPr lang="hu-HU"/>
              <a:t>A legszilárdabb</a:t>
            </a:r>
            <a:r>
              <a:rPr lang="hu-HU" i="1"/>
              <a:t>nak ítélt</a:t>
            </a:r>
            <a:r>
              <a:rPr lang="hu-HU"/>
              <a:t> feltevés: az ideák létezése. (A dialógusban korábban mindig evidensnek veszi.)</a:t>
            </a:r>
          </a:p>
          <a:p>
            <a:r>
              <a:rPr lang="hu-HU"/>
              <a:t>Összhangban van vele: nem bizonyíték, csak szükséges feltétel.</a:t>
            </a:r>
          </a:p>
          <a:p>
            <a:r>
              <a:rPr lang="hu-HU"/>
              <a:t>Nincs összhangban: ez lehet ellentmondás, cáfolat.</a:t>
            </a:r>
          </a:p>
        </p:txBody>
      </p:sp>
    </p:spTree>
    <p:extLst>
      <p:ext uri="{BB962C8B-B14F-4D97-AF65-F5344CB8AC3E}">
        <p14:creationId xmlns:p14="http://schemas.microsoft.com/office/powerpoint/2010/main" val="41477856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nodeType="click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anim calcmode="lin" valueType="num">
                                      <p:cBhvr additive="base">
                                        <p:cTn id="15"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2">
                                            <p:txEl>
                                              <p:pRg st="4" end="4"/>
                                            </p:txEl>
                                          </p:spTgt>
                                        </p:tgtEl>
                                        <p:attrNameLst>
                                          <p:attrName>style.visibility</p:attrName>
                                        </p:attrNameLst>
                                      </p:cBhvr>
                                      <p:to>
                                        <p:strVal val="visible"/>
                                      </p:to>
                                    </p:set>
                                    <p:anim calcmode="lin" valueType="num">
                                      <p:cBhvr additive="base">
                                        <p:cTn id="21"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2">
                                            <p:txEl>
                                              <p:pRg st="5" end="5"/>
                                            </p:txEl>
                                          </p:spTgt>
                                        </p:tgtEl>
                                        <p:attrNameLst>
                                          <p:attrName>style.visibility</p:attrName>
                                        </p:attrNameLst>
                                      </p:cBhvr>
                                      <p:to>
                                        <p:strVal val="visible"/>
                                      </p:to>
                                    </p:set>
                                    <p:anim calcmode="lin" valueType="num">
                                      <p:cBhvr additive="base">
                                        <p:cTn id="27"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églalap 1"/>
          <p:cNvSpPr/>
          <p:nvPr/>
        </p:nvSpPr>
        <p:spPr>
          <a:xfrm>
            <a:off x="683568" y="908720"/>
            <a:ext cx="7704856" cy="3970318"/>
          </a:xfrm>
          <a:prstGeom prst="rect">
            <a:avLst/>
          </a:prstGeom>
        </p:spPr>
        <p:txBody>
          <a:bodyPr wrap="square">
            <a:spAutoFit/>
          </a:bodyPr>
          <a:lstStyle/>
          <a:p>
            <a:pPr lvl="0"/>
            <a:r>
              <a:rPr lang="hu-HU"/>
              <a:t>Az érvelés lezárása (107a-b):</a:t>
            </a:r>
          </a:p>
          <a:p>
            <a:pPr lvl="0"/>
            <a:r>
              <a:rPr lang="hu-HU"/>
              <a:t>„Bizony én magam sem tudom, mi is lenne az az elmondottakból, amiben még valamiképpen kételkedni lehetne – szólalt meg Szimmiász. – Azonban olyan nagyok a dolgok, amikről érveink szóltak, és az emberi erőt olyan csekélyre becsülöm, hogy kénytelen vagyok egy kis kételyt még megtartani magamban azzal kapcsolatban, amiről beszéltünk.</a:t>
            </a:r>
          </a:p>
          <a:p>
            <a:pPr lvl="0"/>
            <a:r>
              <a:rPr lang="hu-HU"/>
              <a:t>Jól beszélsz, Szimmiász – mondta erre Szókratész –, de nem is csak erről van szó, hanem hogy legelső feltevéseinket, ha mégannyira megbízhatóak is, akkor is tüzetesebben meg kell vizsgálni; ha azokat rendesen megértettétek, akkor, úgy gondolom, addig fogjátok követni az érvelést, ameddig az embernek egyáltalán lehetséges követnie. Ha pedig ebben biztosak lesztek, nem kell tovább kutatnotok.”</a:t>
            </a:r>
          </a:p>
          <a:p>
            <a:pPr lvl="0"/>
            <a:endParaRPr lang="hu-HU"/>
          </a:p>
          <a:p>
            <a:pPr lvl="0"/>
            <a:r>
              <a:rPr lang="hu-HU" i="1"/>
              <a:t>Módszertani </a:t>
            </a:r>
            <a:r>
              <a:rPr lang="hu-HU"/>
              <a:t>szkepticizmus, a végső alap elérésének reményével.</a:t>
            </a:r>
            <a:endParaRPr lang="hu-HU" i="1"/>
          </a:p>
        </p:txBody>
      </p:sp>
    </p:spTree>
    <p:extLst>
      <p:ext uri="{BB962C8B-B14F-4D97-AF65-F5344CB8AC3E}">
        <p14:creationId xmlns:p14="http://schemas.microsoft.com/office/powerpoint/2010/main" val="34630436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églalap 1"/>
          <p:cNvSpPr/>
          <p:nvPr/>
        </p:nvSpPr>
        <p:spPr>
          <a:xfrm>
            <a:off x="467544" y="751344"/>
            <a:ext cx="7776864" cy="5078313"/>
          </a:xfrm>
          <a:prstGeom prst="rect">
            <a:avLst/>
          </a:prstGeom>
        </p:spPr>
        <p:txBody>
          <a:bodyPr wrap="square">
            <a:spAutoFit/>
          </a:bodyPr>
          <a:lstStyle/>
          <a:p>
            <a:r>
              <a:rPr lang="hu-HU"/>
              <a:t>Ellentét vagy ellentmondás?</a:t>
            </a:r>
          </a:p>
          <a:p>
            <a:r>
              <a:rPr lang="hu-HU" i="1"/>
              <a:t>Állam</a:t>
            </a:r>
            <a:r>
              <a:rPr lang="hu-HU"/>
              <a:t>, 436b: „Az világos, hogy egyazon dolog ugyanazon tekintetben, ugyanazon viszonyban nem képes egyidejűleg ellentétes módon hatni és ellentétes hatásokat elszenvedni. Ezért ha bennük ilyesmit tapasztalunk, tudni fogjuk, hogy ez nem egyazon dolog műve, hanem többé.”</a:t>
            </a:r>
          </a:p>
          <a:p>
            <a:r>
              <a:rPr lang="hu-HU"/>
              <a:t>Kicsit lejjebb:</a:t>
            </a:r>
          </a:p>
          <a:p>
            <a:r>
              <a:rPr lang="hu-HU"/>
              <a:t>„…nem hitetik el velünk, hogy egyazon dolog ugyanazon részére nézve, ugyanazon vonatkozásban egyidejűleg ellentétes hatásokat szenvedhet el, ellentétes lehet, vagy ellentétes módon hat. … Mindazonáltal, … hogy ne kényszerüljünk minden ilyen ellenvetést sorra venni és hosszadalmasan cáfolni, mondván, hogy ezek nem igaz állítások, induljunk ki abból az alaptételből, hogy a dolog így áll, és menjünk tovább, de állapodjunk meg abban, hogy ha bármikor kiderül, hogy másként áll a dolog, mint ahogy most látjuk, akkor mindazt, ami ebből a tételből következik, érvénytelennek fogjuk tekinteni.” </a:t>
            </a:r>
          </a:p>
          <a:p>
            <a:r>
              <a:rPr lang="hu-HU" i="1"/>
              <a:t>ugyanazon tekintetben, ugyanazon viszonyban</a:t>
            </a:r>
            <a:r>
              <a:rPr lang="hu-HU"/>
              <a:t> (</a:t>
            </a:r>
            <a:r>
              <a:rPr lang="hu-HU" i="1"/>
              <a:t>kata tauton, prosz tauton</a:t>
            </a:r>
            <a:r>
              <a:rPr lang="hu-HU"/>
              <a:t>) – v. ö. </a:t>
            </a:r>
            <a:r>
              <a:rPr lang="hu-HU" i="1"/>
              <a:t>A szofista</a:t>
            </a:r>
            <a:r>
              <a:rPr lang="hu-HU"/>
              <a:t> 230 b: „e vélekedések egyidejűleg (</a:t>
            </a:r>
            <a:r>
              <a:rPr lang="hu-HU" i="1"/>
              <a:t>hama</a:t>
            </a:r>
            <a:r>
              <a:rPr lang="hu-HU"/>
              <a:t>), ugyanazon dolgokra vonatkozóan (</a:t>
            </a:r>
            <a:r>
              <a:rPr lang="hu-HU" i="1"/>
              <a:t>peri tón autón</a:t>
            </a:r>
            <a:r>
              <a:rPr lang="hu-HU"/>
              <a:t>), ugyanazon viszonyban (</a:t>
            </a:r>
            <a:r>
              <a:rPr lang="hu-HU" i="1"/>
              <a:t>prosz ta auta</a:t>
            </a:r>
            <a:r>
              <a:rPr lang="hu-HU"/>
              <a:t>) és ugyanazon tekintetben (</a:t>
            </a:r>
            <a:r>
              <a:rPr lang="hu-HU" i="1"/>
              <a:t>kata tauta</a:t>
            </a:r>
            <a:r>
              <a:rPr lang="hu-HU"/>
              <a:t>) ellentétesek egymással”</a:t>
            </a:r>
          </a:p>
        </p:txBody>
      </p:sp>
    </p:spTree>
    <p:extLst>
      <p:ext uri="{BB962C8B-B14F-4D97-AF65-F5344CB8AC3E}">
        <p14:creationId xmlns:p14="http://schemas.microsoft.com/office/powerpoint/2010/main" val="21250024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anim calcmode="lin" valueType="num">
                                      <p:cBhvr additive="base">
                                        <p:cTn id="11"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 calcmode="lin" valueType="num">
                                      <p:cBhvr additive="base">
                                        <p:cTn id="17"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2">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2">
                                            <p:txEl>
                                              <p:pRg st="3" end="3"/>
                                            </p:txEl>
                                          </p:spTgt>
                                        </p:tgtEl>
                                        <p:attrNameLst>
                                          <p:attrName>style.visibility</p:attrName>
                                        </p:attrNameLst>
                                      </p:cBhvr>
                                      <p:to>
                                        <p:strVal val="visible"/>
                                      </p:to>
                                    </p:set>
                                    <p:anim calcmode="lin" valueType="num">
                                      <p:cBhvr additive="base">
                                        <p:cTn id="21"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 calcmode="lin" valueType="num">
                                      <p:cBhvr additive="base">
                                        <p:cTn id="27"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zövegdoboz 1"/>
          <p:cNvSpPr txBox="1"/>
          <p:nvPr/>
        </p:nvSpPr>
        <p:spPr>
          <a:xfrm>
            <a:off x="611560" y="980728"/>
            <a:ext cx="7992888" cy="5355312"/>
          </a:xfrm>
          <a:prstGeom prst="rect">
            <a:avLst/>
          </a:prstGeom>
          <a:noFill/>
        </p:spPr>
        <p:txBody>
          <a:bodyPr wrap="square" rtlCol="0">
            <a:spAutoFit/>
          </a:bodyPr>
          <a:lstStyle/>
          <a:p>
            <a:r>
              <a:rPr lang="hu-HU"/>
              <a:t>Az elv, amiről szó van, itt hipotézisként szerepel, nem pedig a módszert megalapozó metaelvként.</a:t>
            </a:r>
          </a:p>
          <a:p>
            <a:r>
              <a:rPr lang="hu-HU"/>
              <a:t>Az ellentmondástalanság elve Arisztotelésznél (</a:t>
            </a:r>
            <a:r>
              <a:rPr lang="hu-HU" i="1"/>
              <a:t>Metafizika </a:t>
            </a:r>
            <a:r>
              <a:rPr lang="hu-HU"/>
              <a:t>4.3):</a:t>
            </a:r>
          </a:p>
          <a:p>
            <a:r>
              <a:rPr lang="hu-HU"/>
              <a:t>„ … az olyan elv, amit mindenkinek birtokolnia kell, aki bármit is megért, ami fennáll, az nem hipotézis. … egy ilyen elv a legbiztosabb az összes közül … Ez nem más, mint hogy nem lehetséges, hogy ugyanaz [az attribútum] ugyanahhoz [az alanyhoz] ugyanabban az időben és ugyanabban a tekintetben hozzá is tartozzon, meg nem is … ez az alapja az összes többi axiómának.”</a:t>
            </a:r>
          </a:p>
          <a:p>
            <a:endParaRPr lang="hu-HU"/>
          </a:p>
          <a:p>
            <a:r>
              <a:rPr lang="hu-HU"/>
              <a:t>A platóni megfogalmazásokban egyszer sem szerepel tagadás. Ellentétesekről van szó!</a:t>
            </a:r>
          </a:p>
          <a:p>
            <a:endParaRPr lang="hu-HU"/>
          </a:p>
          <a:p>
            <a:r>
              <a:rPr lang="hu-HU" i="1"/>
              <a:t>Szofista</a:t>
            </a:r>
            <a:r>
              <a:rPr lang="hu-HU"/>
              <a:t>: a tagadó kijelentések elemzését adja, az ellentétességre támaszkodva.</a:t>
            </a:r>
          </a:p>
          <a:p>
            <a:endParaRPr lang="hu-HU"/>
          </a:p>
          <a:p>
            <a:r>
              <a:rPr lang="hu-HU"/>
              <a:t>Visszaléptünk Parmenidészhez képest? </a:t>
            </a:r>
          </a:p>
          <a:p>
            <a:r>
              <a:rPr lang="hu-HU"/>
              <a:t>Nem biztos.  Az ellentétek kizárásának fenti elve a látható, „keletkező” dolgokra vonatkozik.</a:t>
            </a:r>
          </a:p>
          <a:p>
            <a:r>
              <a:rPr lang="hu-HU"/>
              <a:t>A létezőkre az vonatkozik, hogy „soha nem lesz kikényszeríthető, hogy a dolgok, amelyek nincsenek, legyenek” (a </a:t>
            </a:r>
            <a:r>
              <a:rPr lang="hu-HU" i="1"/>
              <a:t>Szofista</a:t>
            </a:r>
            <a:r>
              <a:rPr lang="hu-HU"/>
              <a:t> idézi Parmenidészt).</a:t>
            </a:r>
          </a:p>
        </p:txBody>
      </p:sp>
    </p:spTree>
    <p:extLst>
      <p:ext uri="{BB962C8B-B14F-4D97-AF65-F5344CB8AC3E}">
        <p14:creationId xmlns:p14="http://schemas.microsoft.com/office/powerpoint/2010/main" val="751150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2">
                                            <p:txEl>
                                              <p:pRg st="9" end="9"/>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2">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té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1013</TotalTime>
  <Words>1738</Words>
  <Application>Microsoft Office PowerPoint</Application>
  <PresentationFormat>Diavetítés a képernyőre (4:3 oldalarány)</PresentationFormat>
  <Paragraphs>97</Paragraphs>
  <Slides>14</Slides>
  <Notes>0</Notes>
  <HiddenSlides>0</HiddenSlides>
  <MMClips>0</MMClips>
  <ScaleCrop>false</ScaleCrop>
  <HeadingPairs>
    <vt:vector size="6" baseType="variant">
      <vt:variant>
        <vt:lpstr>Használt betűtípusok</vt:lpstr>
      </vt:variant>
      <vt:variant>
        <vt:i4>3</vt:i4>
      </vt:variant>
      <vt:variant>
        <vt:lpstr>Téma</vt:lpstr>
      </vt:variant>
      <vt:variant>
        <vt:i4>1</vt:i4>
      </vt:variant>
      <vt:variant>
        <vt:lpstr>Diacímek</vt:lpstr>
      </vt:variant>
      <vt:variant>
        <vt:i4>14</vt:i4>
      </vt:variant>
    </vt:vector>
  </HeadingPairs>
  <TitlesOfParts>
    <vt:vector size="18" baseType="lpstr">
      <vt:lpstr>Arial</vt:lpstr>
      <vt:lpstr>Calibri</vt:lpstr>
      <vt:lpstr>Calibri Light</vt:lpstr>
      <vt:lpstr>Office-téma</vt:lpstr>
      <vt:lpstr>PowerPoint-bemutató</vt:lpstr>
      <vt:lpstr>PowerPoint-bemutató</vt:lpstr>
      <vt:lpstr>PowerPoint-bemutató</vt:lpstr>
      <vt:lpstr>PowerPoint-bemutató</vt:lpstr>
      <vt:lpstr>PowerPoint-bemutató</vt:lpstr>
      <vt:lpstr>PowerPoint-bemutató</vt:lpstr>
      <vt:lpstr>PowerPoint-bemutató</vt:lpstr>
      <vt:lpstr>PowerPoint-bemutató</vt:lpstr>
      <vt:lpstr>PowerPoint-bemutató</vt:lpstr>
      <vt:lpstr>PowerPoint-bemutató</vt:lpstr>
      <vt:lpstr>PowerPoint-bemutató</vt:lpstr>
      <vt:lpstr>PowerPoint-bemutató</vt:lpstr>
      <vt:lpstr>PowerPoint-bemutató</vt:lpstr>
      <vt:lpstr>PowerPoint-bemutató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bemutató</dc:title>
  <dc:creator>andrás</dc:creator>
  <cp:lastModifiedBy>András Máté</cp:lastModifiedBy>
  <cp:revision>19</cp:revision>
  <dcterms:created xsi:type="dcterms:W3CDTF">2014-03-05T09:26:33Z</dcterms:created>
  <dcterms:modified xsi:type="dcterms:W3CDTF">2019-10-04T08:49:46Z</dcterms:modified>
</cp:coreProperties>
</file>