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4" r:id="rId3"/>
    <p:sldId id="257" r:id="rId4"/>
    <p:sldId id="258" r:id="rId5"/>
    <p:sldId id="267" r:id="rId6"/>
    <p:sldId id="266" r:id="rId7"/>
    <p:sldId id="259" r:id="rId8"/>
    <p:sldId id="269" r:id="rId9"/>
    <p:sldId id="268" r:id="rId10"/>
    <p:sldId id="260" r:id="rId11"/>
    <p:sldId id="261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4E4895-3626-4273-9DB9-C854754F1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9E9F86A-CAB4-4FCF-83F5-F7BB56F6A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56BC274-3407-469A-AF2D-9B655179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41D8DA-A296-457E-9CB2-922962CE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1A7F1D-B2C6-47FD-8F04-C31A7C53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7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23E970-0B8C-451B-A6B0-CB3BA288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D7BE6D1-EC26-4DE3-A3B7-4B4CE67CB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4475AC8-49DF-4D90-A416-F743C473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AA2F260-F18D-4527-AAED-3A796341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2799184-7AAF-4519-878A-CB09A3F3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EDBAB09-18FB-4FC5-AB7F-488EAD18B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642D6D4-1921-4CB1-A838-BF9154A73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22A5719-C19C-4D96-BA29-ADB9BA48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1A7910-8B8E-4F87-AB44-A703BAAA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AE7444-B0E2-42C0-91CB-609673CA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26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B27CAC-106C-4730-BD42-6ED59085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4CA6FC-4B59-4C1A-8EBD-1A68F1E15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B645FC2-0C40-4F9D-B1A9-D9CFD518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D26298-B64C-4546-962C-2CAE092E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B83E0CF-B173-4DEF-AAE1-705C0FB7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825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5AA4CF-D0DF-4100-90F2-047D6604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9832E8E-5BA4-4B63-A299-F1E5C6BDB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2E2154F-1001-4114-BB9F-B31643F9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108C542-B96F-40BE-832B-0E9FE117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2237F83-8243-4527-8469-FA4981AA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95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A66C73-212C-48A2-AF09-FB5802DC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D0C073-693D-4EB3-A525-BC6C9786F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1E6E4B-0E22-4AF1-ABE4-48FE1AA66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A03F386-4FC1-4D18-8F55-57EE96E0E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3BF2F2-FB63-43E6-A7D1-15FB1C2E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1D3722F-F6AA-4E63-97E2-3ADF5219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92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0E27B8-1B39-4A31-B886-AB6C0D28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AB00E7A-3DF1-4D85-A5C6-1294B8DF1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E985179-BAAB-456D-A9B6-A6939FA38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1D1AAC9-927F-43BE-8E35-314DEBFE6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72A1678-E2BD-4F7A-B2A1-D4FC9032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BFF2801-6850-489F-BBD5-A795EE15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DD4B188-69E5-4247-91A3-98606C7C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8E59A96-57E1-4DFF-96E8-7ED8E293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928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D63139-71C9-4324-AE72-7AA6C6FFD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D68D3CC-7453-4A41-A237-D83F161A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B132AA5-8294-4057-91D7-1C05A58C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532AD3D-FB95-4AB7-BFB8-C55EDDEB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64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6D7EEBE-C65A-426D-BCDF-C55C670F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403FDF2-0774-48FE-A375-5365420B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F696193-4F6B-44A5-8639-0B54E60D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346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87A4D1-46D3-446C-9760-B077FD3AC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3666266-B703-4528-9DFF-D96441AB8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B34A9FE-9872-48DA-9733-F66A104D3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BE6F74-8A90-4309-A35C-66604D6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27A0D55-E541-43A3-BF48-8764139C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BF4856A-751E-403E-99A7-B30CC22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79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D54ECC-6BF9-456D-91E3-56B6B982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FD81965-B14A-4962-A2FB-60BB59C40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412A67-6B68-4D56-A495-BBF83D7EF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9D7DC96-AC6D-4CC3-A66C-E78529A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3D5B44-8767-470F-9863-FCCFF2E1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C9A9823-3D54-4A7C-8CB9-73B0A5B5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56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0D999CE-BFBD-4059-B065-E36CC015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9DCACC9-FADA-479C-AA6A-F71B81DB7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719AEF8-4748-464F-8E0A-245D634B1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6AC6-C0A4-4338-9243-578FF65752A1}" type="datetimeFigureOut">
              <a:rPr lang="hu-HU" smtClean="0"/>
              <a:pPr/>
              <a:t>2019. 09. 26.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CEB3A79-76BE-4858-A2E5-FC211648D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EE0BF95-30CD-4D47-AB2D-0BCD2FE6C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168B1-A55F-414F-A340-7630159389A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36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k.oszk.hu/00800/00857/html/ikonyv.htm#megj_Ax_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11560" y="1158999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Eddig: Parmenidész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a szemlélet, a nyilvánvaló(nak látszó) logikai jellegű kritikája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Szabó Á.: ez az első indirekt érvelés (vitatott)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logikai érvet hoz fel „nyilvánvaló” dolgokkal szemben állításainak bizonyítására:</a:t>
            </a:r>
            <a:br>
              <a:rPr lang="hu-HU"/>
            </a:br>
            <a:r>
              <a:rPr lang="hu-HU"/>
              <a:t>A létező egy, nem pedig sok</a:t>
            </a:r>
            <a:br>
              <a:rPr lang="hu-HU"/>
            </a:br>
            <a:r>
              <a:rPr lang="hu-HU"/>
              <a:t>A létező mozdulatlan</a:t>
            </a:r>
            <a:br>
              <a:rPr lang="hu-HU"/>
            </a:br>
            <a:r>
              <a:rPr lang="hu-HU"/>
              <a:t>A létező minden irányban ugyanolyan nagy (azaz gömbalakú)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Mindegyik érv MT alakú, egyetlen lépésből áll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logikai alapelveket fektet le – ez is kérdéses, de annyit mindenképpen el lehet fogadni, hogy  nyelvi-logikai evidenciára épít, a tapasztalattal szemben</a:t>
            </a:r>
          </a:p>
          <a:p>
            <a:endParaRPr lang="hu-HU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9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21031" y="980728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Alternatív válasz (Szabó Árpád):</a:t>
            </a:r>
            <a:br>
              <a:rPr lang="hu-HU"/>
            </a:br>
            <a:r>
              <a:rPr lang="hu-HU"/>
              <a:t>Az axiomatikus felépítés eredete a dialektika.</a:t>
            </a:r>
          </a:p>
          <a:p>
            <a:r>
              <a:rPr lang="hu-HU"/>
              <a:t>A princípiumok: </a:t>
            </a:r>
            <a:r>
              <a:rPr lang="hu-HU" i="1"/>
              <a:t>hüpotheszisz</a:t>
            </a:r>
            <a:r>
              <a:rPr lang="hu-HU"/>
              <a:t>ek, </a:t>
            </a:r>
            <a:r>
              <a:rPr lang="hu-HU" i="1"/>
              <a:t>homologémá</a:t>
            </a:r>
            <a:r>
              <a:rPr lang="hu-HU"/>
              <a:t>k.</a:t>
            </a:r>
          </a:p>
          <a:p>
            <a:r>
              <a:rPr lang="hu-HU"/>
              <a:t>Központi érv: a terminológia maga a dialektikából ered.</a:t>
            </a:r>
          </a:p>
          <a:p>
            <a:r>
              <a:rPr lang="hu-HU"/>
              <a:t>Axióma: kb. méltányos kérés, aitéma: amit megkövetelünk, elvárunk.</a:t>
            </a:r>
          </a:p>
          <a:p>
            <a:r>
              <a:rPr lang="hu-HU"/>
              <a:t>(A </a:t>
            </a:r>
            <a:r>
              <a:rPr lang="hu-HU" i="1"/>
              <a:t>koiné ennoia</a:t>
            </a:r>
            <a:r>
              <a:rPr lang="hu-HU"/>
              <a:t> vélhetően később váltotta föl az </a:t>
            </a:r>
            <a:r>
              <a:rPr lang="hu-HU" i="1"/>
              <a:t>axiómá</a:t>
            </a:r>
            <a:r>
              <a:rPr lang="hu-HU"/>
              <a:t>t, az utóbbi kifejezés sztoikus használata miatt [propozíció]. Megváltozott, inkább Arisztotelészhez közelítő  felfogásra utal.)</a:t>
            </a:r>
          </a:p>
          <a:p>
            <a:r>
              <a:rPr lang="hu-HU"/>
              <a:t>Egy </a:t>
            </a:r>
            <a:r>
              <a:rPr lang="hu-HU" i="1"/>
              <a:t>arkhé</a:t>
            </a:r>
            <a:r>
              <a:rPr lang="hu-HU"/>
              <a:t>t, kiindulópontot valamelyik vitapartner javasol. Ha ez a másik számára elfogadható, akkor el kell fogadnia a következményeit is.</a:t>
            </a:r>
          </a:p>
          <a:p>
            <a:r>
              <a:rPr lang="hu-HU"/>
              <a:t>Mindig fennáll az a lehetőség, hogy képtelen következmények adódnak. Ebben az esetben azt, amiben megegyeztünk, azaz a homologémát el kell vetni.</a:t>
            </a:r>
          </a:p>
          <a:p>
            <a:r>
              <a:rPr lang="hu-HU"/>
              <a:t>Tehát a princípiumokat nem azért fogadjuk el, mert végérvényes és minden kétségen felül álló igazságok, hanem azért, mert a vita, a kutatás egy adott pontján elfogadhatónak </a:t>
            </a:r>
            <a:r>
              <a:rPr lang="hu-HU" i="1"/>
              <a:t>tűnnek</a:t>
            </a:r>
            <a:r>
              <a:rPr lang="hu-HU"/>
              <a:t>. </a:t>
            </a:r>
          </a:p>
          <a:p>
            <a:r>
              <a:rPr lang="hu-HU"/>
              <a:t>Azért tarthatjuk fenn őket, mert </a:t>
            </a:r>
            <a:r>
              <a:rPr lang="hu-HU" i="1"/>
              <a:t>mindeddig </a:t>
            </a:r>
            <a:r>
              <a:rPr lang="hu-HU"/>
              <a:t>nem vezettek képtelen következményekre – de ezellen nincs végérvényes garancia.</a:t>
            </a:r>
          </a:p>
        </p:txBody>
      </p:sp>
      <p:sp>
        <p:nvSpPr>
          <p:cNvPr id="3" name="Felhő 2"/>
          <p:cNvSpPr/>
          <p:nvPr/>
        </p:nvSpPr>
        <p:spPr>
          <a:xfrm>
            <a:off x="5000584" y="116632"/>
            <a:ext cx="3528392" cy="1008112"/>
          </a:xfrm>
          <a:prstGeom prst="cloudCallout">
            <a:avLst>
              <a:gd name="adj1" fmla="val -51021"/>
              <a:gd name="adj2" fmla="val 764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</a:rPr>
              <a:t>Jövő hét: Dialektika Platónnál</a:t>
            </a:r>
          </a:p>
        </p:txBody>
      </p:sp>
    </p:spTree>
    <p:extLst>
      <p:ext uri="{BB962C8B-B14F-4D97-AF65-F5344CB8AC3E}">
        <p14:creationId xmlns:p14="http://schemas.microsoft.com/office/powerpoint/2010/main" val="251660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105273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matematikus válasza a Zénón-aporiákra:</a:t>
            </a:r>
          </a:p>
          <a:p>
            <a:r>
              <a:rPr lang="hu-HU" i="1"/>
              <a:t>Korlátozott</a:t>
            </a:r>
            <a:r>
              <a:rPr lang="hu-HU"/>
              <a:t> feltevéseket veszünk fel a mozgás és a sokaság létezésével kacsolatban.</a:t>
            </a:r>
          </a:p>
          <a:p>
            <a:r>
              <a:rPr lang="hu-HU"/>
              <a:t>Szabó: a posztulátumok a mozgásra, az axiómák a sokaságra vonatkoznak.</a:t>
            </a:r>
          </a:p>
          <a:p>
            <a:endParaRPr lang="hu-HU"/>
          </a:p>
          <a:p>
            <a:r>
              <a:rPr lang="hu-HU"/>
              <a:t>Jövő hét: A dialektika Platónnál.</a:t>
            </a:r>
          </a:p>
          <a:p>
            <a:r>
              <a:rPr lang="hu-HU"/>
              <a:t>A honlapon megtalálható, nagyon ajánlott szövegek:</a:t>
            </a:r>
          </a:p>
          <a:p>
            <a:r>
              <a:rPr lang="hu-HU"/>
              <a:t> </a:t>
            </a:r>
            <a:r>
              <a:rPr lang="hu-HU" i="1"/>
              <a:t>Phaidón</a:t>
            </a:r>
            <a:r>
              <a:rPr lang="hu-HU"/>
              <a:t>-részletek (99-103, 107). </a:t>
            </a:r>
          </a:p>
          <a:p>
            <a:r>
              <a:rPr lang="hu-HU" i="1"/>
              <a:t>Az állam</a:t>
            </a:r>
            <a:r>
              <a:rPr lang="hu-HU"/>
              <a:t> az ellentmondás elvéről (436-437) és a matematikáról (510-511).</a:t>
            </a:r>
          </a:p>
        </p:txBody>
      </p:sp>
    </p:spTree>
    <p:extLst>
      <p:ext uri="{BB962C8B-B14F-4D97-AF65-F5344CB8AC3E}">
        <p14:creationId xmlns:p14="http://schemas.microsoft.com/office/powerpoint/2010/main" val="293095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31D8575F-FA0A-45A2-B4B2-B5EE2F93DCC0}"/>
              </a:ext>
            </a:extLst>
          </p:cNvPr>
          <p:cNvSpPr/>
          <p:nvPr/>
        </p:nvSpPr>
        <p:spPr>
          <a:xfrm>
            <a:off x="467544" y="889844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Eleai Zénón – a dialektika atyja (Arisztotelész)</a:t>
            </a:r>
          </a:p>
          <a:p>
            <a:r>
              <a:rPr lang="hu-HU"/>
              <a:t>Platón: Parmenidész 127d skk.:</a:t>
            </a:r>
          </a:p>
          <a:p>
            <a:r>
              <a:rPr lang="hu-HU"/>
              <a:t>[Szókratész Zénónhoz:] „Ha a dolgok, amik vannak, sokan vannak, akkor hasonlóak is kell, hogy legyenek, meg hasonlótlanok is; márpedig ez lehetetlenség, hiszen sem a hasonlótlanok nem lehetnek hasonlóak, sem a hasonlók hasonlótlanok. … [A]kkor az is lehetetlen, hogy sokan legyenek. Ha ugyanis sokan volnának, lehetetlenségeknek lennének alávetve. Ezt célozzák tehát a te érveid, nem mást, mint hogy minden bevett állítással szemben kiharcold, hogy sok pedig nincs.”</a:t>
            </a:r>
          </a:p>
          <a:p>
            <a:pPr marL="285750" indent="-285750">
              <a:buFontTx/>
              <a:buChar char="-"/>
            </a:pPr>
            <a:r>
              <a:rPr lang="hu-HU"/>
              <a:t>Szókratész egy RA alakú érvelésre céloz.</a:t>
            </a:r>
          </a:p>
          <a:p>
            <a:pPr marL="285750" indent="-285750">
              <a:buFontTx/>
              <a:buChar char="-"/>
            </a:pPr>
            <a:r>
              <a:rPr lang="hu-HU"/>
              <a:t>Hangsúlyozza („leleplezi”) az indirekt jelleget. ([Parmenidészhez:] … bizonyos tekintetben ugyanazt írta meg, mint te … ugyanis azt mondod költeményedben, hogy a létező egy, … ő viszont azt állítja, hogy a létező nem sok ...)</a:t>
            </a:r>
          </a:p>
          <a:p>
            <a:pPr marL="285750" indent="-285750">
              <a:buFontTx/>
              <a:buChar char="-"/>
            </a:pPr>
            <a:r>
              <a:rPr lang="hu-HU"/>
              <a:t>Hangsúlyozza a szembenállást azzal, „amit általában mondani szoktak”.</a:t>
            </a:r>
          </a:p>
        </p:txBody>
      </p:sp>
    </p:spTree>
    <p:extLst>
      <p:ext uri="{BB962C8B-B14F-4D97-AF65-F5344CB8AC3E}">
        <p14:creationId xmlns:p14="http://schemas.microsoft.com/office/powerpoint/2010/main" val="144995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1235" y="548680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Aporiák:</a:t>
            </a:r>
          </a:p>
          <a:p>
            <a:pPr marL="342900" indent="-342900">
              <a:buAutoNum type="arabicPeriod"/>
            </a:pPr>
            <a:r>
              <a:rPr lang="hu-HU"/>
              <a:t>Sokaság</a:t>
            </a:r>
          </a:p>
          <a:p>
            <a:r>
              <a:rPr lang="hu-HU"/>
              <a:t>fr. 3 (Szimplikiosz, </a:t>
            </a:r>
            <a:r>
              <a:rPr lang="hu-HU" i="1"/>
              <a:t>Fizika</a:t>
            </a:r>
            <a:r>
              <a:rPr lang="hu-HU"/>
              <a:t>-kommentár):</a:t>
            </a:r>
          </a:p>
          <a:p>
            <a:r>
              <a:rPr lang="hu-HU"/>
              <a:t>Amikor … újra azt bizonyítja, hogy ha sok dolog van, akkor ugyanazok meghatározottan és meghatározatlanul sokan vannak </a:t>
            </a:r>
            <a:r>
              <a:rPr lang="hu-HU" i="1"/>
              <a:t>(peperaszmena eszti kai apeira</a:t>
            </a:r>
            <a:r>
              <a:rPr lang="hu-HU"/>
              <a:t>)</a:t>
            </a:r>
            <a:r>
              <a:rPr lang="hu-HU" i="1"/>
              <a:t>,</a:t>
            </a:r>
            <a:r>
              <a:rPr lang="hu-HU"/>
              <a:t> Zénón szó szerint ezt írja:</a:t>
            </a:r>
          </a:p>
          <a:p>
            <a:r>
              <a:rPr lang="hu-HU"/>
              <a:t>(1) „Ha sok dolog van, akkor éppen annyinak kell lennnie, ahány van, sem többnek, sem kevesebbnek. De ha annyi van, ahány van, akkor meghatározottan sokan vannak.</a:t>
            </a:r>
          </a:p>
          <a:p>
            <a:r>
              <a:rPr lang="hu-HU"/>
              <a:t>(2) Ha sok dolog van, akkor meghatározatlanul sok dolog van; mert a dolgok között közbül más dolgok vannak, és ez utóbbiak között közbül megint mások. És így a dolgok határtalanul sokan vannak.”</a:t>
            </a:r>
          </a:p>
          <a:p>
            <a:r>
              <a:rPr lang="hu-HU"/>
              <a:t>Fordítás: </a:t>
            </a:r>
            <a:r>
              <a:rPr lang="hu-HU" i="1"/>
              <a:t>peperaszmenon – </a:t>
            </a:r>
            <a:r>
              <a:rPr lang="hu-HU" strike="sngStrike"/>
              <a:t>véges</a:t>
            </a:r>
            <a:r>
              <a:rPr lang="hu-HU"/>
              <a:t> meghatározott, </a:t>
            </a:r>
            <a:r>
              <a:rPr lang="hu-HU" i="1"/>
              <a:t>apeiron</a:t>
            </a:r>
            <a:r>
              <a:rPr lang="hu-HU"/>
              <a:t> – </a:t>
            </a:r>
            <a:r>
              <a:rPr lang="hu-HU" strike="sngStrike"/>
              <a:t>végtelen </a:t>
            </a:r>
            <a:r>
              <a:rPr lang="hu-HU"/>
              <a:t>meghatározatlan. Indokok: </a:t>
            </a:r>
          </a:p>
          <a:p>
            <a:r>
              <a:rPr lang="hu-HU"/>
              <a:t>1. Óvatosan használjuk a végtelent, mert a görögök kerülik (bár lehet, hogy csak később). </a:t>
            </a:r>
          </a:p>
          <a:p>
            <a:r>
              <a:rPr lang="hu-HU"/>
              <a:t>2. Így jobban kijön.</a:t>
            </a:r>
          </a:p>
          <a:p>
            <a:r>
              <a:rPr lang="hu-HU"/>
              <a:t>Megint RA, de most látjuk a premisszák indoklását.</a:t>
            </a:r>
          </a:p>
          <a:p>
            <a:r>
              <a:rPr lang="hu-HU"/>
              <a:t>Mintha a dilemma két ágán másféle volna a világ (1: meghatározott [legkisebb] részekből áll – 2: korlátlanul osztható).</a:t>
            </a:r>
          </a:p>
          <a:p>
            <a:r>
              <a:rPr lang="hu-HU"/>
              <a:t>További sokaság-aporiák: fr. 1 és 2 (ua. Szimplikiosz-szöveghely, de nem világos és nem teljes érvelések).</a:t>
            </a:r>
          </a:p>
        </p:txBody>
      </p:sp>
    </p:spTree>
    <p:extLst>
      <p:ext uri="{BB962C8B-B14F-4D97-AF65-F5344CB8AC3E}">
        <p14:creationId xmlns:p14="http://schemas.microsoft.com/office/powerpoint/2010/main" val="119409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980728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/>
          </a:p>
          <a:p>
            <a:r>
              <a:rPr lang="hu-HU"/>
              <a:t>2. Mozgás </a:t>
            </a:r>
          </a:p>
          <a:p>
            <a:r>
              <a:rPr lang="hu-HU"/>
              <a:t>Az ismert 4 aporia, Arisztotelész tudósít róluk (elsősorban </a:t>
            </a:r>
            <a:r>
              <a:rPr lang="hu-HU" i="1"/>
              <a:t>Fizika </a:t>
            </a:r>
            <a:r>
              <a:rPr lang="hu-HU"/>
              <a:t>VI.).</a:t>
            </a:r>
          </a:p>
          <a:p>
            <a:r>
              <a:rPr lang="hu-HU"/>
              <a:t>Akhilleusz, Sztadion (utóbbit mások Dikhotomiának is hívják): két nagyon hasonló aporia (egymás tükörképei), a tér korlátlan oszthatóságát tételezi fel.</a:t>
            </a:r>
          </a:p>
          <a:p>
            <a:r>
              <a:rPr lang="hu-HU"/>
              <a:t>Sztadion: Ahhoz, hogy a szakasz végpontjához elérjünk, előbb meg kell tenni a felét.</a:t>
            </a:r>
          </a:p>
          <a:p>
            <a:r>
              <a:rPr lang="hu-HU"/>
              <a:t>De hogy a felezőponthoz elérjünk, előbb meg kell tenni az egynegyedét.</a:t>
            </a:r>
          </a:p>
          <a:p>
            <a:r>
              <a:rPr lang="hu-HU"/>
              <a:t>És így tovább.</a:t>
            </a:r>
          </a:p>
          <a:p>
            <a:r>
              <a:rPr lang="hu-HU"/>
              <a:t>Itt is azt látjuk, hogy a tér korlátlanul osztható (mint a sokaság-aporia 1. ágán).</a:t>
            </a:r>
          </a:p>
          <a:p>
            <a:r>
              <a:rPr lang="hu-HU"/>
              <a:t>Repülő nyíl, Mozgó sorok: a másik lehetőség </a:t>
            </a:r>
          </a:p>
        </p:txBody>
      </p:sp>
    </p:spTree>
    <p:extLst>
      <p:ext uri="{BB962C8B-B14F-4D97-AF65-F5344CB8AC3E}">
        <p14:creationId xmlns:p14="http://schemas.microsoft.com/office/powerpoint/2010/main" val="18677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42C6ED0-A544-4776-AE7F-C3FA9F617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10" y="1080299"/>
            <a:ext cx="8640000" cy="167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6FEBB6BF-4C0C-4F93-ADD4-D5F3D8AFBEF8}"/>
              </a:ext>
            </a:extLst>
          </p:cNvPr>
          <p:cNvSpPr txBox="1"/>
          <p:nvPr/>
        </p:nvSpPr>
        <p:spPr>
          <a:xfrm>
            <a:off x="611560" y="6206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Aphrodisziaszi Alexandrosz ábrája a Mozgó sorokhoz: 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03E00B7-79B7-4AA8-87BC-20E36F380E05}"/>
              </a:ext>
            </a:extLst>
          </p:cNvPr>
          <p:cNvSpPr txBox="1"/>
          <p:nvPr/>
        </p:nvSpPr>
        <p:spPr>
          <a:xfrm>
            <a:off x="539552" y="2852936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Az A pontok állnak, a B-k </a:t>
            </a:r>
            <a:r>
              <a:rPr lang="el-GR"/>
              <a:t>Δ</a:t>
            </a:r>
            <a:r>
              <a:rPr lang="hu-HU"/>
              <a:t>-tól E felé, a </a:t>
            </a:r>
            <a:r>
              <a:rPr lang="el-GR"/>
              <a:t>Γ</a:t>
            </a:r>
            <a:r>
              <a:rPr lang="hu-HU"/>
              <a:t>-k E-tól </a:t>
            </a:r>
            <a:r>
              <a:rPr lang="el-GR"/>
              <a:t>Δ</a:t>
            </a:r>
            <a:r>
              <a:rPr lang="hu-HU"/>
              <a:t> felé mozognak.</a:t>
            </a:r>
          </a:p>
          <a:p>
            <a:r>
              <a:rPr lang="hu-HU"/>
              <a:t>A B-k  kétszer annyi </a:t>
            </a:r>
            <a:r>
              <a:rPr lang="el-GR"/>
              <a:t>Γ</a:t>
            </a:r>
            <a:r>
              <a:rPr lang="hu-HU"/>
              <a:t> mellett mennek el, mint A mellett.</a:t>
            </a:r>
          </a:p>
          <a:p>
            <a:r>
              <a:rPr lang="hu-HU"/>
              <a:t>Ha a pontok folytonos szakaszt képeznek, akkor nem történt más, mint hogy kölcsönösen egyértelmű megfeleltetést létesítettünk egy szakasz és egy feleakkora szakasz között.</a:t>
            </a:r>
          </a:p>
          <a:p>
            <a:r>
              <a:rPr lang="hu-HU"/>
              <a:t>De ha a szakaszok egymással határos, tovább nem osztható, de végesen kicsi pontokból állnak, akkor valóban ellentmondásos helyzet van.</a:t>
            </a:r>
          </a:p>
        </p:txBody>
      </p:sp>
    </p:spTree>
    <p:extLst>
      <p:ext uri="{BB962C8B-B14F-4D97-AF65-F5344CB8AC3E}">
        <p14:creationId xmlns:p14="http://schemas.microsoft.com/office/powerpoint/2010/main" val="38549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46C94187-C12F-4A14-9F53-27C94C29DF3C}"/>
              </a:ext>
            </a:extLst>
          </p:cNvPr>
          <p:cNvSpPr/>
          <p:nvPr/>
        </p:nvSpPr>
        <p:spPr>
          <a:xfrm>
            <a:off x="395536" y="836712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Kézenfekvő értelmezés (bár nincs szövegszerű bizonyíték mellette): </a:t>
            </a:r>
          </a:p>
          <a:p>
            <a:r>
              <a:rPr lang="hu-HU"/>
              <a:t>A mozgásaporiák együtt egy nagyobb dilemma két ágát alkotják:</a:t>
            </a:r>
          </a:p>
          <a:p>
            <a:r>
              <a:rPr lang="hu-HU"/>
              <a:t>{</a:t>
            </a:r>
            <a:r>
              <a:rPr lang="hu-HU" i="1">
                <a:sym typeface="Symbol"/>
              </a:rPr>
              <a:t>p </a:t>
            </a:r>
            <a:r>
              <a:rPr lang="hu-HU">
                <a:sym typeface="Symbol"/>
              </a:rPr>
              <a:t> </a:t>
            </a:r>
            <a:r>
              <a:rPr lang="hu-HU" i="1">
                <a:sym typeface="Symbol"/>
              </a:rPr>
              <a:t>q</a:t>
            </a:r>
            <a:r>
              <a:rPr lang="hu-HU">
                <a:sym typeface="Symbol"/>
              </a:rPr>
              <a:t>;</a:t>
            </a:r>
            <a:r>
              <a:rPr lang="hu-HU" i="1">
                <a:sym typeface="Symbol"/>
              </a:rPr>
              <a:t> p </a:t>
            </a:r>
            <a:r>
              <a:rPr lang="hu-HU">
                <a:sym typeface="Symbol"/>
              </a:rPr>
              <a:t> </a:t>
            </a:r>
            <a:r>
              <a:rPr lang="hu-HU" i="1">
                <a:sym typeface="Symbol"/>
              </a:rPr>
              <a:t>q</a:t>
            </a:r>
            <a:r>
              <a:rPr lang="hu-HU">
                <a:sym typeface="Symbol"/>
              </a:rPr>
              <a:t>} </a:t>
            </a:r>
            <a:r>
              <a:rPr lang="hu-HU"/>
              <a:t> </a:t>
            </a:r>
            <a:r>
              <a:rPr lang="hu-HU" i="1"/>
              <a:t>q</a:t>
            </a:r>
          </a:p>
          <a:p>
            <a:r>
              <a:rPr lang="hu-HU"/>
              <a:t>(</a:t>
            </a:r>
            <a:r>
              <a:rPr lang="hu-HU" i="1"/>
              <a:t>p</a:t>
            </a:r>
            <a:r>
              <a:rPr lang="hu-HU"/>
              <a:t>: a tér korlátlanul osztható, </a:t>
            </a:r>
            <a:r>
              <a:rPr lang="hu-HU" i="1"/>
              <a:t>q</a:t>
            </a:r>
            <a:r>
              <a:rPr lang="hu-HU"/>
              <a:t>: a mozgás lehetetlen)</a:t>
            </a:r>
          </a:p>
          <a:p>
            <a:r>
              <a:rPr lang="hu-HU"/>
              <a:t>Ez is a kizárt harmadikon alapul.</a:t>
            </a:r>
          </a:p>
          <a:p>
            <a:r>
              <a:rPr lang="hu-HU"/>
              <a:t>Parmenidészénél jóval összetettebb és kifinomultabb, fontos részükben indirekt érvelések.</a:t>
            </a:r>
          </a:p>
        </p:txBody>
      </p:sp>
    </p:spTree>
    <p:extLst>
      <p:ext uri="{BB962C8B-B14F-4D97-AF65-F5344CB8AC3E}">
        <p14:creationId xmlns:p14="http://schemas.microsoft.com/office/powerpoint/2010/main" val="400025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69269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Közben a matematika …</a:t>
            </a:r>
          </a:p>
          <a:p>
            <a:r>
              <a:rPr lang="hu-HU"/>
              <a:t>Első </a:t>
            </a:r>
            <a:r>
              <a:rPr lang="hu-HU" i="1"/>
              <a:t>Elemek</a:t>
            </a:r>
            <a:r>
              <a:rPr lang="hu-HU"/>
              <a:t>: khioszi Hippokratész (V. sz.második fele)</a:t>
            </a:r>
          </a:p>
          <a:p>
            <a:r>
              <a:rPr lang="hu-HU"/>
              <a:t>Hippokratész holdacskái (mögöttes probléma: „körnégyszögesítés”).</a:t>
            </a:r>
          </a:p>
          <a:p>
            <a:r>
              <a:rPr lang="hu-HU"/>
              <a:t>Elemek (</a:t>
            </a:r>
            <a:r>
              <a:rPr lang="hu-HU" i="1"/>
              <a:t>sztoikheia </a:t>
            </a:r>
            <a:r>
              <a:rPr lang="hu-HU"/>
              <a:t>vagy </a:t>
            </a:r>
            <a:r>
              <a:rPr lang="hu-HU" i="1"/>
              <a:t>arkhai </a:t>
            </a:r>
            <a:r>
              <a:rPr lang="hu-HU"/>
              <a:t>= princípiumok): a kiinduló állítások, amelyekre az elmélet felépül.</a:t>
            </a:r>
          </a:p>
          <a:p>
            <a:r>
              <a:rPr lang="hu-HU"/>
              <a:t>Euklidésznél, Arisztotelésznél: hármas csoportosítás.</a:t>
            </a:r>
          </a:p>
          <a:p>
            <a:r>
              <a:rPr lang="hu-HU"/>
              <a:t>A terminológia egy ponton ingadozó.</a:t>
            </a:r>
          </a:p>
          <a:p>
            <a:pPr marL="342900" indent="-342900">
              <a:buAutoNum type="arabicPeriod"/>
            </a:pPr>
            <a:r>
              <a:rPr lang="hu-HU" i="1"/>
              <a:t>Horoi, horiszmoi</a:t>
            </a:r>
            <a:r>
              <a:rPr lang="hu-HU"/>
              <a:t>: definíciók. </a:t>
            </a:r>
          </a:p>
          <a:p>
            <a:pPr marL="342900" indent="-342900">
              <a:buAutoNum type="arabicPeriod"/>
            </a:pPr>
            <a:r>
              <a:rPr lang="hu-HU" i="1"/>
              <a:t>Aitémata</a:t>
            </a:r>
            <a:r>
              <a:rPr lang="hu-HU"/>
              <a:t>: posztulátumok.</a:t>
            </a:r>
          </a:p>
          <a:p>
            <a:pPr marL="342900" indent="-342900">
              <a:buAutoNum type="arabicPeriod"/>
            </a:pPr>
            <a:r>
              <a:rPr lang="hu-HU" i="1"/>
              <a:t>Axiomata </a:t>
            </a:r>
            <a:r>
              <a:rPr lang="hu-HU"/>
              <a:t>(</a:t>
            </a:r>
            <a:r>
              <a:rPr lang="hu-HU" i="1"/>
              <a:t>koinai ennoiai</a:t>
            </a:r>
            <a:r>
              <a:rPr lang="hu-HU"/>
              <a:t>): axiómák.</a:t>
            </a:r>
          </a:p>
          <a:p>
            <a:r>
              <a:rPr lang="hu-HU"/>
              <a:t>Ezek azok a kiinduló állítások, amiket nem bizonyítunk, minden mást ezekből vezetünk le.</a:t>
            </a:r>
          </a:p>
          <a:p>
            <a:r>
              <a:rPr lang="hu-HU"/>
              <a:t>Definíciók: az egyes könyvek legelején, az adott könyv témájához tartozó fogalmak.</a:t>
            </a:r>
          </a:p>
          <a:p>
            <a:r>
              <a:rPr lang="hu-HU"/>
              <a:t>Posztulátumok és axiómák: az I. könyv elején</a:t>
            </a:r>
          </a:p>
        </p:txBody>
      </p:sp>
    </p:spTree>
    <p:extLst>
      <p:ext uri="{BB962C8B-B14F-4D97-AF65-F5344CB8AC3E}">
        <p14:creationId xmlns:p14="http://schemas.microsoft.com/office/powerpoint/2010/main" val="41072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D9590C3E-4523-47F9-BF75-017F59898A44}"/>
              </a:ext>
            </a:extLst>
          </p:cNvPr>
          <p:cNvSpPr/>
          <p:nvPr/>
        </p:nvSpPr>
        <p:spPr>
          <a:xfrm>
            <a:off x="359532" y="76470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>
                <a:solidFill>
                  <a:srgbClr val="000000"/>
                </a:solidFill>
                <a:latin typeface="Times New Roman" panose="02020603050405020304" pitchFamily="18" charset="0"/>
              </a:rPr>
              <a:t>Posztulátumok</a:t>
            </a:r>
            <a:endParaRPr lang="hu-HU" b="0" i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Követeltessék meg, hogy minden pontból minden ponthoz legyen egyenes húzható.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És hogy véges egyenes vonal egyenesben folytatólag meghosszabbítható legyen.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És hogy minden középponttal és távolsággal legyen kör rajzolható.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És hogy minden derékszög egymással egyenlő legyen.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 És hogy ha két egyenest úgy metsz egy egyenes, hogy az egyik oldalon keletkező belső szögek (összegben) két derékszögnél kisebbek, akkor a két egyenes végtelenül meghosszabbítva találkozzék azon az oldalon, amerre az (összegben) két derékszögnél kisebb szögek vannak.</a:t>
            </a:r>
          </a:p>
          <a:p>
            <a:pPr algn="ctr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Axiómák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Amik ugyanazzal egyenlők, egymással is egyenlők.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Ha egyenlőkhöz egyenlőket adunk hozzá, az összegek egyenlők.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Ha egyenlőkből egyenlőket veszünk el, a maradékok egyenlők.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Ha nem egyenlőkhöz egyenlőket adunk hozzá, az összegek nem egyenlők.</a:t>
            </a:r>
            <a:r>
              <a:rPr lang="hu-HU" b="0" i="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</a:t>
            </a:r>
            <a:r>
              <a:rPr lang="hu-HU" b="0" i="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Ax_4</a:t>
            </a:r>
            <a:r>
              <a:rPr lang="hu-HU" b="0" i="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  <a:endParaRPr lang="hu-HU" b="0" i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 Ugyanannak a kétszeresei </a:t>
            </a:r>
            <a:r>
              <a:rPr lang="hu-HU" b="0" i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egyenlők </a:t>
            </a:r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egymással.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Ugyanannak a fele részei egyenlők egymással.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Az egymásra illeszkedők egyenlők egymással.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8. Az egész nagyobb a résznél.</a:t>
            </a:r>
          </a:p>
          <a:p>
            <a:pPr algn="just"/>
            <a:r>
              <a:rPr lang="hu-H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9. Két egyenes vonal nem fog közre területet.</a:t>
            </a:r>
          </a:p>
        </p:txBody>
      </p:sp>
    </p:spTree>
    <p:extLst>
      <p:ext uri="{BB962C8B-B14F-4D97-AF65-F5344CB8AC3E}">
        <p14:creationId xmlns:p14="http://schemas.microsoft.com/office/powerpoint/2010/main" val="3317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29606630-A8E9-4B80-90EC-284D875F3C5A}"/>
              </a:ext>
            </a:extLst>
          </p:cNvPr>
          <p:cNvSpPr/>
          <p:nvPr/>
        </p:nvSpPr>
        <p:spPr>
          <a:xfrm>
            <a:off x="611560" y="76470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Kérdések:</a:t>
            </a:r>
            <a:endParaRPr lang="hu-HU" i="1"/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Honnan vesszük ezeket?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/>
              <a:t>Mi a különbség 2. és 3. között?</a:t>
            </a:r>
            <a:br>
              <a:rPr lang="hu-HU"/>
            </a:br>
            <a:r>
              <a:rPr lang="hu-HU"/>
              <a:t>A posztulátumok inkább geometriaiak, az axiómák absztraktabbak – de azokat is csak a geometria használja</a:t>
            </a:r>
          </a:p>
          <a:p>
            <a:r>
              <a:rPr lang="hu-HU"/>
              <a:t>Hagyományos válasz az eredetre: Arisztotelész, </a:t>
            </a:r>
            <a:r>
              <a:rPr lang="hu-HU" i="1"/>
              <a:t>Második Analitika</a:t>
            </a:r>
            <a:r>
              <a:rPr lang="hu-HU"/>
              <a:t> (a bizonyító tudományról):</a:t>
            </a:r>
          </a:p>
          <a:p>
            <a:r>
              <a:rPr lang="hu-HU"/>
              <a:t>Különösen erős igazságok, mindenki számára nyilvánvalóak és elsődlegesek.</a:t>
            </a:r>
          </a:p>
          <a:p>
            <a:r>
              <a:rPr lang="hu-HU"/>
              <a:t>A matematika bizonyossága a princípiumok bizonyosságán és a logika megbízhatóságán alapul.</a:t>
            </a:r>
          </a:p>
        </p:txBody>
      </p:sp>
    </p:spTree>
    <p:extLst>
      <p:ext uri="{BB962C8B-B14F-4D97-AF65-F5344CB8AC3E}">
        <p14:creationId xmlns:p14="http://schemas.microsoft.com/office/powerpoint/2010/main" val="22182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1030</Words>
  <Application>Microsoft Office PowerPoint</Application>
  <PresentationFormat>Diavetítés a képernyőre (4:3 oldalarány)</PresentationFormat>
  <Paragraphs>96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 Máté</cp:lastModifiedBy>
  <cp:revision>30</cp:revision>
  <dcterms:created xsi:type="dcterms:W3CDTF">2014-02-26T15:41:09Z</dcterms:created>
  <dcterms:modified xsi:type="dcterms:W3CDTF">2019-09-26T17:43:06Z</dcterms:modified>
</cp:coreProperties>
</file>