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0C2DCD-A760-4447-8B9F-67EB716B5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7A24767-03D9-4FDC-A9B2-22227410E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D45F106-4C41-480F-A14C-B14B17B9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9574DB-6B83-419E-A542-099676D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F63BB6-49B4-4680-B64E-579F076E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46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8D9F94-8D5C-411F-8D04-0A27A8EE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F4041CC-D513-4E25-88BD-6B8E74880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49EF02-99CD-4927-90C0-F6D0FF84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AE56CD8-BBEC-4118-B076-FEC28969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1CAC84-17B7-495B-9AA1-AB4D86D0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84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A4E9E23-5D6C-4BE3-8BBB-0A624F4C2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247825D-78E4-47DD-B1B7-99F6AC514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E44B327-955F-4C73-B071-DEF6590F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D241E02-1061-4D1E-9C39-BA88F5B8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F72905-3682-4950-8BBB-5BC23997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15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FF92D6-AF91-49FF-8AC9-110EEEC0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CECE0D-8FB9-4564-B4DF-4B22FFBE5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295A2C-8D7C-49B7-B7DB-B7BF209C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F8B3F0-9E03-424C-B28A-4EAA5D07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D02ECC-5028-4D84-B4EA-E0F7601F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6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F17C2A-B8B5-4F40-B78D-52ABA15FF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F7F797-A77E-454B-9336-B969C31EB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AB54565-EA5F-43C0-B001-185AE08C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E900970-AA6E-45E9-966F-1EC1E263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0ED37B-9B3E-4DF7-92F1-425B5EEE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7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CD64F8-877A-4D53-8FD6-FC76CA24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68A442-2292-4448-B1C9-CD16503E6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DA720CA-769B-43BB-B650-C1A40EC08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F82ABCC-B5A4-4CA1-8E8B-87966672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D9E7EE6-EC51-4A53-B5B9-972C2326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01D9E30-4406-4D39-837C-D9647EFE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197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921B0-FF5E-4F16-A33B-26E4DF91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4F9CBD4-698D-4438-8AEA-8CDDF972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CD30664-3911-47D9-A2BD-8BDBA9A63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5F7C9A6-EE7E-499E-8C2B-7D45E8033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A3AEC2C-A6DB-4DA2-BC3D-06ED6CE8B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D415FE0-236B-48EF-823B-BA39C885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6455D2C-CFBC-4D69-9B2E-C6C1FF5E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AA47AC2-6A7A-4546-806D-4E2A5538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4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121A16-4E6A-4BB9-B72A-5F6224D7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374C9B4-5ABA-469A-8E64-7A262EB0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223113A-FA14-465D-AFAE-E3D90F69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8932B60-06E2-4E5F-AAA2-E501C235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2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D765F80-B6C5-42DE-8739-4B5B0D00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E878DE1-E8F8-435F-A4C0-6676F11E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A26D617-115E-4F7B-BC6B-BF06A7BA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97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7DA489-7C5E-4A4B-80EA-27A7F1740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2EED2B-578F-45B9-98DB-007C60C04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3A3D20-BE2D-4E26-A4A4-D4AB67778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9FC7CA4-94AB-4B43-A25C-0B1E8DE9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A74FA50-5A3A-4CC1-A7D9-79346DEA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4239E70-0F52-4F11-90F9-89514AFE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76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0C876C-B707-4A28-BBE0-D263899A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B11FF28-6118-4CFD-9156-52A46B3CB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CB7D2F1-1687-4F42-9A7E-44C54F766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D1C9F7-02D3-45F0-9ECE-65E34458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DB48707-50F7-4D5B-9E55-CD4AC4C2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C27D763-3435-4A1F-A5A0-AA4DD5FE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69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718C046-9EBE-468C-943A-77519CBD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921414-10C5-4BDD-9A26-793A8694A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3D8D55-FCA2-4737-B2FE-20CB76D31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0FCF-F99D-42B1-A9F5-236778521071}" type="datetimeFigureOut">
              <a:rPr lang="hu-HU" smtClean="0"/>
              <a:t>2019. 09. 23.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A86377C-2F1D-403C-A42F-07217D27D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561B21-E477-424B-BD88-3B92B079D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964E-889C-4C43-8973-DE8FA903D7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42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23528" y="83671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Volt:</a:t>
            </a:r>
            <a:br>
              <a:rPr lang="hu-HU"/>
            </a:br>
            <a:r>
              <a:rPr lang="hu-HU"/>
              <a:t>Egyiptomi földmérés-és számolástudomány           Gyakorlati matematika. Eljárások </a:t>
            </a:r>
            <a:br>
              <a:rPr lang="hu-HU"/>
            </a:br>
            <a:r>
              <a:rPr lang="hu-HU"/>
              <a:t>Babiloni algebra (csillagászathoz kapcsolódva)        vannak, tételek nincsenek.</a:t>
            </a:r>
          </a:p>
        </p:txBody>
      </p:sp>
      <p:sp>
        <p:nvSpPr>
          <p:cNvPr id="5" name="Jobb oldali kapcsos zárójel 4"/>
          <p:cNvSpPr/>
          <p:nvPr/>
        </p:nvSpPr>
        <p:spPr>
          <a:xfrm>
            <a:off x="4608004" y="1002259"/>
            <a:ext cx="288032" cy="80972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95536" y="2276872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Thalész korának (Kr. e. 6. sz.) görög matematikája:</a:t>
            </a:r>
            <a:br>
              <a:rPr lang="hu-HU"/>
            </a:br>
            <a:r>
              <a:rPr lang="hu-HU"/>
              <a:t>- </a:t>
            </a:r>
            <a:r>
              <a:rPr lang="hu-HU" i="1"/>
              <a:t>Deiknümi</a:t>
            </a:r>
            <a:r>
              <a:rPr lang="hu-HU"/>
              <a:t>, mint (szó szerint) megmutatás                            Vannak tételek, van beláttatás.</a:t>
            </a:r>
          </a:p>
          <a:p>
            <a:pPr>
              <a:buFontTx/>
              <a:buChar char="-"/>
            </a:pPr>
            <a:r>
              <a:rPr lang="hu-HU"/>
              <a:t> Ábrák, számolókövek. Thalész tétele.                                    Szemléletes matematika.</a:t>
            </a:r>
          </a:p>
          <a:p>
            <a:pPr>
              <a:buFontTx/>
              <a:buChar char="-"/>
            </a:pPr>
            <a:endParaRPr lang="hu-HU"/>
          </a:p>
          <a:p>
            <a:r>
              <a:rPr lang="hu-HU"/>
              <a:t>Kalmár László 1942: „A matematikai egzaktság fejlődése a szemlélettől az elvont axiomatikáig”. Kérdése: miért kell továbblépni erről a szintről?</a:t>
            </a:r>
            <a:br>
              <a:rPr lang="hu-HU"/>
            </a:br>
            <a:r>
              <a:rPr lang="hu-HU"/>
              <a:t>Válasz (kb.): mert meg kell győzni a vitapartnert.</a:t>
            </a:r>
          </a:p>
          <a:p>
            <a:r>
              <a:rPr lang="hu-HU"/>
              <a:t>Szabó Árpád kérdése: Hogyan lett a matematika deduktív tudomány?</a:t>
            </a:r>
          </a:p>
          <a:p>
            <a:r>
              <a:rPr lang="hu-HU"/>
              <a:t>A szemléletes matematika tanulója hisz a szemének.</a:t>
            </a:r>
          </a:p>
          <a:p>
            <a:r>
              <a:rPr lang="hu-HU"/>
              <a:t>Honnan a szemléletellenes fordulat?</a:t>
            </a:r>
          </a:p>
          <a:p>
            <a:r>
              <a:rPr lang="hu-HU"/>
              <a:t>Arisztotelész az összemérhetetlenségről: a hozzáértő azon lepődne meg igazán, ha összemérhetők volnának, mert akkor a párosok a páratlanokkal egyenlőek volnának.</a:t>
            </a:r>
            <a:br>
              <a:rPr lang="hu-HU"/>
            </a:br>
            <a:r>
              <a:rPr lang="hu-HU"/>
              <a:t>Világos, hogy egy kézenfekvő aritmetikai bizonyításra utal.  </a:t>
            </a:r>
          </a:p>
        </p:txBody>
      </p:sp>
      <p:sp>
        <p:nvSpPr>
          <p:cNvPr id="7" name="Jobb oldali kapcsos zárójel 6"/>
          <p:cNvSpPr/>
          <p:nvPr/>
        </p:nvSpPr>
        <p:spPr>
          <a:xfrm>
            <a:off x="5220072" y="2247432"/>
            <a:ext cx="288032" cy="92333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1. Létezéspredikátum</a:t>
            </a:r>
          </a:p>
          <a:p>
            <a:r>
              <a:rPr lang="hu-HU"/>
              <a:t>Értelmezés: a létező létezik, a nemlétező nem létezik.</a:t>
            </a:r>
          </a:p>
          <a:p>
            <a:r>
              <a:rPr lang="hu-HU">
                <a:sym typeface="Symbol"/>
              </a:rPr>
              <a:t>xE(x)xE(x)</a:t>
            </a:r>
          </a:p>
          <a:p>
            <a:r>
              <a:rPr lang="hu-HU">
                <a:sym typeface="Symbol"/>
              </a:rPr>
              <a:t>Ez a létezés-predikátum nagyon kézenfekvő jelentésposztulátuma. </a:t>
            </a:r>
          </a:p>
          <a:p>
            <a:r>
              <a:rPr lang="hu-HU">
                <a:sym typeface="Symbol"/>
              </a:rPr>
              <a:t>2. Veridikus </a:t>
            </a:r>
          </a:p>
          <a:p>
            <a:r>
              <a:rPr lang="hu-HU">
                <a:sym typeface="Symbol"/>
              </a:rPr>
              <a:t>Értelmezés: ha valami úgy van, akkor úgy van, és kizárt, hogy valami úgy legyen és ne legyen úgy. Parmenidész szavait elliptikusnak tekintjük: egy (paraméternek tekinthető, tetszőleges) </a:t>
            </a:r>
            <a:r>
              <a:rPr lang="hu-HU" i="1">
                <a:sym typeface="Symbol"/>
              </a:rPr>
              <a:t>p </a:t>
            </a:r>
            <a:r>
              <a:rPr lang="hu-HU">
                <a:sym typeface="Symbol"/>
              </a:rPr>
              <a:t>kijelentésről szólnak.</a:t>
            </a:r>
          </a:p>
          <a:p>
            <a:r>
              <a:rPr lang="hu-HU">
                <a:sym typeface="Symbol"/>
              </a:rPr>
              <a:t>(</a:t>
            </a:r>
            <a:r>
              <a:rPr lang="hu-HU" i="1">
                <a:sym typeface="Symbol"/>
              </a:rPr>
              <a:t>p </a:t>
            </a:r>
            <a:r>
              <a:rPr lang="hu-HU">
                <a:sym typeface="Symbol"/>
              </a:rPr>
              <a:t> </a:t>
            </a:r>
            <a:r>
              <a:rPr lang="hu-HU" i="1">
                <a:sym typeface="Symbol"/>
              </a:rPr>
              <a:t>p</a:t>
            </a:r>
            <a:r>
              <a:rPr lang="hu-HU">
                <a:sym typeface="Symbol"/>
              </a:rPr>
              <a:t>)</a:t>
            </a:r>
            <a:r>
              <a:rPr lang="hu-HU" i="1">
                <a:sym typeface="Symbol"/>
              </a:rPr>
              <a:t> </a:t>
            </a:r>
            <a:r>
              <a:rPr lang="hu-HU">
                <a:sym typeface="Symbol"/>
              </a:rPr>
              <a:t> (</a:t>
            </a:r>
            <a:r>
              <a:rPr lang="hu-HU" i="1">
                <a:sym typeface="Symbol"/>
              </a:rPr>
              <a:t>p </a:t>
            </a:r>
            <a:r>
              <a:rPr lang="hu-HU">
                <a:sym typeface="Symbol"/>
              </a:rPr>
              <a:t> </a:t>
            </a:r>
            <a:r>
              <a:rPr lang="hu-HU" i="1">
                <a:sym typeface="Symbol"/>
              </a:rPr>
              <a:t>p</a:t>
            </a:r>
            <a:r>
              <a:rPr lang="hu-HU">
                <a:sym typeface="Symbol"/>
              </a:rPr>
              <a:t>)</a:t>
            </a:r>
          </a:p>
          <a:p>
            <a:r>
              <a:rPr lang="hu-HU">
                <a:sym typeface="Symbol"/>
              </a:rPr>
              <a:t>Két fontos logikai igazság konjunkciója (a második az ellentmondástalanság elve).</a:t>
            </a:r>
          </a:p>
        </p:txBody>
      </p:sp>
    </p:spTree>
    <p:extLst>
      <p:ext uri="{BB962C8B-B14F-4D97-AF65-F5344CB8AC3E}">
        <p14:creationId xmlns:p14="http://schemas.microsoft.com/office/powerpoint/2010/main" val="41957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836712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ym typeface="Symbol"/>
              </a:rPr>
              <a:t>Ha kopulaként  értelmezzük a létigét, akkor (számos Platón-helyhez hasonlóan) megint úgy kell tekintenünk, hogy elliptikus mondatokról van szó.</a:t>
            </a:r>
          </a:p>
          <a:p>
            <a:r>
              <a:rPr lang="hu-HU">
                <a:sym typeface="Symbol"/>
              </a:rPr>
              <a:t>3. Kopula, mint azonosság</a:t>
            </a:r>
          </a:p>
          <a:p>
            <a:r>
              <a:rPr lang="hu-HU">
                <a:sym typeface="Symbol"/>
              </a:rPr>
              <a:t>Ami van, az az, ami és nem lehet, hogy ne az legyen. Tehát itt egy alanyt, a Létezőt kell betoldnunk. </a:t>
            </a:r>
          </a:p>
          <a:p>
            <a:r>
              <a:rPr lang="hu-HU" i="1">
                <a:sym typeface="Symbol"/>
              </a:rPr>
              <a:t>a=a </a:t>
            </a:r>
            <a:r>
              <a:rPr lang="hu-HU">
                <a:sym typeface="Symbol"/>
              </a:rPr>
              <a:t> (</a:t>
            </a:r>
            <a:r>
              <a:rPr lang="hu-HU" i="1">
                <a:sym typeface="Symbol"/>
              </a:rPr>
              <a:t>a </a:t>
            </a:r>
            <a:r>
              <a:rPr lang="hu-HU">
                <a:sym typeface="Symbol"/>
              </a:rPr>
              <a:t> </a:t>
            </a:r>
            <a:r>
              <a:rPr lang="hu-HU" i="1">
                <a:sym typeface="Symbol"/>
              </a:rPr>
              <a:t>a</a:t>
            </a:r>
            <a:r>
              <a:rPr lang="hu-HU">
                <a:sym typeface="Symbol"/>
              </a:rPr>
              <a:t>)</a:t>
            </a:r>
          </a:p>
          <a:p>
            <a:r>
              <a:rPr lang="hu-HU">
                <a:sym typeface="Symbol"/>
              </a:rPr>
              <a:t>Ez megint logikai igazság.</a:t>
            </a:r>
          </a:p>
          <a:p>
            <a:r>
              <a:rPr lang="hu-HU">
                <a:sym typeface="Symbol"/>
              </a:rPr>
              <a:t>4. Kopula,mint a predikáció eszköze.</a:t>
            </a:r>
          </a:p>
          <a:p>
            <a:r>
              <a:rPr lang="hu-HU">
                <a:sym typeface="Symbol"/>
              </a:rPr>
              <a:t>(Minden dolog) van valamilyen és nem lehet, hogy ne legyen valamilyen. Itt most egy alanyt (tetszőleges létezőt) és egy állítmányt (tetszőleges predikátumot) kell betoldanunk.</a:t>
            </a:r>
          </a:p>
          <a:p>
            <a:r>
              <a:rPr lang="hu-HU">
                <a:sym typeface="Symbol"/>
              </a:rPr>
              <a:t>P(</a:t>
            </a:r>
            <a:r>
              <a:rPr lang="hu-HU" i="1">
                <a:sym typeface="Symbol"/>
              </a:rPr>
              <a:t>a</a:t>
            </a:r>
            <a:r>
              <a:rPr lang="hu-HU">
                <a:sym typeface="Symbol"/>
              </a:rPr>
              <a:t>) (P(a))</a:t>
            </a:r>
          </a:p>
          <a:p>
            <a:r>
              <a:rPr lang="hu-HU">
                <a:sym typeface="Symbol"/>
              </a:rPr>
              <a:t>Ezt elég abszurd általános alapelvnek tekinteni, mert vagy azt jelentené, hogy mindenre minden igaz, vagy legalább azt, hogy ami valamire nem igaz, az nem is mondható ki értelmesen. </a:t>
            </a:r>
          </a:p>
          <a:p>
            <a:r>
              <a:rPr lang="hu-HU">
                <a:sym typeface="Symbol"/>
              </a:rPr>
              <a:t>A 3. és a 4. olvasat kevésbé kézenfekvő, de Platónnak a </a:t>
            </a:r>
            <a:r>
              <a:rPr lang="hu-HU" i="1">
                <a:sym typeface="Symbol"/>
              </a:rPr>
              <a:t>Szofistá</a:t>
            </a:r>
            <a:r>
              <a:rPr lang="hu-HU">
                <a:sym typeface="Symbol"/>
              </a:rPr>
              <a:t>ban elmondott Parmenidész-kritikáját legalábbis lehet úgy értelmezni, hogy a 7. fragmentumot (ő idézi) választja szét egy helyes elvre (3.) és egy cáfolandóra (4.)</a:t>
            </a:r>
          </a:p>
        </p:txBody>
      </p:sp>
    </p:spTree>
    <p:extLst>
      <p:ext uri="{BB962C8B-B14F-4D97-AF65-F5344CB8AC3E}">
        <p14:creationId xmlns:p14="http://schemas.microsoft.com/office/powerpoint/2010/main" val="10666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Semmi okunk azt feltételezni, hogy Parmenidész ezeket a megkülönböztetéseket meg tudta tenni. Az, hogy a 4 közül 3 esetben is evidens igazságokról van szó, magyarázat arra, hogy miért rögzítette ezt az elvet kiinduló alapként.</a:t>
            </a:r>
          </a:p>
          <a:p>
            <a:r>
              <a:rPr lang="hu-HU"/>
              <a:t>Az egyértelmű, hogy egy nyelvi evidencián alapuló , kvázi logikai igazságot használt fel premisszaként. </a:t>
            </a:r>
          </a:p>
          <a:p>
            <a:r>
              <a:rPr lang="hu-HU"/>
              <a:t>Másfelől ennek a logikai igazságnak (a 2. értelmezésben) szoros köze van ahhoz is, hogy miért helyes logikailag az érvelése. Talán kevésbé egyértelmű, hogy erre is támaszkodott. Az mindenképpen túlzás, hogy itt a logika alaptörvényeinek kimondásáról  lenne szó.</a:t>
            </a:r>
          </a:p>
          <a:p>
            <a:r>
              <a:rPr lang="hu-HU"/>
              <a:t>A logika kezdeteinél (de ez még Fregére is elmondható) nem az a felfedeznivaló, hogy ez vagy az a logikai igazság vagy kövekeztetési szabály helyes, mert ha már ki vannak világosan mondva, akkor nem sok kétség lehet a helyességük felől. A felfedezni való éppen az a fogalmi apparátus, amelynek segítségével meg lehet ezeket fogalmazni.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4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F9C68782-7DC9-4CAA-B25D-58531E3E66F2}"/>
              </a:ext>
            </a:extLst>
          </p:cNvPr>
          <p:cNvSpPr/>
          <p:nvPr/>
        </p:nvSpPr>
        <p:spPr>
          <a:xfrm>
            <a:off x="431540" y="54868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Hagyományos magyarázat: az összemérhetetlenség felfedezése okozza a geometria felé fordulást (merthogy általánosabb), és a szemléletes bizonyítások helyett a szigorú deduktivitáshoz fordulást.</a:t>
            </a:r>
          </a:p>
          <a:p>
            <a:r>
              <a:rPr lang="hu-HU"/>
              <a:t>Kr. e. 5. sz. matematikája: </a:t>
            </a:r>
          </a:p>
          <a:p>
            <a:r>
              <a:rPr lang="hu-HU"/>
              <a:t>Az első </a:t>
            </a:r>
            <a:r>
              <a:rPr lang="hu-HU" i="1"/>
              <a:t>Sztoikheia</a:t>
            </a:r>
            <a:r>
              <a:rPr lang="hu-HU"/>
              <a:t> („Elemek”, axiomatikus-deduktív értekezés) – khioszi Hippokratész </a:t>
            </a:r>
          </a:p>
          <a:p>
            <a:r>
              <a:rPr lang="hu-HU"/>
              <a:t>Fő kutatási terület: geometria</a:t>
            </a:r>
          </a:p>
          <a:p>
            <a:r>
              <a:rPr lang="hu-HU"/>
              <a:t>Püthagorász tétele</a:t>
            </a:r>
          </a:p>
          <a:p>
            <a:r>
              <a:rPr lang="hu-HU"/>
              <a:t>Négyszögesítési problémák; Hippokratész holdacskái</a:t>
            </a:r>
          </a:p>
          <a:p>
            <a:r>
              <a:rPr lang="hu-HU" i="1"/>
              <a:t>Elemek </a:t>
            </a:r>
            <a:r>
              <a:rPr lang="hu-HU"/>
              <a:t>IX. könyv:</a:t>
            </a:r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r>
              <a:rPr lang="hu-HU"/>
              <a:t>Érdekességek: </a:t>
            </a:r>
            <a:br>
              <a:rPr lang="hu-HU"/>
            </a:br>
            <a:r>
              <a:rPr lang="hu-HU"/>
              <a:t>1. Az előző tétel azt mondja ki, hogy végtelen sok prímszám van.</a:t>
            </a:r>
            <a:br>
              <a:rPr lang="hu-HU"/>
            </a:br>
            <a:r>
              <a:rPr lang="hu-HU"/>
              <a:t>2. Mit szemléltet ez az ábra?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F818C24-CA3E-4EB3-B49E-781930539E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" b="9823"/>
          <a:stretch/>
        </p:blipFill>
        <p:spPr>
          <a:xfrm>
            <a:off x="1043608" y="3134003"/>
            <a:ext cx="7092788" cy="245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05273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/>
              <a:t>Elemek</a:t>
            </a:r>
            <a:r>
              <a:rPr lang="hu-HU"/>
              <a:t> IX. 21-34.: a páros és páratlan elmélete.</a:t>
            </a:r>
          </a:p>
          <a:p>
            <a:r>
              <a:rPr lang="hu-HU"/>
              <a:t>IX. 21.  Bárhány páros számot adunk össze, az összeg páros.</a:t>
            </a:r>
          </a:p>
          <a:p>
            <a:r>
              <a:rPr lang="hu-HU"/>
              <a:t>… </a:t>
            </a:r>
          </a:p>
          <a:p>
            <a:r>
              <a:rPr lang="hu-HU"/>
              <a:t>IX. 31. Ha egy páratlan szám relatív prím valamely számhoz, akkor a kétszereséhez is relatív prím. </a:t>
            </a:r>
          </a:p>
          <a:p>
            <a:r>
              <a:rPr lang="hu-HU"/>
              <a:t>…</a:t>
            </a:r>
          </a:p>
          <a:p>
            <a:r>
              <a:rPr lang="hu-HU"/>
              <a:t>IX. 34. Ha egy szám sem a diádból kétszerezéssel nyertek közül való, sem a fele nem páratlan, akkor mind párosszor páros, mind párosszor páratlan alakban előáll.</a:t>
            </a:r>
          </a:p>
          <a:p>
            <a:r>
              <a:rPr lang="hu-HU"/>
              <a:t>IX. 35 [Bonyolult tétel mértani sorozatokról]</a:t>
            </a:r>
          </a:p>
          <a:p>
            <a:r>
              <a:rPr lang="hu-HU"/>
              <a:t>Szabó: Archaikus zárvány az </a:t>
            </a:r>
            <a:r>
              <a:rPr lang="hu-HU" i="1"/>
              <a:t>Elemek</a:t>
            </a:r>
            <a:r>
              <a:rPr lang="hu-HU"/>
              <a:t> szövegében.</a:t>
            </a:r>
          </a:p>
          <a:p>
            <a:r>
              <a:rPr lang="hu-HU"/>
              <a:t>Püthagoreus </a:t>
            </a:r>
            <a:r>
              <a:rPr lang="hu-HU" i="1"/>
              <a:t>mathéma</a:t>
            </a:r>
            <a:r>
              <a:rPr lang="hu-HU"/>
              <a:t> az V. századból.</a:t>
            </a:r>
          </a:p>
          <a:p>
            <a:r>
              <a:rPr lang="hu-HU"/>
              <a:t>Trivialitások bizonyítása, lemondás a nyilvánvalóról. A számok: szakaszok! </a:t>
            </a:r>
          </a:p>
          <a:p>
            <a:r>
              <a:rPr lang="hu-HU"/>
              <a:t>Indirekt bizonyítás gyakori alkalmazása.</a:t>
            </a:r>
          </a:p>
          <a:p>
            <a:r>
              <a:rPr lang="hu-HU"/>
              <a:t>Korábbi kell, hogy legyen az összemérhetetlenség felfedezésénél.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98072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Geometriai fordulat: elvileg az aritmetika marad az elsődleges.</a:t>
            </a:r>
          </a:p>
          <a:p>
            <a:r>
              <a:rPr lang="hu-HU"/>
              <a:t>Lehet-e szemléletesen bizonyítani az összemérhetetlenséget?</a:t>
            </a:r>
          </a:p>
          <a:p>
            <a:r>
              <a:rPr lang="hu-HU"/>
              <a:t>Euklidészi algoritmus: közös mérték, osztó keresése egy (szám- ill.szakasz-)párhoz:</a:t>
            </a:r>
          </a:p>
          <a:p>
            <a:r>
              <a:rPr lang="hu-HU"/>
              <a:t>A nagyobbikból vonjuk le a kisebbiket, ezel áttérünk a maradékból és a kisebbikből álló párra. Ezzel folytatjuk, amíg két egyenlőből álló párhoz nem jutunk. Az a közös mérték.</a:t>
            </a:r>
          </a:p>
          <a:p>
            <a:r>
              <a:rPr lang="hu-HU"/>
              <a:t>A 36 fok szárszögű egyenlőszárú háromszög esetén elég világos az ábrából, hogy a szár és az alap közötti euklidészi algoritmus sosem fejeződik be (mert mindig hasonló háromszöghöz vezet).</a:t>
            </a:r>
          </a:p>
        </p:txBody>
      </p:sp>
      <p:sp>
        <p:nvSpPr>
          <p:cNvPr id="3" name="Felhő 2"/>
          <p:cNvSpPr/>
          <p:nvPr/>
        </p:nvSpPr>
        <p:spPr>
          <a:xfrm>
            <a:off x="2915816" y="3356992"/>
            <a:ext cx="3168352" cy="1440160"/>
          </a:xfrm>
          <a:prstGeom prst="cloudCallout">
            <a:avLst>
              <a:gd name="adj1" fmla="val -68027"/>
              <a:gd name="adj2" fmla="val -755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Aranymetszés, szabályos öt- és tízszög!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67544" y="5013176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Szabó tézise: a fordulat lényege a szemléletességtől való elfordulás, az összemérhetetlenség felfedezése pedig a fordulat eredménye. Feltételezi, hogy nem a szemünknek, hanem a logikának hiszünk, és feltételezi az indirekt bizonyítást.</a:t>
            </a:r>
          </a:p>
          <a:p>
            <a:r>
              <a:rPr lang="hu-HU"/>
              <a:t>A bizonyítás, amire Arisztotelész céloz, valóban indirekt (és még Püthagorász tétele is kell hozzá).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124744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1"/>
                </a:solidFill>
              </a:rPr>
              <a:t>Indirekt bizonyításon értsük a következő három következtetési séma valamelyikének alkalmazását:</a:t>
            </a:r>
          </a:p>
          <a:p>
            <a:r>
              <a:rPr lang="hu-HU">
                <a:solidFill>
                  <a:schemeClr val="tx1"/>
                </a:solidFill>
              </a:rPr>
              <a:t>{</a:t>
            </a:r>
            <a:r>
              <a:rPr lang="hu-HU" i="1">
                <a:solidFill>
                  <a:schemeClr val="tx1"/>
                </a:solidFill>
              </a:rPr>
              <a:t>p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>
                <a:solidFill>
                  <a:schemeClr val="tx1"/>
                </a:solidFill>
                <a:sym typeface="Symbol"/>
              </a:rPr>
              <a:t>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; 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}  </a:t>
            </a:r>
            <a:r>
              <a:rPr lang="hu-HU" i="1">
                <a:solidFill>
                  <a:schemeClr val="tx1"/>
                </a:solidFill>
                <a:sym typeface="Symbol"/>
              </a:rPr>
              <a:t>p </a:t>
            </a:r>
            <a:r>
              <a:rPr lang="hu-HU">
                <a:solidFill>
                  <a:schemeClr val="tx1"/>
                </a:solidFill>
                <a:sym typeface="Symbol"/>
              </a:rPr>
              <a:t>[ModusTollens, MT]</a:t>
            </a:r>
          </a:p>
          <a:p>
            <a:r>
              <a:rPr lang="hu-HU">
                <a:solidFill>
                  <a:schemeClr val="tx1"/>
                </a:solidFill>
                <a:sym typeface="Symbol"/>
              </a:rPr>
              <a:t>{</a:t>
            </a:r>
            <a:r>
              <a:rPr lang="hu-HU" i="1">
                <a:solidFill>
                  <a:schemeClr val="tx1"/>
                </a:solidFill>
                <a:sym typeface="Symbol"/>
              </a:rPr>
              <a:t>p</a:t>
            </a:r>
            <a:r>
              <a:rPr lang="hu-HU">
                <a:solidFill>
                  <a:schemeClr val="tx1"/>
                </a:solidFill>
                <a:sym typeface="Symbol"/>
              </a:rPr>
              <a:t>  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; </a:t>
            </a:r>
            <a:r>
              <a:rPr lang="hu-HU" i="1">
                <a:solidFill>
                  <a:schemeClr val="tx1"/>
                </a:solidFill>
                <a:sym typeface="Symbol"/>
              </a:rPr>
              <a:t>p</a:t>
            </a:r>
            <a:r>
              <a:rPr lang="hu-HU">
                <a:solidFill>
                  <a:schemeClr val="tx1"/>
                </a:solidFill>
                <a:sym typeface="Symbol"/>
              </a:rPr>
              <a:t>  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}  </a:t>
            </a:r>
            <a:r>
              <a:rPr lang="hu-HU" i="1">
                <a:solidFill>
                  <a:schemeClr val="tx1"/>
                </a:solidFill>
                <a:sym typeface="Symbol"/>
              </a:rPr>
              <a:t>p</a:t>
            </a:r>
            <a:r>
              <a:rPr lang="hu-HU">
                <a:solidFill>
                  <a:schemeClr val="tx1"/>
                </a:solidFill>
                <a:sym typeface="Symbol"/>
              </a:rPr>
              <a:t> [Reductio ad absurdum, RA]</a:t>
            </a:r>
          </a:p>
          <a:p>
            <a:r>
              <a:rPr lang="hu-HU">
                <a:sym typeface="Symbol"/>
              </a:rPr>
              <a:t>Az első esetben abból az állításból, amelynek a tagadását akarjuk bizonyítani, egy (máshonnan tudottan) hamis állításra következtetünk. A másodikban a cáfolandóból ellentmondás következik, így tisztán logikai alapon tudjuk, hogy nem lehet igaz. Lássuk formalizálás nélkül.</a:t>
            </a:r>
          </a:p>
          <a:p>
            <a:r>
              <a:rPr lang="hu-HU">
                <a:solidFill>
                  <a:schemeClr val="tx1"/>
                </a:solidFill>
                <a:sym typeface="Symbol"/>
              </a:rPr>
              <a:t>(Indirekt) feltevés: </a:t>
            </a:r>
            <a:r>
              <a:rPr lang="hu-HU" i="1">
                <a:solidFill>
                  <a:schemeClr val="tx1"/>
                </a:solidFill>
                <a:sym typeface="Symbol"/>
              </a:rPr>
              <a:t>p</a:t>
            </a:r>
            <a:r>
              <a:rPr lang="hu-HU">
                <a:solidFill>
                  <a:schemeClr val="tx1"/>
                </a:solidFill>
                <a:sym typeface="Symbol"/>
              </a:rPr>
              <a:t> igaz. </a:t>
            </a:r>
          </a:p>
          <a:p>
            <a:r>
              <a:rPr lang="hu-HU">
                <a:sym typeface="Symbol"/>
              </a:rPr>
              <a:t>Akkor </a:t>
            </a:r>
          </a:p>
          <a:p>
            <a:r>
              <a:rPr lang="hu-HU">
                <a:sym typeface="Symbol"/>
              </a:rPr>
              <a:t>(MT eset) igaznak kell lennie </a:t>
            </a:r>
            <a:r>
              <a:rPr lang="hu-HU" i="1">
                <a:sym typeface="Symbol"/>
              </a:rPr>
              <a:t>q</a:t>
            </a:r>
            <a:r>
              <a:rPr lang="hu-HU">
                <a:sym typeface="Symbol"/>
              </a:rPr>
              <a:t>-nak, amiről tudjuk, hogy nem igaz,</a:t>
            </a:r>
          </a:p>
          <a:p>
            <a:r>
              <a:rPr lang="hu-HU">
                <a:solidFill>
                  <a:schemeClr val="tx1"/>
                </a:solidFill>
                <a:sym typeface="Symbol"/>
              </a:rPr>
              <a:t>(RA eset) igaznak kellene lennie 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-nak is, 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-nak is.</a:t>
            </a:r>
          </a:p>
          <a:p>
            <a:r>
              <a:rPr lang="hu-HU">
                <a:sym typeface="Symbol"/>
              </a:rPr>
              <a:t>Mindkét esetben arra jutottunk, hogy ha </a:t>
            </a:r>
            <a:r>
              <a:rPr lang="hu-HU" i="1">
                <a:sym typeface="Symbol"/>
              </a:rPr>
              <a:t>p</a:t>
            </a:r>
            <a:r>
              <a:rPr lang="hu-HU">
                <a:sym typeface="Symbol"/>
              </a:rPr>
              <a:t> igaz lenne, akkor </a:t>
            </a:r>
            <a:r>
              <a:rPr lang="hu-HU" i="1">
                <a:sym typeface="Symbol"/>
              </a:rPr>
              <a:t>q</a:t>
            </a:r>
            <a:r>
              <a:rPr lang="hu-HU">
                <a:sym typeface="Symbol"/>
              </a:rPr>
              <a:t>-nak és </a:t>
            </a:r>
            <a:r>
              <a:rPr lang="hu-HU">
                <a:solidFill>
                  <a:schemeClr val="tx1"/>
                </a:solidFill>
                <a:sym typeface="Symbol"/>
              </a:rPr>
              <a:t></a:t>
            </a:r>
            <a:r>
              <a:rPr lang="hu-HU" i="1">
                <a:solidFill>
                  <a:schemeClr val="tx1"/>
                </a:solidFill>
                <a:sym typeface="Symbol"/>
              </a:rPr>
              <a:t>q</a:t>
            </a:r>
            <a:r>
              <a:rPr lang="hu-HU">
                <a:solidFill>
                  <a:schemeClr val="tx1"/>
                </a:solidFill>
                <a:sym typeface="Symbol"/>
              </a:rPr>
              <a:t>-nak egyszerre igaznak kellene lennie. Ez lehetetlen, az </a:t>
            </a:r>
            <a:r>
              <a:rPr lang="hu-HU" i="1">
                <a:solidFill>
                  <a:schemeClr val="tx1"/>
                </a:solidFill>
                <a:sym typeface="Symbol"/>
              </a:rPr>
              <a:t>ellentmondástalanság elve</a:t>
            </a:r>
            <a:r>
              <a:rPr lang="hu-HU">
                <a:solidFill>
                  <a:schemeClr val="tx1"/>
                </a:solidFill>
                <a:sym typeface="Symbol"/>
              </a:rPr>
              <a:t> miatt.</a:t>
            </a:r>
          </a:p>
          <a:p>
            <a:r>
              <a:rPr lang="hu-HU">
                <a:sym typeface="Symbol"/>
              </a:rPr>
              <a:t>Tehát akkor </a:t>
            </a:r>
            <a:r>
              <a:rPr lang="hu-HU" i="1">
                <a:sym typeface="Symbol"/>
              </a:rPr>
              <a:t>p</a:t>
            </a:r>
            <a:r>
              <a:rPr lang="hu-HU">
                <a:sym typeface="Symbol"/>
              </a:rPr>
              <a:t> nem igaz. De mivel ami nem igaz, az szükségképpen hamis (</a:t>
            </a:r>
            <a:r>
              <a:rPr lang="hu-HU" i="1">
                <a:sym typeface="Symbol"/>
              </a:rPr>
              <a:t>kizárt harmadik elve</a:t>
            </a:r>
            <a:r>
              <a:rPr lang="hu-HU">
                <a:sym typeface="Symbol"/>
              </a:rPr>
              <a:t>), </a:t>
            </a:r>
            <a:r>
              <a:rPr lang="hu-HU" i="1">
                <a:sym typeface="Symbol"/>
              </a:rPr>
              <a:t>q </a:t>
            </a:r>
            <a:r>
              <a:rPr lang="hu-HU">
                <a:sym typeface="Symbol"/>
              </a:rPr>
              <a:t>hamis.</a:t>
            </a:r>
          </a:p>
          <a:p>
            <a:r>
              <a:rPr lang="hu-HU">
                <a:solidFill>
                  <a:schemeClr val="tx1"/>
                </a:solidFill>
                <a:sym typeface="Symbol"/>
              </a:rPr>
              <a:t>Úgy látszik, az érvelés igazolásához szükség van az ellentmondástalanság és a kizárt harmadik elvére is. </a:t>
            </a:r>
          </a:p>
          <a:p>
            <a:r>
              <a:rPr lang="hu-HU">
                <a:sym typeface="Symbol"/>
              </a:rPr>
              <a:t>Hogy kerül mindez a matematikában (és/vagy a filozófiába)?</a:t>
            </a:r>
            <a:endParaRPr lang="hu-HU">
              <a:solidFill>
                <a:schemeClr val="tx1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3403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12474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filozófia kezdetei: Thalész, milétoszi kozmogónia.</a:t>
            </a:r>
          </a:p>
          <a:p>
            <a:r>
              <a:rPr lang="hu-HU"/>
              <a:t>A természet megfigyelésére, a látható tapasztalatokra és analógiára alapozott elképzelések a világ egészének keletkezéséről és mivoltáról.</a:t>
            </a:r>
          </a:p>
          <a:p>
            <a:r>
              <a:rPr lang="hu-HU"/>
              <a:t>Előtte: az eposzok világképe</a:t>
            </a:r>
          </a:p>
          <a:p>
            <a:pPr marL="285750" indent="-285750">
              <a:buFontTx/>
              <a:buChar char="-"/>
            </a:pPr>
            <a:r>
              <a:rPr lang="hu-HU"/>
              <a:t>Homérosz: a közösség közös hagyománya, ez adja a tekintélyét és elhitető erejét.</a:t>
            </a:r>
          </a:p>
          <a:p>
            <a:pPr marL="285750" indent="-285750">
              <a:buFontTx/>
              <a:buChar char="-"/>
            </a:pPr>
            <a:r>
              <a:rPr lang="hu-HU"/>
              <a:t>Hésziodosz: a költő személyesen  ismeri meg az igaz mítoszt.</a:t>
            </a:r>
          </a:p>
          <a:p>
            <a:endParaRPr lang="hu-HU"/>
          </a:p>
          <a:p>
            <a:r>
              <a:rPr lang="hu-HU"/>
              <a:t>Szemlélet-kritika és indirekt bizonyítás a filozófiában:</a:t>
            </a:r>
          </a:p>
          <a:p>
            <a:r>
              <a:rPr lang="hu-HU"/>
              <a:t>Parmenidész tankölteménye:</a:t>
            </a:r>
          </a:p>
          <a:p>
            <a:r>
              <a:rPr lang="hu-HU"/>
              <a:t>„…és ne kényszerítsen a sok tapasztalat keltette szokás erre az útra, </a:t>
            </a:r>
          </a:p>
          <a:p>
            <a:r>
              <a:rPr lang="hu-HU"/>
              <a:t>hogy céltalan szemet vagy értelmetlen zajjal teli fület és nyelvet</a:t>
            </a:r>
          </a:p>
          <a:p>
            <a:r>
              <a:rPr lang="hu-HU"/>
              <a:t>használj …” (fr. 7, 3-5)</a:t>
            </a:r>
          </a:p>
        </p:txBody>
      </p:sp>
    </p:spTree>
    <p:extLst>
      <p:ext uri="{BB962C8B-B14F-4D97-AF65-F5344CB8AC3E}">
        <p14:creationId xmlns:p14="http://schemas.microsoft.com/office/powerpoint/2010/main" val="13006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764704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fr. 8, 5-9</a:t>
            </a:r>
          </a:p>
          <a:p>
            <a:r>
              <a:rPr lang="hu-HU"/>
              <a:t> [a „van” jegyei]</a:t>
            </a:r>
          </a:p>
          <a:p>
            <a:r>
              <a:rPr lang="hu-HU"/>
              <a:t>„(</a:t>
            </a:r>
            <a:r>
              <a:rPr lang="hu-HU" i="1"/>
              <a:t>Az</a:t>
            </a:r>
            <a:r>
              <a:rPr lang="hu-HU"/>
              <a:t>) nem egykor volt vagy lesz, mivel most van, minden együtt,</a:t>
            </a:r>
          </a:p>
          <a:p>
            <a:r>
              <a:rPr lang="hu-HU"/>
              <a:t>egy, folytonos. Mert miféle születését tudnád kinyomozni,</a:t>
            </a:r>
          </a:p>
          <a:p>
            <a:r>
              <a:rPr lang="hu-HU"/>
              <a:t>hogyan és honnan növekedett volna?  Nem fogom megengedni, hogy a nemlétezőből</a:t>
            </a:r>
          </a:p>
          <a:p>
            <a:r>
              <a:rPr lang="hu-HU"/>
              <a:t>mondd vagy gondold (</a:t>
            </a:r>
            <a:r>
              <a:rPr lang="hu-HU" i="1"/>
              <a:t>keletkezését</a:t>
            </a:r>
            <a:r>
              <a:rPr lang="hu-HU"/>
              <a:t>), mert nem mondható és nem gondolható el,</a:t>
            </a:r>
          </a:p>
          <a:p>
            <a:r>
              <a:rPr lang="hu-HU"/>
              <a:t>hogy (</a:t>
            </a:r>
            <a:r>
              <a:rPr lang="hu-HU" i="1"/>
              <a:t>az</a:t>
            </a:r>
            <a:r>
              <a:rPr lang="hu-HU"/>
              <a:t>) nincs.” </a:t>
            </a:r>
          </a:p>
          <a:p>
            <a:r>
              <a:rPr lang="hu-HU"/>
              <a:t>Azaz: </a:t>
            </a:r>
          </a:p>
          <a:p>
            <a:r>
              <a:rPr lang="hu-HU"/>
              <a:t>Ha azt mondod, hogy keletkezett, akkor azt kell mondanod, hogy a nemlétezőből keletkezett. </a:t>
            </a:r>
          </a:p>
          <a:p>
            <a:r>
              <a:rPr lang="hu-HU"/>
              <a:t>De a nemlétező nem mondható és nem gondolható.</a:t>
            </a:r>
          </a:p>
          <a:p>
            <a:r>
              <a:rPr lang="hu-HU"/>
              <a:t>Tehát a létező nem keletkezett.</a:t>
            </a:r>
          </a:p>
          <a:p>
            <a:r>
              <a:rPr lang="hu-HU"/>
              <a:t>[Kisebb kiegyenesítésekkel] MT formájú érvelés.</a:t>
            </a:r>
          </a:p>
          <a:p>
            <a:r>
              <a:rPr lang="hu-HU"/>
              <a:t>A létező összes jegyéhez ilyen jellegű érv tartozik.</a:t>
            </a:r>
          </a:p>
          <a:p>
            <a:r>
              <a:rPr lang="hu-HU"/>
              <a:t>És mindegyikhez olyasféle második premissza tartozik, hogy a nemlétező nem létezik, kimondhatatlan, gondolhatatlan.</a:t>
            </a:r>
          </a:p>
          <a:p>
            <a:r>
              <a:rPr lang="hu-HU"/>
              <a:t>Hogy ez így van, azt a tanköltemény (feltehetően) megelőző részei indokolják.</a:t>
            </a:r>
          </a:p>
        </p:txBody>
      </p:sp>
    </p:spTree>
    <p:extLst>
      <p:ext uri="{BB962C8B-B14F-4D97-AF65-F5344CB8AC3E}">
        <p14:creationId xmlns:p14="http://schemas.microsoft.com/office/powerpoint/2010/main" val="29844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fr.2, 3-8:</a:t>
            </a:r>
          </a:p>
          <a:p>
            <a:r>
              <a:rPr lang="hu-HU"/>
              <a:t>„Az egyik az, hogy (</a:t>
            </a:r>
            <a:r>
              <a:rPr lang="hu-HU" i="1"/>
              <a:t>az</a:t>
            </a:r>
            <a:r>
              <a:rPr lang="hu-HU"/>
              <a:t>) van és hogy lehetetlen (</a:t>
            </a:r>
            <a:r>
              <a:rPr lang="hu-HU" i="1"/>
              <a:t>számára</a:t>
            </a:r>
            <a:r>
              <a:rPr lang="hu-HU"/>
              <a:t>) nem lenni,</a:t>
            </a:r>
          </a:p>
          <a:p>
            <a:r>
              <a:rPr lang="hu-HU"/>
              <a:t>ez a Bizonyosság ösvénye, (mert az Igazságot követi);</a:t>
            </a:r>
          </a:p>
          <a:p>
            <a:r>
              <a:rPr lang="hu-HU"/>
              <a:t>a másik, hogy (</a:t>
            </a:r>
            <a:r>
              <a:rPr lang="hu-HU" i="1"/>
              <a:t>az</a:t>
            </a:r>
            <a:r>
              <a:rPr lang="hu-HU"/>
              <a:t>) nincs, és hogy szükségszerű (</a:t>
            </a:r>
            <a:r>
              <a:rPr lang="hu-HU" i="1"/>
              <a:t>számára</a:t>
            </a:r>
            <a:r>
              <a:rPr lang="hu-HU"/>
              <a:t>) nem lenni. </a:t>
            </a:r>
            <a:br>
              <a:rPr lang="hu-HU"/>
            </a:br>
            <a:r>
              <a:rPr lang="hu-HU"/>
              <a:t>Azt mondom neked, hogy ez az ösvény teljességgel kutathatatlan,</a:t>
            </a:r>
          </a:p>
          <a:p>
            <a:r>
              <a:rPr lang="hu-HU"/>
              <a:t>mert nem ismerheted meg a nem létezőt – mivel nem lehetséges –</a:t>
            </a:r>
          </a:p>
          <a:p>
            <a:r>
              <a:rPr lang="hu-HU"/>
              <a:t>és rá sem mutathatsz.”</a:t>
            </a:r>
          </a:p>
          <a:p>
            <a:r>
              <a:rPr lang="hu-HU"/>
              <a:t>fr. 7, 1:</a:t>
            </a:r>
          </a:p>
          <a:p>
            <a:r>
              <a:rPr lang="hu-HU"/>
              <a:t>„Mert soha nem lesz kikényszeríthető, hogy a dolgok, amelyek nincsenek, legyenek”</a:t>
            </a:r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9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4B26F6AC-86E9-4E7A-96E4-857C0BDEFA70}"/>
              </a:ext>
            </a:extLst>
          </p:cNvPr>
          <p:cNvSpPr/>
          <p:nvPr/>
        </p:nvSpPr>
        <p:spPr>
          <a:xfrm>
            <a:off x="539552" y="764704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 létige használatai:</a:t>
            </a:r>
          </a:p>
          <a:p>
            <a:endParaRPr lang="hu-HU"/>
          </a:p>
          <a:p>
            <a:r>
              <a:rPr lang="hu-HU"/>
              <a:t>	1. létezéspredikátum ( x létezik, E(x))</a:t>
            </a:r>
          </a:p>
          <a:p>
            <a:r>
              <a:rPr lang="hu-HU"/>
              <a:t>  </a:t>
            </a:r>
          </a:p>
          <a:p>
            <a:r>
              <a:rPr lang="hu-HU"/>
              <a:t>eszti	2. veridikus (kb. (</a:t>
            </a:r>
            <a:r>
              <a:rPr lang="hu-HU" i="1"/>
              <a:t>úgy</a:t>
            </a:r>
            <a:r>
              <a:rPr lang="hu-HU"/>
              <a:t>) van, igaz, fennáll)</a:t>
            </a:r>
          </a:p>
          <a:p>
            <a:r>
              <a:rPr lang="hu-HU"/>
              <a:t>		3. azonos (</a:t>
            </a:r>
            <a:r>
              <a:rPr lang="hu-HU" i="1"/>
              <a:t>a</a:t>
            </a:r>
            <a:r>
              <a:rPr lang="hu-HU"/>
              <a:t> nem más, mint </a:t>
            </a:r>
            <a:r>
              <a:rPr lang="hu-HU" i="1"/>
              <a:t>b</a:t>
            </a:r>
            <a:r>
              <a:rPr lang="hu-HU"/>
              <a:t>) </a:t>
            </a:r>
          </a:p>
          <a:p>
            <a:r>
              <a:rPr lang="hu-HU"/>
              <a:t>	kopula</a:t>
            </a:r>
          </a:p>
          <a:p>
            <a:r>
              <a:rPr lang="hu-HU"/>
              <a:t>		4. predikatív (</a:t>
            </a:r>
            <a:r>
              <a:rPr lang="hu-HU" i="1"/>
              <a:t>a </a:t>
            </a:r>
            <a:r>
              <a:rPr lang="hu-HU"/>
              <a:t>rendelkezik a</a:t>
            </a:r>
            <a:r>
              <a:rPr lang="hu-HU" i="1"/>
              <a:t> B </a:t>
            </a:r>
            <a:r>
              <a:rPr lang="hu-HU"/>
              <a:t> tulajdonsággal</a:t>
            </a:r>
          </a:p>
          <a:p>
            <a:endParaRPr lang="hu-HU"/>
          </a:p>
          <a:p>
            <a:r>
              <a:rPr lang="hu-HU"/>
              <a:t>Mind a négy használathoz hozzárendelhető  a 2. (és egyúttal a 7.) fragmentum egy-egy hozzávetőleges értelmezése és formalizálása. </a:t>
            </a:r>
          </a:p>
          <a:p>
            <a:r>
              <a:rPr lang="hu-HU"/>
              <a:t>(Egyszerűség kedvéért folyamatosan hanyagoljuk a modális  kifejezéseket [‚lehetetlen’, ‚szükségszerű’]. Úgy tekinthetjük, hogy ezek csak annak nyomatékosítására szolgálnak, hogy a kimondottak kétségtelen igazságok.)</a:t>
            </a:r>
          </a:p>
          <a:p>
            <a:endParaRPr lang="hu-HU"/>
          </a:p>
        </p:txBody>
      </p:sp>
      <p:sp>
        <p:nvSpPr>
          <p:cNvPr id="3" name="Bal oldali kapcsos zárójel 2">
            <a:extLst>
              <a:ext uri="{FF2B5EF4-FFF2-40B4-BE49-F238E27FC236}">
                <a16:creationId xmlns:a16="http://schemas.microsoft.com/office/drawing/2014/main" id="{04E0B629-7970-41BD-812A-BA61B569F8B4}"/>
              </a:ext>
            </a:extLst>
          </p:cNvPr>
          <p:cNvSpPr/>
          <p:nvPr/>
        </p:nvSpPr>
        <p:spPr>
          <a:xfrm>
            <a:off x="1331640" y="1484784"/>
            <a:ext cx="189735" cy="122413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Bal oldali kapcsos zárójel 3">
            <a:extLst>
              <a:ext uri="{FF2B5EF4-FFF2-40B4-BE49-F238E27FC236}">
                <a16:creationId xmlns:a16="http://schemas.microsoft.com/office/drawing/2014/main" id="{D219E1CB-E5B0-4DAC-BDF3-21E52BE77435}"/>
              </a:ext>
            </a:extLst>
          </p:cNvPr>
          <p:cNvSpPr/>
          <p:nvPr/>
        </p:nvSpPr>
        <p:spPr>
          <a:xfrm>
            <a:off x="2241455" y="2276872"/>
            <a:ext cx="288032" cy="580321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77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1359</Words>
  <Application>Microsoft Office PowerPoint</Application>
  <PresentationFormat>Diavetítés a képernyőre (4:3 oldalarány)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Andras</dc:creator>
  <cp:lastModifiedBy>András Máté</cp:lastModifiedBy>
  <cp:revision>38</cp:revision>
  <cp:lastPrinted>2019-09-19T16:43:15Z</cp:lastPrinted>
  <dcterms:created xsi:type="dcterms:W3CDTF">2014-02-20T13:27:05Z</dcterms:created>
  <dcterms:modified xsi:type="dcterms:W3CDTF">2019-09-23T08:46:28Z</dcterms:modified>
</cp:coreProperties>
</file>