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96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35B593-C834-4FCB-8B54-9C66C740E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80662F0F-FA86-4EE4-8B37-6B6062705F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C939732-8531-45F0-9323-DD99EF162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97B6-47EF-4CF0-A407-F6503ECDC3E9}" type="datetimeFigureOut">
              <a:rPr lang="hu-HU" smtClean="0"/>
              <a:pPr/>
              <a:t>2019. 09. 12.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69EAAFA-3E6F-4AED-B537-2EB113C3A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AF719C8-E9BB-4489-AD5A-BAE02CF2C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7C45-4CBD-485B-BEDD-852A32A9F14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2974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67054D7-52B1-4B73-AD60-CB50C6118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E3BB5265-2E71-4158-AEAF-E501751305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E8BB794-1DB0-4354-8D4D-6797A3CE1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97B6-47EF-4CF0-A407-F6503ECDC3E9}" type="datetimeFigureOut">
              <a:rPr lang="hu-HU" smtClean="0"/>
              <a:pPr/>
              <a:t>2019. 09. 12.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D076323-88F2-4231-9C0C-E274988C1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D64ED6F-28AF-4678-93CD-113A04BD2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7C45-4CBD-485B-BEDD-852A32A9F14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5177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5CC6E784-15AA-45A0-B2E2-35A6B68056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530357C5-DCF5-4235-B8C3-9E12739876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6A43734-E455-4DEE-B621-9AA8ABCF5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97B6-47EF-4CF0-A407-F6503ECDC3E9}" type="datetimeFigureOut">
              <a:rPr lang="hu-HU" smtClean="0"/>
              <a:pPr/>
              <a:t>2019. 09. 12.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AB6964E-75CE-4C02-8B66-45BE9DEE2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BB96466-D2CE-4856-828E-56F213D8E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7C45-4CBD-485B-BEDD-852A32A9F14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5647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20B6A19-A26E-41AF-8D02-41189DA18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E26E2A8-C790-4A27-90F7-FF21DD01C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873DA0B-B527-4353-B9DF-405F3F9B9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97B6-47EF-4CF0-A407-F6503ECDC3E9}" type="datetimeFigureOut">
              <a:rPr lang="hu-HU" smtClean="0"/>
              <a:pPr/>
              <a:t>2019. 09. 12.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02CE0AB-17E0-4E08-8D77-C0573EDA0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A383562-56DA-4084-9727-5C21DBF2B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7C45-4CBD-485B-BEDD-852A32A9F14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96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A67CEB7-0AB2-4E98-99A9-E2FB3B574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FA71437-C7F5-4F63-80D8-D0605BD42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5B0B319-C5B5-4EE3-A9D5-D21BEBEB0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97B6-47EF-4CF0-A407-F6503ECDC3E9}" type="datetimeFigureOut">
              <a:rPr lang="hu-HU" smtClean="0"/>
              <a:pPr/>
              <a:t>2019. 09. 12.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0990FDD-4B35-433F-8407-99A8B0187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9150E85-E7DC-45F3-BF19-F632D3DCA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7C45-4CBD-485B-BEDD-852A32A9F14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064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60AAB12-64CF-4888-A352-BF713184F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2722B0B-1BBC-4D9D-859C-346E7686ED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6C1F242-1AD7-496D-ABC4-B995ED43E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1EC0FE4-7225-494B-83B8-7070EF44A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97B6-47EF-4CF0-A407-F6503ECDC3E9}" type="datetimeFigureOut">
              <a:rPr lang="hu-HU" smtClean="0"/>
              <a:pPr/>
              <a:t>2019. 09. 12.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FA88CE88-DE8C-488A-8AF5-EB91AD228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1C2FB097-7E11-47A3-92E5-6DCED05B7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7C45-4CBD-485B-BEDD-852A32A9F14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1384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FC358C2-E0FF-4C23-842E-08A1475B0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649AE43-A0D1-460D-B0BB-1231CE347A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668710AA-D289-4A5B-9D85-2EF014926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37B7D6B8-F5A4-49C0-8124-41CA888874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7567D136-86E9-4AFE-8510-0A3ED982D0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DEEA1ED0-9106-4159-B0F1-A49C371BD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97B6-47EF-4CF0-A407-F6503ECDC3E9}" type="datetimeFigureOut">
              <a:rPr lang="hu-HU" smtClean="0"/>
              <a:pPr/>
              <a:t>2019. 09. 12.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1CD9FE81-65BC-4A97-9C58-DD914D996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EE6BFF3F-51EC-4CF3-8693-DC299EE6D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7C45-4CBD-485B-BEDD-852A32A9F14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9334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9CA7F7C-E1C9-4987-BBBF-BDCAA9F3F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BA8A9A44-EB90-44E6-B25C-1F7A5B2F3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97B6-47EF-4CF0-A407-F6503ECDC3E9}" type="datetimeFigureOut">
              <a:rPr lang="hu-HU" smtClean="0"/>
              <a:pPr/>
              <a:t>2019. 09. 12.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04DF8A32-FA8F-4907-9E30-ACD977301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0E64F127-665D-48AF-8334-785713B69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7C45-4CBD-485B-BEDD-852A32A9F14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5414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43877DE8-4B11-4052-ADBE-7C1591CD8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97B6-47EF-4CF0-A407-F6503ECDC3E9}" type="datetimeFigureOut">
              <a:rPr lang="hu-HU" smtClean="0"/>
              <a:pPr/>
              <a:t>2019. 09. 12.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3B744BAE-0C61-4053-961C-EA4E4213B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23B1ED71-3362-4CDE-A4EB-BF4DBD2DB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7C45-4CBD-485B-BEDD-852A32A9F14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0872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4EE044F-2717-453D-970C-49B4F1DF8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87CACF0-16D7-44BA-A6DE-5A52FD422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E35C52A-B860-4C71-ABA0-03C9E6F0A8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C369D296-919F-47FA-810D-31569AEC1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97B6-47EF-4CF0-A407-F6503ECDC3E9}" type="datetimeFigureOut">
              <a:rPr lang="hu-HU" smtClean="0"/>
              <a:pPr/>
              <a:t>2019. 09. 12.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C6B130E5-DDD3-4763-8CE2-CAC99119E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E68A2E4-100F-4C87-AA68-D3DB6C81A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7C45-4CBD-485B-BEDD-852A32A9F14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1924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00FB60B-270B-466D-A00B-34794D1F0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D306D0D9-1FC9-411F-B681-FDBB22B439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A8C5B1A-5809-401D-9446-B5BB4520E3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FD20248-D301-4AB0-AFD1-6B58071E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97B6-47EF-4CF0-A407-F6503ECDC3E9}" type="datetimeFigureOut">
              <a:rPr lang="hu-HU" smtClean="0"/>
              <a:pPr/>
              <a:t>2019. 09. 12.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7C44F7C-B3A2-4ADC-B550-81441F8E4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F22862F3-D97A-4FE9-BF7D-E162DDFBB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7C45-4CBD-485B-BEDD-852A32A9F14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1226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25D7486B-EEFC-4B2A-B134-A23063DB0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2B277D79-1B1A-4A8F-8DCB-0D5D628AA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43068E4-2CE6-4208-B8C1-E27533AB73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497B6-47EF-4CF0-A407-F6503ECDC3E9}" type="datetimeFigureOut">
              <a:rPr lang="hu-HU" smtClean="0"/>
              <a:pPr/>
              <a:t>2019. 09. 12.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1912DB0-10A9-410D-AF0E-A183FC597B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3E2DF50-93B5-4B27-A92A-107960247F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97C45-4CBD-485B-BEDD-852A32A9F14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9401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hil.elte.hu/mate/logtort1/logtort1.html" TargetMode="External"/><Relationship Id="rId2" Type="http://schemas.openxmlformats.org/officeDocument/2006/relationships/hyperlink" Target="mailto:mate.andras53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31574B3-D42D-4D36-AB22-26E00D556E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/>
              <a:t>Az ókori logika története</a:t>
            </a:r>
            <a:br>
              <a:rPr lang="hu-HU"/>
            </a:br>
            <a:r>
              <a:rPr lang="hu-HU" sz="2800"/>
              <a:t>Máté András ny. docens</a:t>
            </a:r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C4506DC7-5B73-4641-9F3D-41197A19C9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>
                <a:hlinkClick r:id="rId2"/>
              </a:rPr>
              <a:t>mate.andras53@gmail.com</a:t>
            </a:r>
            <a:endParaRPr lang="hu-HU"/>
          </a:p>
          <a:p>
            <a:r>
              <a:rPr lang="hu-HU">
                <a:hlinkClick r:id="rId3"/>
              </a:rPr>
              <a:t>http://phil.elte.hu/mate/logtort1/logtort1.html</a:t>
            </a:r>
            <a:endParaRPr lang="hu-HU"/>
          </a:p>
          <a:p>
            <a:r>
              <a:rPr lang="hu-HU"/>
              <a:t>Fogadóóra: P 13:00-14:00</a:t>
            </a:r>
          </a:p>
        </p:txBody>
      </p:sp>
    </p:spTree>
    <p:extLst>
      <p:ext uri="{BB962C8B-B14F-4D97-AF65-F5344CB8AC3E}">
        <p14:creationId xmlns:p14="http://schemas.microsoft.com/office/powerpoint/2010/main" val="2100774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83568" y="1124744"/>
            <a:ext cx="81369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A logika története – mi a tárgya és hol kezdődik?</a:t>
            </a:r>
          </a:p>
          <a:p>
            <a:r>
              <a:rPr lang="hu-HU"/>
              <a:t>Természetesen Görögországban kezdődik.</a:t>
            </a:r>
          </a:p>
          <a:p>
            <a:r>
              <a:rPr lang="hu-HU"/>
              <a:t>Logika: a helyes érvelés szabályai és kritériumai</a:t>
            </a:r>
          </a:p>
          <a:p>
            <a:r>
              <a:rPr lang="hu-HU"/>
              <a:t>	meg sok minden, ami hozzá kapcsolódik.</a:t>
            </a:r>
          </a:p>
          <a:p>
            <a:r>
              <a:rPr lang="hu-HU"/>
              <a:t>	Állítások értelmezése</a:t>
            </a:r>
          </a:p>
          <a:p>
            <a:r>
              <a:rPr lang="hu-HU"/>
              <a:t>	Fogalmak kapcsolata</a:t>
            </a:r>
          </a:p>
          <a:p>
            <a:r>
              <a:rPr lang="hu-HU"/>
              <a:t>	Heurisztika</a:t>
            </a:r>
          </a:p>
          <a:p>
            <a:r>
              <a:rPr lang="hu-HU"/>
              <a:t>	…</a:t>
            </a:r>
          </a:p>
          <a:p>
            <a:r>
              <a:rPr lang="hu-HU"/>
              <a:t>Logikai elmélet: </a:t>
            </a:r>
          </a:p>
          <a:p>
            <a:r>
              <a:rPr lang="hu-HU"/>
              <a:t>	1. Következtetések egy tág körére vonatkozóan állít fel általános szabályokat</a:t>
            </a:r>
          </a:p>
          <a:p>
            <a:r>
              <a:rPr lang="hu-HU"/>
              <a:t>	2. Ezeket rendszerbe foglalja (a szabályok között is vannak logikai kapcsolatok.</a:t>
            </a:r>
          </a:p>
          <a:p>
            <a:endParaRPr lang="hu-HU"/>
          </a:p>
          <a:p>
            <a:r>
              <a:rPr lang="hu-HU"/>
              <a:t>Ezt a két követelményt együtt elsőként az </a:t>
            </a:r>
            <a:r>
              <a:rPr lang="hu-HU" err="1"/>
              <a:t>Organon</a:t>
            </a:r>
            <a:r>
              <a:rPr lang="hu-HU"/>
              <a:t> teljesíti.</a:t>
            </a:r>
          </a:p>
          <a:p>
            <a:r>
              <a:rPr lang="hu-HU"/>
              <a:t>1.-re Platón dialógusaiban is találunk számos példát.</a:t>
            </a:r>
          </a:p>
          <a:p>
            <a:r>
              <a:rPr lang="hu-HU"/>
              <a:t>Sőt, korábban is.</a:t>
            </a:r>
          </a:p>
        </p:txBody>
      </p:sp>
    </p:spTree>
    <p:extLst>
      <p:ext uri="{BB962C8B-B14F-4D97-AF65-F5344CB8AC3E}">
        <p14:creationId xmlns:p14="http://schemas.microsoft.com/office/powerpoint/2010/main" val="175599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67544" y="1052736"/>
            <a:ext cx="813690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Logikai gyakorlat:</a:t>
            </a:r>
          </a:p>
          <a:p>
            <a:r>
              <a:rPr lang="hu-HU"/>
              <a:t>Szisztematikusan alkalmazunk következtetéseket mások meggyőzésére.</a:t>
            </a:r>
          </a:p>
          <a:p>
            <a:r>
              <a:rPr lang="hu-HU"/>
              <a:t>Megkülönböztetjük a következtetésekre és a tényekre való hivatkozást.</a:t>
            </a:r>
          </a:p>
          <a:p>
            <a:r>
              <a:rPr lang="hu-HU"/>
              <a:t>A gyakorlat itt megelőzi az elméletet. Nem a gyakorlat az alkalmazás, hanem az elmélet a (kritikai) reflexió a gyakorlatra.</a:t>
            </a:r>
          </a:p>
          <a:p>
            <a:r>
              <a:rPr lang="hu-HU"/>
              <a:t>Ez sem volt mindig.  A klasszikus antikvitásban szaporodnak meg nagy mértékben az ilyen gyakorlatra utaló bizonyítékok. (Kr. e. (6.) 5. sz.-tól.)</a:t>
            </a:r>
          </a:p>
          <a:p>
            <a:endParaRPr lang="hu-HU"/>
          </a:p>
          <a:p>
            <a:r>
              <a:rPr lang="hu-HU"/>
              <a:t>Társadalomtörténeti alapok? Hipotézisek. </a:t>
            </a:r>
          </a:p>
          <a:p>
            <a:endParaRPr lang="hu-HU"/>
          </a:p>
          <a:p>
            <a:r>
              <a:rPr lang="hu-HU"/>
              <a:t>Három terület: 1. jog/bíráskodás, 2. filozófia, 3.matematika.</a:t>
            </a:r>
          </a:p>
          <a:p>
            <a:endParaRPr lang="hu-HU"/>
          </a:p>
          <a:p>
            <a:r>
              <a:rPr lang="hu-HU"/>
              <a:t>1.: csak most, bevezetőként említem.</a:t>
            </a:r>
            <a:br>
              <a:rPr lang="hu-HU"/>
            </a:br>
            <a:r>
              <a:rPr lang="hu-HU"/>
              <a:t>Törvények írásba foglalása (Szolón, 6. sz.).</a:t>
            </a:r>
            <a:br>
              <a:rPr lang="hu-HU"/>
            </a:br>
            <a:r>
              <a:rPr lang="hu-HU"/>
              <a:t>Más, korábbi társadalmakban is van írott törvénykönyv. (Mózes, Hammurapi)</a:t>
            </a:r>
            <a:br>
              <a:rPr lang="hu-HU"/>
            </a:br>
            <a:r>
              <a:rPr lang="hu-HU"/>
              <a:t>Mennyiben más a görög törvénykezési gyakorlat, a bírósági viták természete?</a:t>
            </a:r>
          </a:p>
          <a:p>
            <a:endParaRPr lang="hu-HU"/>
          </a:p>
          <a:p>
            <a:r>
              <a:rPr lang="hu-HU"/>
              <a:t>2.,3. : követni fogjuk. De előbb egy szöveg, ahol mind a három megvan.</a:t>
            </a:r>
          </a:p>
        </p:txBody>
      </p:sp>
    </p:spTree>
    <p:extLst>
      <p:ext uri="{BB962C8B-B14F-4D97-AF65-F5344CB8AC3E}">
        <p14:creationId xmlns:p14="http://schemas.microsoft.com/office/powerpoint/2010/main" val="257570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67544" y="908720"/>
            <a:ext cx="81369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Epikharmosz (5. sz. komédiaíró)</a:t>
            </a:r>
          </a:p>
          <a:p>
            <a:endParaRPr lang="hu-HU"/>
          </a:p>
          <a:p>
            <a:r>
              <a:rPr lang="hu-HU"/>
              <a:t>1. fragmentum</a:t>
            </a:r>
          </a:p>
          <a:p>
            <a:pPr lvl="0"/>
            <a:r>
              <a:rPr lang="hu-HU">
                <a:sym typeface="Symbol"/>
              </a:rPr>
              <a:t> </a:t>
            </a:r>
            <a:r>
              <a:rPr lang="hu-HU"/>
              <a:t>Mindig itt volt minden isten, s nem hiányzott, nem soha,</a:t>
            </a:r>
          </a:p>
          <a:p>
            <a:r>
              <a:rPr lang="hu-HU"/>
              <a:t>s minden itt van mindörökkön változatlan általuk.</a:t>
            </a:r>
          </a:p>
          <a:p>
            <a:pPr lvl="0"/>
            <a:r>
              <a:rPr lang="hu-HU">
                <a:sym typeface="Symbol"/>
              </a:rPr>
              <a:t> </a:t>
            </a:r>
            <a:r>
              <a:rPr lang="hu-HU"/>
              <a:t>Mégis mondják: istenek közt Khaosz lett legelőbb.</a:t>
            </a:r>
          </a:p>
          <a:p>
            <a:pPr lvl="0"/>
            <a:r>
              <a:rPr lang="hu-HU">
                <a:sym typeface="Symbol"/>
              </a:rPr>
              <a:t> </a:t>
            </a:r>
            <a:r>
              <a:rPr lang="hu-HU"/>
              <a:t>Már hogyan? Honnan jöhetne mint első, s hová mehet?</a:t>
            </a:r>
          </a:p>
          <a:p>
            <a:pPr lvl="0"/>
            <a:r>
              <a:rPr lang="hu-HU">
                <a:sym typeface="Symbol"/>
              </a:rPr>
              <a:t> </a:t>
            </a:r>
            <a:r>
              <a:rPr lang="hu-HU"/>
              <a:t>Semmi sem jött hát először? </a:t>
            </a:r>
            <a:r>
              <a:rPr lang="hu-HU">
                <a:sym typeface="Symbol"/>
              </a:rPr>
              <a:t></a:t>
            </a:r>
            <a:r>
              <a:rPr lang="hu-HU"/>
              <a:t>  </a:t>
            </a:r>
            <a:r>
              <a:rPr lang="hu-HU" i="1"/>
              <a:t>Másodszor</a:t>
            </a:r>
            <a:r>
              <a:rPr lang="hu-HU"/>
              <a:t> sem, Zeuszra, nem,</a:t>
            </a:r>
          </a:p>
          <a:p>
            <a:r>
              <a:rPr lang="hu-HU"/>
              <a:t>már legalább, amiről mi szólunk, mindaz itt volt mindig is.</a:t>
            </a:r>
          </a:p>
          <a:p>
            <a:endParaRPr lang="hu-HU"/>
          </a:p>
          <a:p>
            <a:r>
              <a:rPr lang="hu-HU"/>
              <a:t>Mire-kire emlékeztet?</a:t>
            </a:r>
          </a:p>
          <a:p>
            <a:r>
              <a:rPr lang="hu-HU"/>
              <a:t>Találunk-e benne érvelést?</a:t>
            </a:r>
          </a:p>
          <a:p>
            <a:r>
              <a:rPr lang="hu-HU"/>
              <a:t>Milyen érvelést?</a:t>
            </a:r>
          </a:p>
          <a:p>
            <a:endParaRPr lang="hu-HU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54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11560" y="908720"/>
            <a:ext cx="79208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2. fragmentum</a:t>
            </a:r>
          </a:p>
          <a:p>
            <a:pPr lvl="0"/>
            <a:r>
              <a:rPr lang="hu-HU"/>
              <a:t> </a:t>
            </a:r>
            <a:r>
              <a:rPr lang="hu-HU">
                <a:sym typeface="Symbol"/>
              </a:rPr>
              <a:t> </a:t>
            </a:r>
            <a:r>
              <a:rPr lang="hu-HU"/>
              <a:t>Páratlan számhoz, vagy éppen pároshoz, ha óhajtod,</a:t>
            </a:r>
          </a:p>
          <a:p>
            <a:r>
              <a:rPr lang="hu-HU"/>
              <a:t>egy kövecskét hozzátesznek, vagy elvesznek egyet is,</a:t>
            </a:r>
          </a:p>
          <a:p>
            <a:r>
              <a:rPr lang="hu-HU"/>
              <a:t>azt hiszed, hogy ugyanaz marad talán? </a:t>
            </a:r>
            <a:r>
              <a:rPr lang="hu-HU">
                <a:sym typeface="Symbol"/>
              </a:rPr>
              <a:t></a:t>
            </a:r>
            <a:r>
              <a:rPr lang="hu-HU"/>
              <a:t> Dehogy hiszem.</a:t>
            </a:r>
          </a:p>
          <a:p>
            <a:pPr lvl="0"/>
            <a:r>
              <a:rPr lang="hu-HU">
                <a:sym typeface="Symbol"/>
              </a:rPr>
              <a:t> </a:t>
            </a:r>
            <a:r>
              <a:rPr lang="hu-HU"/>
              <a:t>És ha egy könyöknyi mértékhez talán még egy kicsit </a:t>
            </a:r>
          </a:p>
          <a:p>
            <a:r>
              <a:rPr lang="hu-HU"/>
              <a:t>hozzátesznek, vagy ami megvolt, azt lemetszik, megmarad</a:t>
            </a:r>
          </a:p>
          <a:p>
            <a:r>
              <a:rPr lang="hu-HU"/>
              <a:t>ugyanaz a mérték? </a:t>
            </a:r>
            <a:r>
              <a:rPr lang="hu-HU">
                <a:sym typeface="Symbol"/>
              </a:rPr>
              <a:t></a:t>
            </a:r>
            <a:r>
              <a:rPr lang="hu-HU"/>
              <a:t> Semmiképpen. </a:t>
            </a:r>
            <a:r>
              <a:rPr lang="hu-HU">
                <a:sym typeface="Symbol"/>
              </a:rPr>
              <a:t></a:t>
            </a:r>
            <a:r>
              <a:rPr lang="hu-HU"/>
              <a:t> Kérlek akkor, hogy tekints</a:t>
            </a:r>
          </a:p>
          <a:p>
            <a:r>
              <a:rPr lang="hu-HU"/>
              <a:t>éppenígy az emberekre: ez növekszik, az lefogy,</a:t>
            </a:r>
          </a:p>
          <a:p>
            <a:r>
              <a:rPr lang="hu-HU"/>
              <a:t>minden ember egyre-másra új s új változásban él.</a:t>
            </a:r>
          </a:p>
          <a:p>
            <a:r>
              <a:rPr lang="hu-HU"/>
              <a:t>És mi természettől fogva változik s helyt nem marad,</a:t>
            </a:r>
          </a:p>
          <a:p>
            <a:r>
              <a:rPr lang="hu-HU"/>
              <a:t>az már más, mi volt imént a mássá változás előtt;</a:t>
            </a:r>
          </a:p>
          <a:p>
            <a:r>
              <a:rPr lang="hu-HU"/>
              <a:t>s így te is más voltál tegnap, mint ma vagy, s én magam is,</a:t>
            </a:r>
          </a:p>
          <a:p>
            <a:r>
              <a:rPr lang="hu-HU"/>
              <a:t>s holnap is mások leszünk már ugyane törvény szerint.</a:t>
            </a:r>
          </a:p>
          <a:p>
            <a:endParaRPr lang="hu-HU"/>
          </a:p>
          <a:p>
            <a:r>
              <a:rPr lang="hu-HU"/>
              <a:t>Kontextus: jogvita</a:t>
            </a:r>
          </a:p>
          <a:p>
            <a:r>
              <a:rPr lang="hu-HU"/>
              <a:t>Matematikai példák: nevezetesek</a:t>
            </a:r>
          </a:p>
          <a:p>
            <a:r>
              <a:rPr lang="hu-HU"/>
              <a:t>Probléma: aminek a tulajdonságai megváltoznak, lehet-e ugyanaz?</a:t>
            </a:r>
          </a:p>
          <a:p>
            <a:r>
              <a:rPr lang="hu-HU"/>
              <a:t>Ha igen: miben különböznek az emberek a számoktól és mértékektől?</a:t>
            </a:r>
          </a:p>
          <a:p>
            <a:r>
              <a:rPr lang="hu-HU"/>
              <a:t>Mi ennek a problémának a kontraponáltja?</a:t>
            </a:r>
          </a:p>
          <a:p>
            <a:r>
              <a:rPr lang="hu-HU"/>
              <a:t>Hova tegyük ezt a problémát? Logika?Metafizika?</a:t>
            </a:r>
          </a:p>
        </p:txBody>
      </p:sp>
    </p:spTree>
    <p:extLst>
      <p:ext uri="{BB962C8B-B14F-4D97-AF65-F5344CB8AC3E}">
        <p14:creationId xmlns:p14="http://schemas.microsoft.com/office/powerpoint/2010/main" val="135580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11560" y="1196752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Matematika: </a:t>
            </a:r>
          </a:p>
          <a:p>
            <a:r>
              <a:rPr lang="hu-HU"/>
              <a:t>A görögök tudományos példaképe: Egyiptom</a:t>
            </a:r>
          </a:p>
          <a:p>
            <a:r>
              <a:rPr lang="hu-HU"/>
              <a:t>Földmérési, számolási gyakorlatok</a:t>
            </a:r>
          </a:p>
          <a:p>
            <a:r>
              <a:rPr lang="hu-HU"/>
              <a:t>Közelítő megoldások</a:t>
            </a:r>
          </a:p>
          <a:p>
            <a:r>
              <a:rPr lang="hu-HU"/>
              <a:t>Művészi ügyesség</a:t>
            </a:r>
          </a:p>
          <a:p>
            <a:r>
              <a:rPr lang="hu-HU"/>
              <a:t>Babiloni matematika: </a:t>
            </a:r>
          </a:p>
          <a:p>
            <a:r>
              <a:rPr lang="hu-HU"/>
              <a:t>Csillagászati számítások </a:t>
            </a:r>
          </a:p>
          <a:p>
            <a:r>
              <a:rPr lang="hu-HU"/>
              <a:t>Kvázi-egyenletmegoldás</a:t>
            </a:r>
          </a:p>
          <a:p>
            <a:r>
              <a:rPr lang="hu-HU"/>
              <a:t>Oktató anyagok: nincs explicit általános szabály, de van módszer</a:t>
            </a:r>
          </a:p>
          <a:p>
            <a:r>
              <a:rPr lang="hu-HU"/>
              <a:t>Hogyan fedezték fel?</a:t>
            </a:r>
          </a:p>
          <a:p>
            <a:r>
              <a:rPr lang="hu-HU"/>
              <a:t>Miért fogadták el?</a:t>
            </a:r>
          </a:p>
          <a:p>
            <a:r>
              <a:rPr lang="hu-HU"/>
              <a:t>Felmerült-e a helyesség kérdése?</a:t>
            </a:r>
          </a:p>
        </p:txBody>
      </p:sp>
    </p:spTree>
    <p:extLst>
      <p:ext uri="{BB962C8B-B14F-4D97-AF65-F5344CB8AC3E}">
        <p14:creationId xmlns:p14="http://schemas.microsoft.com/office/powerpoint/2010/main" val="170314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95536" y="1124744"/>
            <a:ext cx="81369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Korai görög matematika (Kr. e. 6. sz., Thalész, …)</a:t>
            </a:r>
          </a:p>
          <a:p>
            <a:r>
              <a:rPr lang="hu-HU"/>
              <a:t> Szemléletesség, meggyőző erő</a:t>
            </a:r>
          </a:p>
          <a:p>
            <a:r>
              <a:rPr lang="hu-HU"/>
              <a:t>Számolókavicsok (</a:t>
            </a:r>
            <a:r>
              <a:rPr lang="hu-HU" i="1"/>
              <a:t>pszéphoi</a:t>
            </a:r>
            <a:r>
              <a:rPr lang="hu-HU"/>
              <a:t>) aritmetikája: négyzetszám, háromszögszám, …</a:t>
            </a:r>
          </a:p>
          <a:p>
            <a:r>
              <a:rPr lang="hu-HU" i="1"/>
              <a:t>Deiknümi</a:t>
            </a:r>
            <a:r>
              <a:rPr lang="hu-HU"/>
              <a:t>: „megmutat” (a bizonyítás igéje, magyarul és minden más nyelven szintén használják így).</a:t>
            </a:r>
          </a:p>
          <a:p>
            <a:r>
              <a:rPr lang="hu-HU"/>
              <a:t>Szabó Árpád elmélete: ebben a korban szó szerint megmutatást jelentett: olyan ábra, konfiguráció, ami szemléletessé teszi az állítást.</a:t>
            </a:r>
            <a:br>
              <a:rPr lang="hu-HU"/>
            </a:br>
            <a:r>
              <a:rPr lang="hu-HU" u="sng"/>
              <a:t>Vannak </a:t>
            </a:r>
            <a:r>
              <a:rPr lang="hu-HU"/>
              <a:t>általános tételek.</a:t>
            </a:r>
          </a:p>
          <a:p>
            <a:r>
              <a:rPr lang="hu-HU"/>
              <a:t>Ha egy háromszögszám nyolcszorosához egyet adunk, négyzetszámot kapunk.</a:t>
            </a:r>
          </a:p>
          <a:p>
            <a:r>
              <a:rPr lang="hu-HU"/>
              <a:t>Nem sokkal később: „anti-empirikus, szemléletellenes fordulat” </a:t>
            </a:r>
          </a:p>
          <a:p>
            <a:r>
              <a:rPr lang="hu-HU"/>
              <a:t>+ a geometria túlsúlyba kerülése</a:t>
            </a:r>
          </a:p>
          <a:p>
            <a:r>
              <a:rPr lang="hu-HU" u="sng"/>
              <a:t>Valahogy </a:t>
            </a:r>
            <a:r>
              <a:rPr lang="hu-HU"/>
              <a:t>köze van az összemérhetetlenséghez</a:t>
            </a:r>
            <a:endParaRPr lang="hu-HU" u="sng"/>
          </a:p>
          <a:p>
            <a:endParaRPr lang="hu-HU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553</Words>
  <Application>Microsoft Office PowerPoint</Application>
  <PresentationFormat>Diavetítés a képernyőre (4:3 oldalarány)</PresentationFormat>
  <Paragraphs>86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Office-téma</vt:lpstr>
      <vt:lpstr>Az ókori logika története Máté András ny. docens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andrás</dc:creator>
  <cp:lastModifiedBy>András Máté</cp:lastModifiedBy>
  <cp:revision>17</cp:revision>
  <dcterms:created xsi:type="dcterms:W3CDTF">2014-02-13T08:49:18Z</dcterms:created>
  <dcterms:modified xsi:type="dcterms:W3CDTF">2019-09-12T17:12:47Z</dcterms:modified>
</cp:coreProperties>
</file>