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2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0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4B676-8312-457F-BAC3-B25D8314F74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5565-858E-4BA9-AB63-E7EA711D73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4B676-8312-457F-BAC3-B25D8314F74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5565-858E-4BA9-AB63-E7EA711D73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4B676-8312-457F-BAC3-B25D8314F74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5565-858E-4BA9-AB63-E7EA711D73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4B676-8312-457F-BAC3-B25D8314F74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5565-858E-4BA9-AB63-E7EA711D73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4B676-8312-457F-BAC3-B25D8314F74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5565-858E-4BA9-AB63-E7EA711D73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4B676-8312-457F-BAC3-B25D8314F74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5565-858E-4BA9-AB63-E7EA711D73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4B676-8312-457F-BAC3-B25D8314F74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5565-858E-4BA9-AB63-E7EA711D73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4B676-8312-457F-BAC3-B25D8314F74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5565-858E-4BA9-AB63-E7EA711D73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4B676-8312-457F-BAC3-B25D8314F74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5565-858E-4BA9-AB63-E7EA711D73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4B676-8312-457F-BAC3-B25D8314F74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5565-858E-4BA9-AB63-E7EA711D73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4B676-8312-457F-BAC3-B25D8314F74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005565-858E-4BA9-AB63-E7EA711D73D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04B676-8312-457F-BAC3-B25D8314F74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005565-858E-4BA9-AB63-E7EA711D73D3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1052736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rgbClr val="FFFF00"/>
                </a:solidFill>
              </a:rPr>
              <a:t>Plato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mtClean="0">
                <a:solidFill>
                  <a:srgbClr val="FFFF00"/>
                </a:solidFill>
              </a:rPr>
              <a:t>Mathematics, dialectics,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i="1" smtClean="0">
                <a:solidFill>
                  <a:srgbClr val="FFFF00"/>
                </a:solidFill>
              </a:rPr>
              <a:t>Homologemata</a:t>
            </a:r>
            <a:r>
              <a:rPr lang="hu-HU" smtClean="0">
                <a:solidFill>
                  <a:srgbClr val="FFFF00"/>
                </a:solidFill>
              </a:rPr>
              <a:t> that resemble logical principles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mtClean="0">
                <a:solidFill>
                  <a:srgbClr val="FFFF00"/>
                </a:solidFill>
              </a:rPr>
              <a:t>Semantic problems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smtClean="0">
                <a:solidFill>
                  <a:srgbClr val="FFFF00"/>
                </a:solidFill>
              </a:rPr>
              <a:t>Why things „deserve their names”?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smtClean="0">
                <a:solidFill>
                  <a:srgbClr val="FFFF00"/>
                </a:solidFill>
              </a:rPr>
              <a:t>Relational propositions  </a:t>
            </a: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1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82" y="1412773"/>
            <a:ext cx="7200000" cy="20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67544" y="90872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smtClean="0">
                <a:solidFill>
                  <a:srgbClr val="FFFF00"/>
                </a:solidFill>
              </a:rPr>
              <a:t>Republic </a:t>
            </a:r>
            <a:r>
              <a:rPr lang="hu-HU" smtClean="0">
                <a:solidFill>
                  <a:srgbClr val="FFFF00"/>
                </a:solidFill>
              </a:rPr>
              <a:t>510b (line-metaphor):</a:t>
            </a:r>
            <a:endParaRPr lang="en-US" i="1">
              <a:solidFill>
                <a:srgbClr val="FFFF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67544" y="357301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rgbClr val="FFFF00"/>
                </a:solidFill>
              </a:rPr>
              <a:t>Oppositon: end-point vs. origin</a:t>
            </a:r>
          </a:p>
          <a:p>
            <a:r>
              <a:rPr lang="hu-HU" smtClean="0">
                <a:solidFill>
                  <a:srgbClr val="FFFF00"/>
                </a:solidFill>
              </a:rPr>
              <a:t>To the end-point: from assumptions (hypotheses)</a:t>
            </a:r>
          </a:p>
          <a:p>
            <a:r>
              <a:rPr lang="hu-HU" smtClean="0">
                <a:solidFill>
                  <a:srgbClr val="FFFF00"/>
                </a:solidFill>
              </a:rPr>
              <a:t>How can we move to the „origin”? How can we get rid of the assumptions?</a:t>
            </a: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200000" cy="258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539552" y="3518421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mtClean="0">
                <a:solidFill>
                  <a:srgbClr val="FFFF00"/>
                </a:solidFill>
              </a:rPr>
              <a:t>Mathematical objects (vs</a:t>
            </a:r>
            <a:r>
              <a:rPr lang="hu-HU">
                <a:solidFill>
                  <a:srgbClr val="FFFF00"/>
                </a:solidFill>
              </a:rPr>
              <a:t>. </a:t>
            </a:r>
            <a:r>
              <a:rPr lang="hu-HU" smtClean="0">
                <a:solidFill>
                  <a:srgbClr val="FFFF00"/>
                </a:solidFill>
              </a:rPr>
              <a:t>ideas)</a:t>
            </a:r>
            <a:endParaRPr lang="hu-HU">
              <a:solidFill>
                <a:srgbClr val="FFFF00"/>
              </a:solidFill>
            </a:endParaRPr>
          </a:p>
          <a:p>
            <a:r>
              <a:rPr lang="hu-HU">
                <a:solidFill>
                  <a:srgbClr val="FFFF00"/>
                </a:solidFill>
              </a:rPr>
              <a:t>Mathematics: deduction from </a:t>
            </a:r>
            <a:r>
              <a:rPr lang="hu-HU" smtClean="0">
                <a:solidFill>
                  <a:srgbClr val="FFFF00"/>
                </a:solidFill>
              </a:rPr>
              <a:t>hypotheses</a:t>
            </a:r>
          </a:p>
          <a:p>
            <a:r>
              <a:rPr lang="hu-HU" smtClean="0">
                <a:solidFill>
                  <a:srgbClr val="FFFF00"/>
                </a:solidFill>
              </a:rPr>
              <a:t>The </a:t>
            </a:r>
            <a:r>
              <a:rPr lang="hu-HU" i="1" smtClean="0">
                <a:solidFill>
                  <a:srgbClr val="FFFF00"/>
                </a:solidFill>
              </a:rPr>
              <a:t>arkhai</a:t>
            </a:r>
            <a:r>
              <a:rPr lang="hu-HU" smtClean="0">
                <a:solidFill>
                  <a:srgbClr val="FFFF00"/>
                </a:solidFill>
              </a:rPr>
              <a:t> of the mathematician are just hypotheses but the mathematician takes them as final truths.</a:t>
            </a:r>
          </a:p>
          <a:p>
            <a:pPr lvl="1"/>
            <a:r>
              <a:rPr lang="hu-HU" smtClean="0">
                <a:solidFill>
                  <a:srgbClr val="FFFF00"/>
                </a:solidFill>
              </a:rPr>
              <a:t>A problem: what does the mathematician accept here? Mathematical objects (their existence) or fűdefinitions, axioms concerning them?</a:t>
            </a:r>
            <a:endParaRPr lang="hu-H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50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" t="50000"/>
          <a:stretch/>
        </p:blipFill>
        <p:spPr bwMode="auto">
          <a:xfrm>
            <a:off x="1115616" y="1196752"/>
            <a:ext cx="6984000" cy="276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764839" y="70198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rgbClr val="FFFF00"/>
                </a:solidFill>
              </a:rPr>
              <a:t>511bff.: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39552" y="4221088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rgbClr val="FFFF00"/>
                </a:solidFill>
              </a:rPr>
              <a:t>The dialectician treats the assumptions just as (refutable) assumptions</a:t>
            </a:r>
          </a:p>
          <a:p>
            <a:r>
              <a:rPr lang="hu-HU" smtClean="0">
                <a:solidFill>
                  <a:srgbClr val="FFFF00"/>
                </a:solidFill>
              </a:rPr>
              <a:t>Infallibilist, dogmatic vs. fallibilist, sceptic viewpoint</a:t>
            </a:r>
          </a:p>
          <a:p>
            <a:r>
              <a:rPr lang="hu-HU" smtClean="0">
                <a:solidFill>
                  <a:srgbClr val="FFFF00"/>
                </a:solidFill>
              </a:rPr>
              <a:t>Spatial metaphor: downwards-upwards</a:t>
            </a:r>
          </a:p>
          <a:p>
            <a:r>
              <a:rPr lang="hu-HU" smtClean="0">
                <a:solidFill>
                  <a:srgbClr val="FFFF00"/>
                </a:solidFill>
              </a:rPr>
              <a:t>Can we prove „upwards”?</a:t>
            </a:r>
          </a:p>
          <a:p>
            <a:r>
              <a:rPr lang="hu-HU" smtClean="0">
                <a:solidFill>
                  <a:srgbClr val="FFFF00"/>
                </a:solidFill>
              </a:rPr>
              <a:t>Could we prove axioms of a math. theory indirectly? </a:t>
            </a:r>
          </a:p>
          <a:p>
            <a:r>
              <a:rPr lang="hu-HU" smtClean="0">
                <a:solidFill>
                  <a:srgbClr val="FFFF00"/>
                </a:solidFill>
              </a:rPr>
              <a:t>Is it a reasonable goal for the sceptic to became a dogmatic?</a:t>
            </a: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74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21"/>
          <a:stretch/>
        </p:blipFill>
        <p:spPr bwMode="auto">
          <a:xfrm>
            <a:off x="36000" y="2154102"/>
            <a:ext cx="9072000" cy="124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" y="1340768"/>
            <a:ext cx="9072000" cy="84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51520" y="83671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smtClean="0">
                <a:solidFill>
                  <a:srgbClr val="FFFF00"/>
                </a:solidFill>
              </a:rPr>
              <a:t>Parmenides</a:t>
            </a:r>
            <a:r>
              <a:rPr lang="hu-HU" smtClean="0">
                <a:solidFill>
                  <a:srgbClr val="FFFF00"/>
                </a:solidFill>
              </a:rPr>
              <a:t>, 136a:</a:t>
            </a:r>
            <a:endParaRPr lang="en-US" i="1">
              <a:solidFill>
                <a:srgbClr val="FFFF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95536" y="3717032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rgbClr val="FFFF00"/>
                </a:solidFill>
              </a:rPr>
              <a:t>The opposite hypothesis: the not-being of the many.</a:t>
            </a:r>
          </a:p>
          <a:p>
            <a:r>
              <a:rPr lang="hu-HU" smtClean="0">
                <a:solidFill>
                  <a:srgbClr val="FFFF00"/>
                </a:solidFill>
              </a:rPr>
              <a:t>Two tentative explanations to the „way upwards”:</a:t>
            </a:r>
          </a:p>
          <a:p>
            <a:pPr marL="342900" indent="-342900">
              <a:buAutoNum type="arabicPeriod"/>
            </a:pPr>
            <a:r>
              <a:rPr lang="hu-HU" smtClean="0">
                <a:solidFill>
                  <a:srgbClr val="FFFF00"/>
                </a:solidFill>
              </a:rPr>
              <a:t>If one of the two investigations runs to some contradiction, then the other remains as valid.</a:t>
            </a:r>
          </a:p>
          <a:p>
            <a:pPr marL="342900" indent="-342900">
              <a:buAutoNum type="arabicPeriod"/>
            </a:pPr>
            <a:r>
              <a:rPr lang="hu-HU" smtClean="0">
                <a:solidFill>
                  <a:srgbClr val="FFFF00"/>
                </a:solidFill>
              </a:rPr>
              <a:t>If something follows from both the hypothesis and its negation, then it should be true.</a:t>
            </a:r>
          </a:p>
          <a:p>
            <a:r>
              <a:rPr lang="hu-HU">
                <a:solidFill>
                  <a:srgbClr val="FFFF00"/>
                </a:solidFill>
              </a:rPr>
              <a:t>	</a:t>
            </a:r>
            <a:r>
              <a:rPr lang="hu-HU" smtClean="0">
                <a:solidFill>
                  <a:srgbClr val="FFFF00"/>
                </a:solidFill>
              </a:rPr>
              <a:t>(Constructive dilemma, {</a:t>
            </a:r>
            <a:r>
              <a:rPr lang="hu-HU" i="1">
                <a:solidFill>
                  <a:srgbClr val="FFFF00"/>
                </a:solidFill>
                <a:sym typeface="Symbol"/>
              </a:rPr>
              <a:t>B</a:t>
            </a:r>
            <a:r>
              <a:rPr lang="hu-HU" i="1" smtClean="0">
                <a:solidFill>
                  <a:srgbClr val="FFFF00"/>
                </a:solidFill>
                <a:sym typeface="Symbol"/>
              </a:rPr>
              <a:t> </a:t>
            </a:r>
            <a:r>
              <a:rPr lang="hu-HU" smtClean="0">
                <a:solidFill>
                  <a:srgbClr val="FFFF00"/>
                </a:solidFill>
                <a:sym typeface="Symbol"/>
              </a:rPr>
              <a:t> A;</a:t>
            </a:r>
            <a:r>
              <a:rPr lang="hu-HU" i="1" smtClean="0">
                <a:solidFill>
                  <a:srgbClr val="FFFF00"/>
                </a:solidFill>
                <a:sym typeface="Symbol"/>
              </a:rPr>
              <a:t> B </a:t>
            </a:r>
            <a:r>
              <a:rPr lang="hu-HU" smtClean="0">
                <a:solidFill>
                  <a:srgbClr val="FFFF00"/>
                </a:solidFill>
                <a:sym typeface="Symbol"/>
              </a:rPr>
              <a:t> A} </a:t>
            </a:r>
            <a:r>
              <a:rPr lang="hu-HU" smtClean="0">
                <a:solidFill>
                  <a:srgbClr val="FFFF00"/>
                </a:solidFill>
              </a:rPr>
              <a:t> A})</a:t>
            </a:r>
            <a:endParaRPr lang="hu-HU" i="1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6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9"/>
          <a:stretch/>
        </p:blipFill>
        <p:spPr bwMode="auto">
          <a:xfrm>
            <a:off x="974862" y="1340769"/>
            <a:ext cx="7200000" cy="244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755576" y="76470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rgbClr val="FFFF00"/>
                </a:solidFill>
              </a:rPr>
              <a:t>Phaedo 99e f. about the „second sailing”: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51520" y="4005064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rgbClr val="FFFF00"/>
                </a:solidFill>
              </a:rPr>
              <a:t>„[the] theory (or proposition, logos) I take most robust”: the existence of ideas.</a:t>
            </a:r>
          </a:p>
          <a:p>
            <a:r>
              <a:rPr lang="hu-HU" smtClean="0">
                <a:solidFill>
                  <a:srgbClr val="FFFF00"/>
                </a:solidFill>
              </a:rPr>
              <a:t>Harmonize: not just consepuence, but other, coherent hypotheses. </a:t>
            </a:r>
          </a:p>
          <a:p>
            <a:r>
              <a:rPr lang="hu-HU" smtClean="0">
                <a:solidFill>
                  <a:srgbClr val="FFFF00"/>
                </a:solidFill>
              </a:rPr>
              <a:t>Doesn’t harmonize: maybe contradict.</a:t>
            </a: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0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200000" cy="273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611560" y="83671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rgbClr val="FFFF00"/>
                </a:solidFill>
              </a:rPr>
              <a:t>Closing part of the argument about the immortality of the soul: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95536" y="450912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smtClean="0">
                <a:solidFill>
                  <a:srgbClr val="FFFF00"/>
                </a:solidFill>
              </a:rPr>
              <a:t>Methodological</a:t>
            </a:r>
            <a:r>
              <a:rPr lang="hu-HU" smtClean="0">
                <a:solidFill>
                  <a:srgbClr val="FFFF00"/>
                </a:solidFill>
              </a:rPr>
              <a:t> scepticism</a:t>
            </a:r>
          </a:p>
          <a:p>
            <a:r>
              <a:rPr lang="hu-HU" smtClean="0">
                <a:solidFill>
                  <a:srgbClr val="FFFF00"/>
                </a:solidFill>
              </a:rPr>
              <a:t>with the slight hope of reaching „the origin”</a:t>
            </a: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43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98072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rgbClr val="FFFF00"/>
                </a:solidFill>
              </a:rPr>
              <a:t>Principle of Contradiction:</a:t>
            </a:r>
          </a:p>
          <a:p>
            <a:r>
              <a:rPr lang="hu-HU" i="1" smtClean="0">
                <a:solidFill>
                  <a:srgbClr val="FFFF00"/>
                </a:solidFill>
              </a:rPr>
              <a:t>Republic</a:t>
            </a:r>
            <a:r>
              <a:rPr lang="hu-HU" smtClean="0">
                <a:solidFill>
                  <a:srgbClr val="FFFF00"/>
                </a:solidFill>
              </a:rPr>
              <a:t> 436: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1"/>
          <a:stretch/>
        </p:blipFill>
        <p:spPr bwMode="auto">
          <a:xfrm>
            <a:off x="827584" y="1627059"/>
            <a:ext cx="7234868" cy="147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5485"/>
            <a:ext cx="7344816" cy="114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611560" y="472514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rgbClr val="FFFF00"/>
                </a:solidFill>
              </a:rPr>
              <a:t>Is it the PC as the fundament of the method?</a:t>
            </a:r>
          </a:p>
          <a:p>
            <a:r>
              <a:rPr lang="hu-HU" smtClean="0">
                <a:solidFill>
                  <a:srgbClr val="FFFF00"/>
                </a:solidFill>
              </a:rPr>
              <a:t>Continuation:</a:t>
            </a:r>
            <a:endParaRPr lang="hu-HU">
              <a:solidFill>
                <a:srgbClr val="FFFF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62" y="5371475"/>
            <a:ext cx="7072829" cy="86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89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980728"/>
            <a:ext cx="83529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rgbClr val="FFFF00"/>
                </a:solidFill>
              </a:rPr>
              <a:t>The conditions under which a thing cannot have opposite properties:</a:t>
            </a:r>
          </a:p>
          <a:p>
            <a:r>
              <a:rPr lang="hu-HU" smtClean="0">
                <a:solidFill>
                  <a:srgbClr val="FFFF00"/>
                </a:solidFill>
              </a:rPr>
              <a:t>„in the same time” (</a:t>
            </a:r>
            <a:r>
              <a:rPr lang="hu-HU" i="1" smtClean="0">
                <a:solidFill>
                  <a:srgbClr val="FFFF00"/>
                </a:solidFill>
              </a:rPr>
              <a:t>hama</a:t>
            </a:r>
            <a:r>
              <a:rPr lang="hu-HU" smtClean="0">
                <a:solidFill>
                  <a:srgbClr val="FFFF00"/>
                </a:solidFill>
              </a:rPr>
              <a:t>), „in the same respect” (</a:t>
            </a:r>
            <a:r>
              <a:rPr lang="hu-HU" i="1" smtClean="0">
                <a:solidFill>
                  <a:srgbClr val="FFFF00"/>
                </a:solidFill>
              </a:rPr>
              <a:t>kata tauta</a:t>
            </a:r>
            <a:r>
              <a:rPr lang="hu-HU" smtClean="0">
                <a:solidFill>
                  <a:srgbClr val="FFFF00"/>
                </a:solidFill>
              </a:rPr>
              <a:t>), „in the same relation” (</a:t>
            </a:r>
            <a:r>
              <a:rPr lang="hu-HU" i="1" smtClean="0">
                <a:solidFill>
                  <a:srgbClr val="FFFF00"/>
                </a:solidFill>
              </a:rPr>
              <a:t>pros tauta</a:t>
            </a:r>
            <a:r>
              <a:rPr lang="hu-HU" smtClean="0">
                <a:solidFill>
                  <a:srgbClr val="FFFF00"/>
                </a:solidFill>
              </a:rPr>
              <a:t>) occur in (by and far) the same form</a:t>
            </a:r>
          </a:p>
          <a:p>
            <a:r>
              <a:rPr lang="hu-HU" smtClean="0">
                <a:solidFill>
                  <a:srgbClr val="FFFF00"/>
                </a:solidFill>
              </a:rPr>
              <a:t>in the </a:t>
            </a:r>
            <a:r>
              <a:rPr lang="hu-HU" i="1" smtClean="0">
                <a:solidFill>
                  <a:srgbClr val="FFFF00"/>
                </a:solidFill>
              </a:rPr>
              <a:t>Sophist </a:t>
            </a:r>
            <a:r>
              <a:rPr lang="hu-HU" smtClean="0">
                <a:solidFill>
                  <a:srgbClr val="FFFF00"/>
                </a:solidFill>
              </a:rPr>
              <a:t>(230 b)</a:t>
            </a:r>
          </a:p>
          <a:p>
            <a:r>
              <a:rPr lang="hu-HU" smtClean="0">
                <a:solidFill>
                  <a:srgbClr val="FFFF00"/>
                </a:solidFill>
              </a:rPr>
              <a:t>and in Aristotle, </a:t>
            </a:r>
            <a:r>
              <a:rPr lang="hu-HU" i="1" smtClean="0">
                <a:solidFill>
                  <a:srgbClr val="FFFF00"/>
                </a:solidFill>
              </a:rPr>
              <a:t>Metaphysica </a:t>
            </a:r>
            <a:r>
              <a:rPr lang="el-GR" smtClean="0">
                <a:solidFill>
                  <a:srgbClr val="FFFF00"/>
                </a:solidFill>
              </a:rPr>
              <a:t>Γ</a:t>
            </a:r>
            <a:r>
              <a:rPr lang="hu-HU" smtClean="0">
                <a:solidFill>
                  <a:srgbClr val="FFFF00"/>
                </a:solidFill>
              </a:rPr>
              <a:t>, where he says that</a:t>
            </a:r>
          </a:p>
          <a:p>
            <a:r>
              <a:rPr lang="hu-HU" smtClean="0">
                <a:solidFill>
                  <a:srgbClr val="FFFF00"/>
                </a:solidFill>
              </a:rPr>
              <a:t>it is not possible that the same thing does and does </a:t>
            </a:r>
            <a:r>
              <a:rPr lang="hu-HU" u="sng" smtClean="0">
                <a:solidFill>
                  <a:srgbClr val="FFFF00"/>
                </a:solidFill>
              </a:rPr>
              <a:t>not</a:t>
            </a:r>
            <a:r>
              <a:rPr lang="hu-HU" smtClean="0">
                <a:solidFill>
                  <a:srgbClr val="FFFF00"/>
                </a:solidFill>
              </a:rPr>
              <a:t> have the very same property under these conditions.</a:t>
            </a:r>
          </a:p>
          <a:p>
            <a:r>
              <a:rPr lang="hu-HU" smtClean="0">
                <a:solidFill>
                  <a:srgbClr val="FFFF00"/>
                </a:solidFill>
              </a:rPr>
              <a:t>The formulation is obviously a standard one. But:</a:t>
            </a:r>
          </a:p>
          <a:p>
            <a:r>
              <a:rPr lang="hu-HU" smtClean="0">
                <a:solidFill>
                  <a:srgbClr val="FFFF00"/>
                </a:solidFill>
              </a:rPr>
              <a:t>Plato speaks always about opposites</a:t>
            </a:r>
          </a:p>
          <a:p>
            <a:r>
              <a:rPr lang="hu-HU" smtClean="0">
                <a:solidFill>
                  <a:srgbClr val="FFFF00"/>
                </a:solidFill>
              </a:rPr>
              <a:t>and he defines (predicate) negation based on opposites in the </a:t>
            </a:r>
            <a:r>
              <a:rPr lang="hu-HU" i="1">
                <a:solidFill>
                  <a:srgbClr val="FFFF00"/>
                </a:solidFill>
              </a:rPr>
              <a:t>S</a:t>
            </a:r>
            <a:r>
              <a:rPr lang="hu-HU" i="1" smtClean="0">
                <a:solidFill>
                  <a:srgbClr val="FFFF00"/>
                </a:solidFill>
              </a:rPr>
              <a:t>ophist</a:t>
            </a:r>
            <a:r>
              <a:rPr lang="hu-HU" smtClean="0">
                <a:solidFill>
                  <a:srgbClr val="FFFF00"/>
                </a:solidFill>
              </a:rPr>
              <a:t>.</a:t>
            </a:r>
          </a:p>
          <a:p>
            <a:endParaRPr lang="hu-HU" smtClean="0">
              <a:solidFill>
                <a:srgbClr val="FFFF00"/>
              </a:solidFill>
            </a:endParaRPr>
          </a:p>
          <a:p>
            <a:r>
              <a:rPr lang="hu-HU" smtClean="0">
                <a:solidFill>
                  <a:srgbClr val="FFFF00"/>
                </a:solidFill>
              </a:rPr>
              <a:t>If the Forms A and B are opposites, then A cannot be B and vice versa.</a:t>
            </a:r>
          </a:p>
          <a:p>
            <a:r>
              <a:rPr lang="hu-HU" smtClean="0">
                <a:solidFill>
                  <a:srgbClr val="FFFF00"/>
                </a:solidFill>
              </a:rPr>
              <a:t>It has consequences for the visible world.</a:t>
            </a:r>
          </a:p>
          <a:p>
            <a:r>
              <a:rPr lang="hu-HU" smtClean="0">
                <a:solidFill>
                  <a:srgbClr val="FFFF00"/>
                </a:solidFill>
              </a:rPr>
              <a:t>It is independent of any condition.</a:t>
            </a:r>
          </a:p>
          <a:p>
            <a:r>
              <a:rPr lang="hu-HU" smtClean="0">
                <a:solidFill>
                  <a:srgbClr val="FFFF00"/>
                </a:solidFill>
              </a:rPr>
              <a:t>See: </a:t>
            </a:r>
            <a:r>
              <a:rPr lang="hu-HU" i="1" smtClean="0">
                <a:solidFill>
                  <a:srgbClr val="FFFF00"/>
                </a:solidFill>
              </a:rPr>
              <a:t>Phaedo</a:t>
            </a:r>
            <a:r>
              <a:rPr lang="hu-HU" smtClean="0">
                <a:solidFill>
                  <a:srgbClr val="FFFF00"/>
                </a:solidFill>
              </a:rPr>
              <a:t>, next time.</a:t>
            </a:r>
          </a:p>
          <a:p>
            <a:endParaRPr lang="hu-HU">
              <a:solidFill>
                <a:srgbClr val="FFFF00"/>
              </a:solidFill>
            </a:endParaRPr>
          </a:p>
          <a:p>
            <a:endParaRPr lang="hu-H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468</TotalTime>
  <Words>476</Words>
  <Application>Microsoft Office PowerPoint</Application>
  <PresentationFormat>Diavetítés a képernyőre (4:3 oldalarány)</PresentationFormat>
  <Paragraphs>51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Áramlás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andras</dc:creator>
  <cp:lastModifiedBy>andrás</cp:lastModifiedBy>
  <cp:revision>21</cp:revision>
  <dcterms:created xsi:type="dcterms:W3CDTF">2016-03-07T17:47:24Z</dcterms:created>
  <dcterms:modified xsi:type="dcterms:W3CDTF">2016-03-08T14:18:39Z</dcterms:modified>
</cp:coreProperties>
</file>