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6" y="-3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30" name="Date Placeholder 29"/>
          <p:cNvSpPr>
            <a:spLocks noGrp="1"/>
          </p:cNvSpPr>
          <p:nvPr>
            <p:ph type="dt" sz="half" idx="10"/>
          </p:nvPr>
        </p:nvSpPr>
        <p:spPr/>
        <p:txBody>
          <a:bodyPr/>
          <a:lstStyle/>
          <a:p>
            <a:fld id="{30E84D0A-062D-4354-808B-573C7DD9E93D}" type="datetimeFigureOut">
              <a:rPr lang="en-US" smtClean="0"/>
              <a:t>2/16/2016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237644E-6391-4CB3-9BA0-C35D6C4759D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u-HU" smtClean="0"/>
              <a:t>Mintacím szerkesztése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30E84D0A-062D-4354-808B-573C7DD9E93D}"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7644E-6391-4CB3-9BA0-C35D6C4759D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hu-HU" smtClean="0"/>
              <a:t>Mintacím szerkesztése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30E84D0A-062D-4354-808B-573C7DD9E93D}"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7644E-6391-4CB3-9BA0-C35D6C4759D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u-HU" smtClean="0"/>
              <a:t>Mintacím szerkesztése</a:t>
            </a:r>
            <a:endParaRPr kumimoji="0" lang="en-US"/>
          </a:p>
        </p:txBody>
      </p:sp>
      <p:sp>
        <p:nvSpPr>
          <p:cNvPr id="3" name="Content Placeholder 2"/>
          <p:cNvSpPr>
            <a:spLocks noGrp="1"/>
          </p:cNvSpPr>
          <p:nvPr>
            <p:ph idx="1"/>
          </p:nvPr>
        </p:nvSpPr>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30E84D0A-062D-4354-808B-573C7DD9E93D}"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7644E-6391-4CB3-9BA0-C35D6C4759D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
        <p:nvSpPr>
          <p:cNvPr id="4" name="Date Placeholder 3"/>
          <p:cNvSpPr>
            <a:spLocks noGrp="1"/>
          </p:cNvSpPr>
          <p:nvPr>
            <p:ph type="dt" sz="half" idx="10"/>
          </p:nvPr>
        </p:nvSpPr>
        <p:spPr/>
        <p:txBody>
          <a:bodyPr/>
          <a:lstStyle/>
          <a:p>
            <a:fld id="{30E84D0A-062D-4354-808B-573C7DD9E93D}"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7644E-6391-4CB3-9BA0-C35D6C4759D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hu-HU" smtClean="0"/>
              <a:t>Mintacím szerkesztése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ate Placeholder 4"/>
          <p:cNvSpPr>
            <a:spLocks noGrp="1"/>
          </p:cNvSpPr>
          <p:nvPr>
            <p:ph type="dt" sz="half" idx="10"/>
          </p:nvPr>
        </p:nvSpPr>
        <p:spPr/>
        <p:txBody>
          <a:bodyPr/>
          <a:lstStyle/>
          <a:p>
            <a:fld id="{30E84D0A-062D-4354-808B-573C7DD9E93D}"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7644E-6391-4CB3-9BA0-C35D6C4759D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hu-HU" smtClean="0"/>
              <a:t>Mintacím szerkesztése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ate Placeholder 6"/>
          <p:cNvSpPr>
            <a:spLocks noGrp="1"/>
          </p:cNvSpPr>
          <p:nvPr>
            <p:ph type="dt" sz="half" idx="10"/>
          </p:nvPr>
        </p:nvSpPr>
        <p:spPr/>
        <p:txBody>
          <a:bodyPr/>
          <a:lstStyle/>
          <a:p>
            <a:fld id="{30E84D0A-062D-4354-808B-573C7DD9E93D}" type="datetimeFigureOut">
              <a:rPr lang="en-US" smtClean="0"/>
              <a:t>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37644E-6391-4CB3-9BA0-C35D6C4759D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Date Placeholder 2"/>
          <p:cNvSpPr>
            <a:spLocks noGrp="1"/>
          </p:cNvSpPr>
          <p:nvPr>
            <p:ph type="dt" sz="half" idx="10"/>
          </p:nvPr>
        </p:nvSpPr>
        <p:spPr/>
        <p:txBody>
          <a:bodyPr/>
          <a:lstStyle/>
          <a:p>
            <a:fld id="{30E84D0A-062D-4354-808B-573C7DD9E93D}" type="datetimeFigureOut">
              <a:rPr lang="en-US" smtClean="0"/>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37644E-6391-4CB3-9BA0-C35D6C4759D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E84D0A-062D-4354-808B-573C7DD9E93D}" type="datetimeFigureOut">
              <a:rPr lang="en-US" smtClean="0"/>
              <a:t>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37644E-6391-4CB3-9BA0-C35D6C4759D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u-HU" smtClean="0"/>
              <a:t>Mintaszöveg szerkesztése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ate Placeholder 4"/>
          <p:cNvSpPr>
            <a:spLocks noGrp="1"/>
          </p:cNvSpPr>
          <p:nvPr>
            <p:ph type="dt" sz="half" idx="10"/>
          </p:nvPr>
        </p:nvSpPr>
        <p:spPr/>
        <p:txBody>
          <a:bodyPr/>
          <a:lstStyle/>
          <a:p>
            <a:fld id="{30E84D0A-062D-4354-808B-573C7DD9E93D}"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7644E-6391-4CB3-9BA0-C35D6C4759D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u-HU" smtClean="0"/>
              <a:t>Mintacím szerkesztése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
        <p:nvSpPr>
          <p:cNvPr id="5" name="Date Placeholder 4"/>
          <p:cNvSpPr>
            <a:spLocks noGrp="1"/>
          </p:cNvSpPr>
          <p:nvPr>
            <p:ph type="dt" sz="half" idx="10"/>
          </p:nvPr>
        </p:nvSpPr>
        <p:spPr/>
        <p:txBody>
          <a:bodyPr/>
          <a:lstStyle/>
          <a:p>
            <a:fld id="{30E84D0A-062D-4354-808B-573C7DD9E93D}"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237644E-6391-4CB3-9BA0-C35D6C4759D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u-HU" smtClean="0"/>
              <a:t>Kép beszúrásához kattintson az ikonra</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u-HU" smtClean="0"/>
              <a:t>Mintacím szerkesztése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0E84D0A-062D-4354-808B-573C7DD9E93D}" type="datetimeFigureOut">
              <a:rPr lang="en-US" smtClean="0"/>
              <a:t>2/16/2016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237644E-6391-4CB3-9BA0-C35D6C4759D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hil.elte.hu/mate/" TargetMode="External"/><Relationship Id="rId2" Type="http://schemas.openxmlformats.org/officeDocument/2006/relationships/hyperlink" Target="http://phil.elte.hu/mate/logtort1/logtort1.html" TargetMode="External"/><Relationship Id="rId1" Type="http://schemas.openxmlformats.org/officeDocument/2006/relationships/slideLayout" Target="../slideLayouts/slideLayout1.xml"/><Relationship Id="rId4" Type="http://schemas.openxmlformats.org/officeDocument/2006/relationships/hyperlink" Target="https://www.facebook.com/elte.logic/?fref=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smtClean="0"/>
              <a:t>History of Ancient Logic</a:t>
            </a:r>
            <a:endParaRPr lang="en-US"/>
          </a:p>
        </p:txBody>
      </p:sp>
      <p:sp>
        <p:nvSpPr>
          <p:cNvPr id="3" name="Alcím 2"/>
          <p:cNvSpPr>
            <a:spLocks noGrp="1"/>
          </p:cNvSpPr>
          <p:nvPr>
            <p:ph type="subTitle" idx="1"/>
          </p:nvPr>
        </p:nvSpPr>
        <p:spPr>
          <a:xfrm>
            <a:off x="533400" y="3228536"/>
            <a:ext cx="7854696" cy="2288696"/>
          </a:xfrm>
        </p:spPr>
        <p:txBody>
          <a:bodyPr>
            <a:normAutofit lnSpcReduction="10000"/>
          </a:bodyPr>
          <a:lstStyle/>
          <a:p>
            <a:r>
              <a:rPr lang="hu-HU">
                <a:solidFill>
                  <a:srgbClr val="FFFF00"/>
                </a:solidFill>
                <a:hlinkClick r:id="rId2"/>
              </a:rPr>
              <a:t>http://</a:t>
            </a:r>
            <a:r>
              <a:rPr lang="hu-HU" smtClean="0">
                <a:solidFill>
                  <a:srgbClr val="FFFF00"/>
                </a:solidFill>
                <a:hlinkClick r:id="rId2"/>
              </a:rPr>
              <a:t>phil.elte.hu/mate/logtort1/logtort1.html</a:t>
            </a:r>
            <a:endParaRPr lang="hu-HU" smtClean="0">
              <a:solidFill>
                <a:srgbClr val="FFFF00"/>
              </a:solidFill>
            </a:endParaRPr>
          </a:p>
          <a:p>
            <a:r>
              <a:rPr lang="hu-HU" smtClean="0">
                <a:solidFill>
                  <a:srgbClr val="FFFF00"/>
                </a:solidFill>
              </a:rPr>
              <a:t>András Máté</a:t>
            </a:r>
          </a:p>
          <a:p>
            <a:r>
              <a:rPr lang="hu-HU">
                <a:solidFill>
                  <a:srgbClr val="FFFF00"/>
                </a:solidFill>
                <a:hlinkClick r:id="rId3"/>
              </a:rPr>
              <a:t>http://phil.elte.hu/mate</a:t>
            </a:r>
            <a:r>
              <a:rPr lang="hu-HU" smtClean="0">
                <a:solidFill>
                  <a:srgbClr val="FFFF00"/>
                </a:solidFill>
                <a:hlinkClick r:id="rId3"/>
              </a:rPr>
              <a:t>/</a:t>
            </a:r>
            <a:endParaRPr lang="hu-HU" smtClean="0">
              <a:solidFill>
                <a:srgbClr val="FFFF00"/>
              </a:solidFill>
            </a:endParaRPr>
          </a:p>
          <a:p>
            <a:r>
              <a:rPr lang="hu-HU" smtClean="0">
                <a:solidFill>
                  <a:srgbClr val="FFFF00"/>
                </a:solidFill>
              </a:rPr>
              <a:t>Department of Logic, ELTE</a:t>
            </a:r>
          </a:p>
          <a:p>
            <a:r>
              <a:rPr lang="hu-HU">
                <a:solidFill>
                  <a:srgbClr val="FFFF00"/>
                </a:solidFill>
                <a:hlinkClick r:id="rId4"/>
              </a:rPr>
              <a:t>https://www.facebook.com/elte.logic/?</a:t>
            </a:r>
            <a:r>
              <a:rPr lang="hu-HU" smtClean="0">
                <a:solidFill>
                  <a:srgbClr val="FFFF00"/>
                </a:solidFill>
                <a:hlinkClick r:id="rId4"/>
              </a:rPr>
              <a:t>fref=ts</a:t>
            </a:r>
            <a:r>
              <a:rPr lang="hu-HU" smtClean="0">
                <a:solidFill>
                  <a:srgbClr val="FFFF00"/>
                </a:solidFill>
              </a:rPr>
              <a:t> </a:t>
            </a:r>
            <a:endParaRPr lang="hu-HU">
              <a:solidFill>
                <a:srgbClr val="FFFF00"/>
              </a:solidFill>
            </a:endParaRPr>
          </a:p>
          <a:p>
            <a:endParaRPr lang="en-US"/>
          </a:p>
        </p:txBody>
      </p:sp>
    </p:spTree>
    <p:extLst>
      <p:ext uri="{BB962C8B-B14F-4D97-AF65-F5344CB8AC3E}">
        <p14:creationId xmlns:p14="http://schemas.microsoft.com/office/powerpoint/2010/main" val="152639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18106" y="1340768"/>
            <a:ext cx="8064896" cy="3693319"/>
          </a:xfrm>
          <a:prstGeom prst="rect">
            <a:avLst/>
          </a:prstGeom>
          <a:noFill/>
        </p:spPr>
        <p:txBody>
          <a:bodyPr wrap="square" rtlCol="0">
            <a:spAutoFit/>
          </a:bodyPr>
          <a:lstStyle/>
          <a:p>
            <a:r>
              <a:rPr lang="hu-HU" smtClean="0">
                <a:solidFill>
                  <a:srgbClr val="FFFF00"/>
                </a:solidFill>
              </a:rPr>
              <a:t>Where and when does this (hi)story begin?</a:t>
            </a:r>
          </a:p>
          <a:p>
            <a:r>
              <a:rPr lang="hu-HU" smtClean="0">
                <a:solidFill>
                  <a:srgbClr val="FFFF00"/>
                </a:solidFill>
              </a:rPr>
              <a:t>Greek classical antiquity</a:t>
            </a:r>
          </a:p>
          <a:p>
            <a:r>
              <a:rPr lang="hu-HU" smtClean="0">
                <a:solidFill>
                  <a:srgbClr val="FFFF00"/>
                </a:solidFill>
              </a:rPr>
              <a:t>What is logic?</a:t>
            </a:r>
          </a:p>
          <a:p>
            <a:r>
              <a:rPr lang="hu-HU" smtClean="0">
                <a:solidFill>
                  <a:srgbClr val="FFFF00"/>
                </a:solidFill>
              </a:rPr>
              <a:t>The science and/or art of  valid inference</a:t>
            </a:r>
          </a:p>
          <a:p>
            <a:r>
              <a:rPr lang="hu-HU" smtClean="0">
                <a:solidFill>
                  <a:srgbClr val="FFFF00"/>
                </a:solidFill>
              </a:rPr>
              <a:t>+ a lot of connected topics</a:t>
            </a:r>
          </a:p>
          <a:p>
            <a:pPr marL="742950" lvl="1" indent="-285750">
              <a:buFont typeface="Arial" panose="020B0604020202020204" pitchFamily="34" charset="0"/>
              <a:buChar char="•"/>
            </a:pPr>
            <a:r>
              <a:rPr lang="hu-HU" smtClean="0">
                <a:solidFill>
                  <a:srgbClr val="FFFF00"/>
                </a:solidFill>
              </a:rPr>
              <a:t>Interpretation of propositions</a:t>
            </a:r>
          </a:p>
          <a:p>
            <a:pPr marL="742950" lvl="1" indent="-285750">
              <a:buFont typeface="Arial" panose="020B0604020202020204" pitchFamily="34" charset="0"/>
              <a:buChar char="•"/>
            </a:pPr>
            <a:r>
              <a:rPr lang="hu-HU" smtClean="0">
                <a:solidFill>
                  <a:srgbClr val="FFFF00"/>
                </a:solidFill>
              </a:rPr>
              <a:t>Connections between concepts</a:t>
            </a:r>
          </a:p>
          <a:p>
            <a:pPr marL="742950" lvl="1" indent="-285750">
              <a:buFont typeface="Arial" panose="020B0604020202020204" pitchFamily="34" charset="0"/>
              <a:buChar char="•"/>
            </a:pPr>
            <a:r>
              <a:rPr lang="hu-HU" smtClean="0">
                <a:solidFill>
                  <a:srgbClr val="FFFF00"/>
                </a:solidFill>
              </a:rPr>
              <a:t>Heuristics</a:t>
            </a:r>
          </a:p>
          <a:p>
            <a:pPr marL="742950" lvl="1" indent="-285750">
              <a:buFont typeface="Arial" panose="020B0604020202020204" pitchFamily="34" charset="0"/>
              <a:buChar char="•"/>
            </a:pPr>
            <a:r>
              <a:rPr lang="hu-HU" smtClean="0">
                <a:solidFill>
                  <a:srgbClr val="FFFF00"/>
                </a:solidFill>
              </a:rPr>
              <a:t>…</a:t>
            </a:r>
          </a:p>
          <a:p>
            <a:r>
              <a:rPr lang="hu-HU" smtClean="0">
                <a:solidFill>
                  <a:srgbClr val="FFFF00"/>
                </a:solidFill>
              </a:rPr>
              <a:t>Method of  limiting the area in this course:</a:t>
            </a:r>
          </a:p>
          <a:p>
            <a:pPr marL="742950" lvl="1" indent="-285750">
              <a:buFont typeface="Arial" panose="020B0604020202020204" pitchFamily="34" charset="0"/>
              <a:buChar char="•"/>
            </a:pPr>
            <a:r>
              <a:rPr lang="hu-HU" smtClean="0">
                <a:solidFill>
                  <a:srgbClr val="FFFF00"/>
                </a:solidFill>
              </a:rPr>
              <a:t>I follow mainly the borderlines of modern, 20th-21st century logic</a:t>
            </a:r>
          </a:p>
          <a:p>
            <a:pPr marL="742950" lvl="1" indent="-285750">
              <a:buFont typeface="Arial" panose="020B0604020202020204" pitchFamily="34" charset="0"/>
              <a:buChar char="•"/>
            </a:pPr>
            <a:r>
              <a:rPr lang="hu-HU" smtClean="0">
                <a:solidFill>
                  <a:srgbClr val="FFFF00"/>
                </a:solidFill>
              </a:rPr>
              <a:t>But on a loose, non-exclusive way</a:t>
            </a:r>
          </a:p>
          <a:p>
            <a:pPr marL="742950" lvl="1" indent="-285750">
              <a:buFont typeface="Arial" panose="020B0604020202020204" pitchFamily="34" charset="0"/>
              <a:buChar char="•"/>
            </a:pPr>
            <a:r>
              <a:rPr lang="hu-HU" smtClean="0">
                <a:solidFill>
                  <a:srgbClr val="FFFF00"/>
                </a:solidFill>
              </a:rPr>
              <a:t>Restricted to the European cultural sphere  </a:t>
            </a:r>
            <a:r>
              <a:rPr lang="hu-HU">
                <a:solidFill>
                  <a:srgbClr val="FFFF00"/>
                </a:solidFill>
              </a:rPr>
              <a:t>	</a:t>
            </a:r>
            <a:endParaRPr lang="en-US">
              <a:solidFill>
                <a:srgbClr val="FFFF00"/>
              </a:solidFill>
            </a:endParaRPr>
          </a:p>
        </p:txBody>
      </p:sp>
    </p:spTree>
    <p:extLst>
      <p:ext uri="{BB962C8B-B14F-4D97-AF65-F5344CB8AC3E}">
        <p14:creationId xmlns:p14="http://schemas.microsoft.com/office/powerpoint/2010/main" val="1263652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 calcmode="lin" valueType="num">
                                      <p:cBhvr additive="base">
                                        <p:cTn id="7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
                                            <p:txEl>
                                              <p:pRg st="12" end="12"/>
                                            </p:txEl>
                                          </p:spTgt>
                                        </p:tgtEl>
                                        <p:attrNameLst>
                                          <p:attrName>style.visibility</p:attrName>
                                        </p:attrNameLst>
                                      </p:cBhvr>
                                      <p:to>
                                        <p:strVal val="visible"/>
                                      </p:to>
                                    </p:set>
                                    <p:anim calcmode="lin" valueType="num">
                                      <p:cBhvr additive="base">
                                        <p:cTn id="7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67544" y="908720"/>
            <a:ext cx="8208912" cy="4801314"/>
          </a:xfrm>
          <a:prstGeom prst="rect">
            <a:avLst/>
          </a:prstGeom>
          <a:noFill/>
        </p:spPr>
        <p:txBody>
          <a:bodyPr wrap="square" rtlCol="0">
            <a:spAutoFit/>
          </a:bodyPr>
          <a:lstStyle/>
          <a:p>
            <a:r>
              <a:rPr lang="hu-HU" smtClean="0">
                <a:solidFill>
                  <a:srgbClr val="FFFF00"/>
                </a:solidFill>
              </a:rPr>
              <a:t>Logical theory:</a:t>
            </a:r>
          </a:p>
          <a:p>
            <a:pPr marL="342900" indent="-342900">
              <a:buAutoNum type="arabicPeriod"/>
            </a:pPr>
            <a:r>
              <a:rPr lang="hu-HU" smtClean="0">
                <a:solidFill>
                  <a:srgbClr val="FFFF00"/>
                </a:solidFill>
              </a:rPr>
              <a:t>Rules or criteria of validity for a broad group of inferences.</a:t>
            </a:r>
          </a:p>
          <a:p>
            <a:pPr marL="342900" indent="-342900">
              <a:buAutoNum type="arabicPeriod"/>
            </a:pPr>
            <a:r>
              <a:rPr lang="hu-HU" smtClean="0">
                <a:solidFill>
                  <a:srgbClr val="FFFF00"/>
                </a:solidFill>
              </a:rPr>
              <a:t>The rules themselves are organized to a logically connected theory.</a:t>
            </a:r>
          </a:p>
          <a:p>
            <a:r>
              <a:rPr lang="hu-HU" smtClean="0">
                <a:solidFill>
                  <a:srgbClr val="FFFF00"/>
                </a:solidFill>
              </a:rPr>
              <a:t>Plato’s dialogues: many loose occurrences of type 1. claims.</a:t>
            </a:r>
          </a:p>
          <a:p>
            <a:r>
              <a:rPr lang="hu-HU" smtClean="0">
                <a:solidFill>
                  <a:srgbClr val="FFFF00"/>
                </a:solidFill>
              </a:rPr>
              <a:t>The first example of 2.: the theory of categorical syllogisms in Aristotle’s </a:t>
            </a:r>
            <a:r>
              <a:rPr lang="hu-HU" i="1" smtClean="0">
                <a:solidFill>
                  <a:srgbClr val="FFFF00"/>
                </a:solidFill>
              </a:rPr>
              <a:t>Prior Analytics.</a:t>
            </a:r>
          </a:p>
          <a:p>
            <a:endParaRPr lang="hu-HU" i="1">
              <a:solidFill>
                <a:srgbClr val="FFFF00"/>
              </a:solidFill>
            </a:endParaRPr>
          </a:p>
          <a:p>
            <a:r>
              <a:rPr lang="hu-HU" smtClean="0">
                <a:solidFill>
                  <a:srgbClr val="FFFF00"/>
                </a:solidFill>
              </a:rPr>
              <a:t>Logical practice:</a:t>
            </a:r>
          </a:p>
          <a:p>
            <a:r>
              <a:rPr lang="hu-HU" smtClean="0">
                <a:solidFill>
                  <a:srgbClr val="FFFF00"/>
                </a:solidFill>
              </a:rPr>
              <a:t>Systematic use of (logical) inference in arguments to convince other people. Distinction between reference to facts, experience, tradition, (intuition?), etc., and reference to inferences (or even to logical truths).</a:t>
            </a:r>
          </a:p>
          <a:p>
            <a:endParaRPr lang="hu-HU">
              <a:solidFill>
                <a:srgbClr val="FFFF00"/>
              </a:solidFill>
            </a:endParaRPr>
          </a:p>
          <a:p>
            <a:r>
              <a:rPr lang="hu-HU" smtClean="0">
                <a:solidFill>
                  <a:srgbClr val="FFFF00"/>
                </a:solidFill>
              </a:rPr>
              <a:t>Areas of logical practice: philosophical, mathematical, legal argumentation.</a:t>
            </a:r>
          </a:p>
          <a:p>
            <a:endParaRPr lang="hu-HU">
              <a:solidFill>
                <a:srgbClr val="FFFF00"/>
              </a:solidFill>
            </a:endParaRPr>
          </a:p>
          <a:p>
            <a:r>
              <a:rPr lang="hu-HU" smtClean="0">
                <a:solidFill>
                  <a:srgbClr val="FFFF00"/>
                </a:solidFill>
              </a:rPr>
              <a:t>First testimonies of logical practice: 5th century B.C, all the three areas.</a:t>
            </a:r>
          </a:p>
          <a:p>
            <a:endParaRPr lang="hu-HU">
              <a:solidFill>
                <a:srgbClr val="FFFF00"/>
              </a:solidFill>
            </a:endParaRPr>
          </a:p>
          <a:p>
            <a:r>
              <a:rPr lang="hu-HU" smtClean="0">
                <a:solidFill>
                  <a:srgbClr val="FFFF00"/>
                </a:solidFill>
              </a:rPr>
              <a:t>Logical theory: (critical) reflection to logical practice (sophistry).</a:t>
            </a:r>
          </a:p>
        </p:txBody>
      </p:sp>
    </p:spTree>
    <p:extLst>
      <p:ext uri="{BB962C8B-B14F-4D97-AF65-F5344CB8AC3E}">
        <p14:creationId xmlns:p14="http://schemas.microsoft.com/office/powerpoint/2010/main" val="1441910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683568" y="980728"/>
            <a:ext cx="7704856" cy="3139321"/>
          </a:xfrm>
          <a:prstGeom prst="rect">
            <a:avLst/>
          </a:prstGeom>
        </p:spPr>
        <p:txBody>
          <a:bodyPr wrap="square">
            <a:spAutoFit/>
          </a:bodyPr>
          <a:lstStyle/>
          <a:p>
            <a:r>
              <a:rPr lang="hu-HU">
                <a:solidFill>
                  <a:srgbClr val="FFFF00"/>
                </a:solidFill>
              </a:rPr>
              <a:t>Traces of logical practice in Greek philosophy and mathematics in the 5th century B.C. – the question of priority.</a:t>
            </a:r>
          </a:p>
          <a:p>
            <a:endParaRPr lang="hu-HU">
              <a:solidFill>
                <a:srgbClr val="FFFF00"/>
              </a:solidFill>
            </a:endParaRPr>
          </a:p>
          <a:p>
            <a:r>
              <a:rPr lang="hu-HU">
                <a:solidFill>
                  <a:srgbClr val="FFFF00"/>
                </a:solidFill>
              </a:rPr>
              <a:t>Árpád Szabó’s thesis: priority belongs to philosophy, namely, Eleatic philosophy</a:t>
            </a:r>
            <a:r>
              <a:rPr lang="hu-HU" smtClean="0">
                <a:solidFill>
                  <a:srgbClr val="FFFF00"/>
                </a:solidFill>
              </a:rPr>
              <a:t>.</a:t>
            </a:r>
          </a:p>
          <a:p>
            <a:r>
              <a:rPr lang="hu-HU" smtClean="0">
                <a:solidFill>
                  <a:srgbClr val="FFFF00"/>
                </a:solidFill>
              </a:rPr>
              <a:t>Parmenides and Zeno wanted to refute the relevance of experience and intuition.</a:t>
            </a:r>
          </a:p>
          <a:p>
            <a:r>
              <a:rPr lang="hu-HU" smtClean="0">
                <a:solidFill>
                  <a:srgbClr val="FFFF00"/>
                </a:solidFill>
              </a:rPr>
              <a:t>Their main achievement: discovery of indirect argumentation.</a:t>
            </a:r>
          </a:p>
          <a:p>
            <a:r>
              <a:rPr lang="hu-HU" smtClean="0">
                <a:solidFill>
                  <a:srgbClr val="FFFF00"/>
                </a:solidFill>
              </a:rPr>
              <a:t>In an indirect argumentation you don’t set out from facts. The starting point is a supposed </a:t>
            </a:r>
            <a:r>
              <a:rPr lang="hu-HU" i="1" smtClean="0">
                <a:solidFill>
                  <a:srgbClr val="FFFF00"/>
                </a:solidFill>
              </a:rPr>
              <a:t>counterfactual </a:t>
            </a:r>
            <a:r>
              <a:rPr lang="hu-HU" smtClean="0">
                <a:solidFill>
                  <a:srgbClr val="FFFF00"/>
                </a:solidFill>
              </a:rPr>
              <a:t>situation.</a:t>
            </a:r>
          </a:p>
          <a:p>
            <a:endParaRPr lang="hu-HU">
              <a:solidFill>
                <a:srgbClr val="FFFF00"/>
              </a:solidFill>
            </a:endParaRPr>
          </a:p>
        </p:txBody>
      </p:sp>
    </p:spTree>
    <p:extLst>
      <p:ext uri="{BB962C8B-B14F-4D97-AF65-F5344CB8AC3E}">
        <p14:creationId xmlns:p14="http://schemas.microsoft.com/office/powerpoint/2010/main" val="2285235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591479" y="908720"/>
            <a:ext cx="7992888" cy="3139321"/>
          </a:xfrm>
          <a:prstGeom prst="rect">
            <a:avLst/>
          </a:prstGeom>
        </p:spPr>
        <p:txBody>
          <a:bodyPr wrap="square">
            <a:spAutoFit/>
          </a:bodyPr>
          <a:lstStyle/>
          <a:p>
            <a:r>
              <a:rPr lang="hu-HU">
                <a:solidFill>
                  <a:srgbClr val="FFFF00"/>
                </a:solidFill>
              </a:rPr>
              <a:t>Deductive turn in Greek mathematics: an answer to the Elean challenge.</a:t>
            </a:r>
          </a:p>
          <a:p>
            <a:r>
              <a:rPr lang="hu-HU">
                <a:solidFill>
                  <a:srgbClr val="FFFF00"/>
                </a:solidFill>
              </a:rPr>
              <a:t>	Egyptian mathematics: some arithmetical calculation, area calculations (with obvious practical aims).</a:t>
            </a:r>
          </a:p>
          <a:p>
            <a:r>
              <a:rPr lang="hu-HU">
                <a:solidFill>
                  <a:srgbClr val="FFFF00"/>
                </a:solidFill>
              </a:rPr>
              <a:t>	Babylonian mathematics: astronomical calculations, systematic solutions to excercises up to equation soulutions.</a:t>
            </a:r>
          </a:p>
          <a:p>
            <a:r>
              <a:rPr lang="hu-HU">
                <a:solidFill>
                  <a:srgbClr val="FFFF00"/>
                </a:solidFill>
              </a:rPr>
              <a:t>	Greek mathematics at the border of archaic and classical era: intuitive mathematics with general theorems and some intuitive support for their validity. A glance to it later</a:t>
            </a:r>
            <a:r>
              <a:rPr lang="hu-HU" smtClean="0">
                <a:solidFill>
                  <a:srgbClr val="FFFF00"/>
                </a:solidFill>
              </a:rPr>
              <a:t>.</a:t>
            </a:r>
          </a:p>
          <a:p>
            <a:r>
              <a:rPr lang="hu-HU">
                <a:solidFill>
                  <a:srgbClr val="FFFF00"/>
                </a:solidFill>
              </a:rPr>
              <a:t>	</a:t>
            </a:r>
            <a:r>
              <a:rPr lang="hu-HU" smtClean="0">
                <a:solidFill>
                  <a:srgbClr val="FFFF00"/>
                </a:solidFill>
              </a:rPr>
              <a:t>Deductive and counter-intuitive turn in the 5th century. Older explanation: the discovery of irrationality. Szabó: conversely, this discovery is now a consequence, an achievement of the turn.</a:t>
            </a:r>
            <a:r>
              <a:rPr lang="hu-HU">
                <a:solidFill>
                  <a:srgbClr val="FFFF00"/>
                </a:solidFill>
              </a:rPr>
              <a:t>	</a:t>
            </a:r>
          </a:p>
        </p:txBody>
      </p:sp>
    </p:spTree>
    <p:extLst>
      <p:ext uri="{BB962C8B-B14F-4D97-AF65-F5344CB8AC3E}">
        <p14:creationId xmlns:p14="http://schemas.microsoft.com/office/powerpoint/2010/main" val="1884309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755576" y="1052736"/>
            <a:ext cx="7920880" cy="5078313"/>
          </a:xfrm>
          <a:prstGeom prst="rect">
            <a:avLst/>
          </a:prstGeom>
          <a:noFill/>
        </p:spPr>
        <p:txBody>
          <a:bodyPr wrap="square" rtlCol="0">
            <a:spAutoFit/>
          </a:bodyPr>
          <a:lstStyle/>
          <a:p>
            <a:r>
              <a:rPr lang="hu-HU" smtClean="0">
                <a:solidFill>
                  <a:srgbClr val="FFFF00"/>
                </a:solidFill>
              </a:rPr>
              <a:t>An amusing testimony</a:t>
            </a:r>
          </a:p>
          <a:p>
            <a:r>
              <a:rPr lang="hu-HU" smtClean="0">
                <a:solidFill>
                  <a:srgbClr val="FFFF00"/>
                </a:solidFill>
              </a:rPr>
              <a:t>Epicharmus (comedy writer, first half of the 5th century B. C.)</a:t>
            </a:r>
          </a:p>
          <a:p>
            <a:r>
              <a:rPr lang="hu-HU" smtClean="0">
                <a:solidFill>
                  <a:srgbClr val="FFFF00"/>
                </a:solidFill>
              </a:rPr>
              <a:t>Fragment 1.</a:t>
            </a:r>
          </a:p>
          <a:p>
            <a:endParaRPr lang="hu-HU">
              <a:solidFill>
                <a:srgbClr val="FFFF00"/>
              </a:solidFill>
            </a:endParaRPr>
          </a:p>
          <a:p>
            <a:r>
              <a:rPr lang="en-US" smtClean="0">
                <a:solidFill>
                  <a:srgbClr val="FFFF00"/>
                </a:solidFill>
              </a:rPr>
              <a:t>A </a:t>
            </a:r>
            <a:r>
              <a:rPr lang="en-US">
                <a:solidFill>
                  <a:srgbClr val="FFFF00"/>
                </a:solidFill>
              </a:rPr>
              <a:t>But the gods were always there, of course: they never were lacking; and these things (</a:t>
            </a:r>
            <a:r>
              <a:rPr lang="en-US" i="1">
                <a:solidFill>
                  <a:srgbClr val="FFFF00"/>
                </a:solidFill>
              </a:rPr>
              <a:t>probably, 'that which is divine'</a:t>
            </a:r>
            <a:r>
              <a:rPr lang="en-US">
                <a:solidFill>
                  <a:srgbClr val="FFFF00"/>
                </a:solidFill>
              </a:rPr>
              <a:t>) always exist in a similar form and through the same causes.</a:t>
            </a:r>
          </a:p>
          <a:p>
            <a:r>
              <a:rPr lang="en-US">
                <a:solidFill>
                  <a:srgbClr val="FFFF00"/>
                </a:solidFill>
              </a:rPr>
              <a:t>B But still, it is said that Chaos was the first of the gods to be created.</a:t>
            </a:r>
          </a:p>
          <a:p>
            <a:r>
              <a:rPr lang="en-US">
                <a:solidFill>
                  <a:srgbClr val="FFFF00"/>
                </a:solidFill>
              </a:rPr>
              <a:t>A How can that be? It is impossible for a 'first' thing to come from something and into something.</a:t>
            </a:r>
          </a:p>
          <a:p>
            <a:r>
              <a:rPr lang="en-US">
                <a:solidFill>
                  <a:srgbClr val="FFFF00"/>
                </a:solidFill>
              </a:rPr>
              <a:t>B Then was there no first thing that came?</a:t>
            </a:r>
          </a:p>
          <a:p>
            <a:r>
              <a:rPr lang="en-US">
                <a:solidFill>
                  <a:srgbClr val="FFFF00"/>
                </a:solidFill>
              </a:rPr>
              <a:t>A Certainly not! Nor a second either, at any rate of these things (</a:t>
            </a:r>
            <a:r>
              <a:rPr lang="en-US" i="1">
                <a:solidFill>
                  <a:srgbClr val="FFFF00"/>
                </a:solidFill>
              </a:rPr>
              <a:t>the divine?</a:t>
            </a:r>
            <a:r>
              <a:rPr lang="en-US">
                <a:solidFill>
                  <a:srgbClr val="FFFF00"/>
                </a:solidFill>
              </a:rPr>
              <a:t>) of which we are now speaking thus; but they were always there</a:t>
            </a:r>
            <a:r>
              <a:rPr lang="en-US" smtClean="0">
                <a:solidFill>
                  <a:srgbClr val="FFFF00"/>
                </a:solidFill>
              </a:rPr>
              <a:t>.</a:t>
            </a:r>
            <a:endParaRPr lang="hu-HU" smtClean="0">
              <a:solidFill>
                <a:srgbClr val="FFFF00"/>
              </a:solidFill>
            </a:endParaRPr>
          </a:p>
          <a:p>
            <a:endParaRPr lang="hu-HU">
              <a:solidFill>
                <a:srgbClr val="FFFF00"/>
              </a:solidFill>
            </a:endParaRPr>
          </a:p>
          <a:p>
            <a:r>
              <a:rPr lang="en-US">
                <a:solidFill>
                  <a:srgbClr val="FFFF00"/>
                </a:solidFill>
              </a:rPr>
              <a:t>A </a:t>
            </a:r>
            <a:r>
              <a:rPr lang="en-US" u="sng">
                <a:solidFill>
                  <a:srgbClr val="FFFF00"/>
                </a:solidFill>
              </a:rPr>
              <a:t>How can that be? It is impossible for a 'first' thing to come from something and into something.</a:t>
            </a:r>
            <a:endParaRPr lang="hu-HU" u="sng">
              <a:solidFill>
                <a:srgbClr val="FFFF00"/>
              </a:solidFill>
            </a:endParaRPr>
          </a:p>
          <a:p>
            <a:r>
              <a:rPr lang="hu-HU">
                <a:solidFill>
                  <a:srgbClr val="FFFF00"/>
                </a:solidFill>
              </a:rPr>
              <a:t>The Parmenidean argument for the eternity of the </a:t>
            </a:r>
            <a:r>
              <a:rPr lang="hu-HU" smtClean="0">
                <a:solidFill>
                  <a:srgbClr val="FFFF00"/>
                </a:solidFill>
              </a:rPr>
              <a:t>Being</a:t>
            </a:r>
            <a:r>
              <a:rPr lang="hu-HU">
                <a:solidFill>
                  <a:srgbClr val="FFFF00"/>
                </a:solidFill>
              </a:rPr>
              <a:t>!</a:t>
            </a:r>
            <a:endParaRPr lang="en-US">
              <a:solidFill>
                <a:srgbClr val="FFFF00"/>
              </a:solidFill>
            </a:endParaRPr>
          </a:p>
          <a:p>
            <a:r>
              <a:rPr lang="hu-HU" smtClean="0">
                <a:solidFill>
                  <a:srgbClr val="FFFF00"/>
                </a:solidFill>
              </a:rPr>
              <a:t>Philosophical (cosmogonical) argumentation.</a:t>
            </a:r>
            <a:endParaRPr lang="en-US">
              <a:solidFill>
                <a:srgbClr val="FFFF00"/>
              </a:solidFill>
            </a:endParaRPr>
          </a:p>
        </p:txBody>
      </p:sp>
    </p:spTree>
    <p:extLst>
      <p:ext uri="{BB962C8B-B14F-4D97-AF65-F5344CB8AC3E}">
        <p14:creationId xmlns:p14="http://schemas.microsoft.com/office/powerpoint/2010/main" val="297725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700336" y="836712"/>
            <a:ext cx="7776864" cy="5078313"/>
          </a:xfrm>
          <a:prstGeom prst="rect">
            <a:avLst/>
          </a:prstGeom>
          <a:noFill/>
        </p:spPr>
        <p:txBody>
          <a:bodyPr wrap="square" rtlCol="0">
            <a:spAutoFit/>
          </a:bodyPr>
          <a:lstStyle/>
          <a:p>
            <a:r>
              <a:rPr lang="hu-HU" smtClean="0">
                <a:solidFill>
                  <a:srgbClr val="FFFF00"/>
                </a:solidFill>
              </a:rPr>
              <a:t>Fr. 2</a:t>
            </a:r>
          </a:p>
          <a:p>
            <a:r>
              <a:rPr lang="en-US">
                <a:solidFill>
                  <a:srgbClr val="FFFF00"/>
                </a:solidFill>
              </a:rPr>
              <a:t>A Suppose to an odd number, or to an even if you like, one chooses to add a pebble or else to take one from those already there: do you think that the number remains the same?</a:t>
            </a:r>
          </a:p>
          <a:p>
            <a:r>
              <a:rPr lang="en-US">
                <a:solidFill>
                  <a:srgbClr val="FFFF00"/>
                </a:solidFill>
              </a:rPr>
              <a:t>B No, of course not.</a:t>
            </a:r>
          </a:p>
          <a:p>
            <a:r>
              <a:rPr lang="en-US">
                <a:solidFill>
                  <a:srgbClr val="FFFF00"/>
                </a:solidFill>
              </a:rPr>
              <a:t>A Nor, furthermore, if one chooses to add to a cubit another measure of length, or to cut off a length from what was there before: does the former measure still remain?</a:t>
            </a:r>
          </a:p>
          <a:p>
            <a:r>
              <a:rPr lang="en-US">
                <a:solidFill>
                  <a:srgbClr val="FFFF00"/>
                </a:solidFill>
              </a:rPr>
              <a:t>B No.</a:t>
            </a:r>
          </a:p>
          <a:p>
            <a:r>
              <a:rPr lang="en-US">
                <a:solidFill>
                  <a:srgbClr val="FFFF00"/>
                </a:solidFill>
              </a:rPr>
              <a:t>A Now look at human beings in this way: one grows another wastes away, and all are in process of change all the time. But that which changes its nature and never remains in the same state, must also be different by now from that which has changed. So both you and I were yesterday other men, and we are other men now, and again (</a:t>
            </a:r>
            <a:r>
              <a:rPr lang="en-US" i="1">
                <a:solidFill>
                  <a:srgbClr val="FFFF00"/>
                </a:solidFill>
              </a:rPr>
              <a:t>we shall be</a:t>
            </a:r>
            <a:r>
              <a:rPr lang="en-US">
                <a:solidFill>
                  <a:srgbClr val="FFFF00"/>
                </a:solidFill>
              </a:rPr>
              <a:t>) other men (</a:t>
            </a:r>
            <a:r>
              <a:rPr lang="en-US" i="1">
                <a:solidFill>
                  <a:srgbClr val="FFFF00"/>
                </a:solidFill>
              </a:rPr>
              <a:t>in the future</a:t>
            </a:r>
            <a:r>
              <a:rPr lang="en-US">
                <a:solidFill>
                  <a:srgbClr val="FFFF00"/>
                </a:solidFill>
              </a:rPr>
              <a:t>), and never the same, according to the same Law (</a:t>
            </a:r>
            <a:r>
              <a:rPr lang="en-US" i="1">
                <a:solidFill>
                  <a:srgbClr val="FFFF00"/>
                </a:solidFill>
              </a:rPr>
              <a:t>Logos</a:t>
            </a:r>
            <a:r>
              <a:rPr lang="en-US" smtClean="0">
                <a:solidFill>
                  <a:srgbClr val="FFFF00"/>
                </a:solidFill>
              </a:rPr>
              <a:t>).</a:t>
            </a:r>
            <a:endParaRPr lang="hu-HU" smtClean="0">
              <a:solidFill>
                <a:srgbClr val="FFFF00"/>
              </a:solidFill>
            </a:endParaRPr>
          </a:p>
          <a:p>
            <a:r>
              <a:rPr lang="hu-HU" smtClean="0">
                <a:solidFill>
                  <a:srgbClr val="FFFF00"/>
                </a:solidFill>
              </a:rPr>
              <a:t>Context: The first person wants to convince the other that he  (A) is not bound to give back the money he loaned from B (because he is not the same person any more).</a:t>
            </a:r>
          </a:p>
        </p:txBody>
      </p:sp>
    </p:spTree>
    <p:extLst>
      <p:ext uri="{BB962C8B-B14F-4D97-AF65-F5344CB8AC3E}">
        <p14:creationId xmlns:p14="http://schemas.microsoft.com/office/powerpoint/2010/main" val="704112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560512" y="908720"/>
            <a:ext cx="7827912" cy="2585323"/>
          </a:xfrm>
          <a:prstGeom prst="rect">
            <a:avLst/>
          </a:prstGeom>
        </p:spPr>
        <p:txBody>
          <a:bodyPr wrap="square">
            <a:spAutoFit/>
          </a:bodyPr>
          <a:lstStyle/>
          <a:p>
            <a:r>
              <a:rPr lang="hu-HU">
                <a:solidFill>
                  <a:srgbClr val="FFFF00"/>
                </a:solidFill>
              </a:rPr>
              <a:t>„Legal” argument.</a:t>
            </a:r>
          </a:p>
          <a:p>
            <a:r>
              <a:rPr lang="hu-HU">
                <a:solidFill>
                  <a:srgbClr val="FFFF00"/>
                </a:solidFill>
              </a:rPr>
              <a:t>Uses mathematical example</a:t>
            </a:r>
            <a:r>
              <a:rPr lang="hu-HU" smtClean="0">
                <a:solidFill>
                  <a:srgbClr val="FFFF00"/>
                </a:solidFill>
              </a:rPr>
              <a:t>.</a:t>
            </a:r>
          </a:p>
          <a:p>
            <a:r>
              <a:rPr lang="hu-HU" smtClean="0">
                <a:solidFill>
                  <a:srgbClr val="FFFF00"/>
                </a:solidFill>
              </a:rPr>
              <a:t>Parmenides argues (roughly): if the Being changed its properties, it wouldn’t be the same (i.e. Being) any more, </a:t>
            </a:r>
          </a:p>
          <a:p>
            <a:r>
              <a:rPr lang="hu-HU" smtClean="0">
                <a:solidFill>
                  <a:srgbClr val="FFFF00"/>
                </a:solidFill>
              </a:rPr>
              <a:t>Therefore it would be not-Being,</a:t>
            </a:r>
          </a:p>
          <a:p>
            <a:r>
              <a:rPr lang="hu-HU" smtClean="0">
                <a:solidFill>
                  <a:srgbClr val="FFFF00"/>
                </a:solidFill>
              </a:rPr>
              <a:t>But that is impossible.</a:t>
            </a:r>
          </a:p>
          <a:p>
            <a:r>
              <a:rPr lang="hu-HU" smtClean="0">
                <a:solidFill>
                  <a:srgbClr val="FFFF00"/>
                </a:solidFill>
              </a:rPr>
              <a:t>A’s argument is just the same in counterposed form.</a:t>
            </a:r>
          </a:p>
          <a:p>
            <a:r>
              <a:rPr lang="hu-HU" smtClean="0">
                <a:solidFill>
                  <a:srgbClr val="FFFF00"/>
                </a:solidFill>
              </a:rPr>
              <a:t>Core problem: identity during change.</a:t>
            </a:r>
          </a:p>
          <a:p>
            <a:r>
              <a:rPr lang="hu-HU" smtClean="0">
                <a:solidFill>
                  <a:srgbClr val="FFFF00"/>
                </a:solidFill>
              </a:rPr>
              <a:t>Personal identity.</a:t>
            </a:r>
            <a:endParaRPr lang="en-US">
              <a:solidFill>
                <a:srgbClr val="FFFF00"/>
              </a:solidFill>
            </a:endParaRPr>
          </a:p>
        </p:txBody>
      </p:sp>
    </p:spTree>
    <p:extLst>
      <p:ext uri="{BB962C8B-B14F-4D97-AF65-F5344CB8AC3E}">
        <p14:creationId xmlns:p14="http://schemas.microsoft.com/office/powerpoint/2010/main" val="4202211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ramlás">
  <a:themeElements>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Áramlás">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Áramlás">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854</TotalTime>
  <Words>793</Words>
  <Application>Microsoft Office PowerPoint</Application>
  <PresentationFormat>Diavetítés a képernyőre (4:3 oldalarány)</PresentationFormat>
  <Paragraphs>72</Paragraphs>
  <Slides>8</Slides>
  <Notes>0</Notes>
  <HiddenSlides>0</HiddenSlides>
  <MMClips>0</MMClips>
  <ScaleCrop>false</ScaleCrop>
  <HeadingPairs>
    <vt:vector size="4" baseType="variant">
      <vt:variant>
        <vt:lpstr>Téma</vt:lpstr>
      </vt:variant>
      <vt:variant>
        <vt:i4>1</vt:i4>
      </vt:variant>
      <vt:variant>
        <vt:lpstr>Diacímek</vt:lpstr>
      </vt:variant>
      <vt:variant>
        <vt:i4>8</vt:i4>
      </vt:variant>
    </vt:vector>
  </HeadingPairs>
  <TitlesOfParts>
    <vt:vector size="9" baseType="lpstr">
      <vt:lpstr>Áramlás</vt:lpstr>
      <vt:lpstr>History of Ancient Logic</vt:lpstr>
      <vt:lpstr>PowerPoint bemutató</vt:lpstr>
      <vt:lpstr>PowerPoint bemutató</vt:lpstr>
      <vt:lpstr>PowerPoint bemutató</vt:lpstr>
      <vt:lpstr>PowerPoint bemutató</vt:lpstr>
      <vt:lpstr>PowerPoint bemutató</vt:lpstr>
      <vt:lpstr>PowerPoint bemutató</vt:lpstr>
      <vt:lpstr>PowerPoint bemutató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Ancient Logic</dc:title>
  <dc:creator>andras</dc:creator>
  <cp:lastModifiedBy>andras</cp:lastModifiedBy>
  <cp:revision>16</cp:revision>
  <dcterms:created xsi:type="dcterms:W3CDTF">2016-02-15T10:46:07Z</dcterms:created>
  <dcterms:modified xsi:type="dcterms:W3CDTF">2016-02-16T10:37:30Z</dcterms:modified>
</cp:coreProperties>
</file>