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5" r:id="rId2"/>
    <p:sldId id="267" r:id="rId3"/>
    <p:sldId id="268" r:id="rId4"/>
    <p:sldId id="266" r:id="rId5"/>
    <p:sldId id="269" r:id="rId6"/>
    <p:sldId id="271" r:id="rId7"/>
    <p:sldId id="272" r:id="rId8"/>
    <p:sldId id="259" r:id="rId9"/>
    <p:sldId id="273" r:id="rId10"/>
    <p:sldId id="260" r:id="rId11"/>
    <p:sldId id="261" r:id="rId12"/>
    <p:sldId id="263" r:id="rId13"/>
    <p:sldId id="275" r:id="rId14"/>
    <p:sldId id="276" r:id="rId15"/>
    <p:sldId id="277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5FB5B-FE41-4372-AA9A-8924C6FF644A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10B96-B55B-45C0-878D-E903C669954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197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1C910-7554-4F4E-8DD4-01DC2D2901D3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68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999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299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881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13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730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574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19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92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006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533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A3111-9632-4014-8589-CF753945FC19}" type="datetimeFigureOut">
              <a:rPr lang="hu-HU" smtClean="0"/>
              <a:t>2020. 04. 23.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5D31-95AF-4AAB-9677-39FEBA895D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021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uzsa.tbitai.me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22315" y="1012253"/>
            <a:ext cx="8034052" cy="4615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sz="1633"/>
              <a:t>Tekintsük át, mire lehet használni az igazságtáblázatok készítését (a Boole programmal, vagy akár kézzel).</a:t>
            </a:r>
          </a:p>
          <a:p>
            <a:pPr>
              <a:defRPr/>
            </a:pPr>
            <a:r>
              <a:rPr lang="hu-HU" sz="1633"/>
              <a:t>A legáltalánosabb feladat, amit így meg lehet oldani: adjuk meg, hogyan lehet egy adott mondatban előforduló atomi mondatokhoz igazságértéket hozzárendelni úgy, hogy a mondat igaz legyen (másképp mondva: a mondat a benne előforduló atomi mondatok milyen igazságértékelései  mellett igaz). Egy igazságértékelés = az igazságtáblázat egy sora.</a:t>
            </a:r>
            <a:br>
              <a:rPr lang="hu-HU" sz="1633"/>
            </a:br>
            <a:r>
              <a:rPr lang="hu-HU" sz="1633"/>
              <a:t>Ennek speciális esetei:</a:t>
            </a:r>
          </a:p>
          <a:p>
            <a:pPr>
              <a:defRPr/>
            </a:pPr>
            <a:r>
              <a:rPr lang="hu-HU" sz="1633" u="sng"/>
              <a:t>Tautológia</a:t>
            </a:r>
            <a:r>
              <a:rPr lang="hu-HU" sz="1633"/>
              <a:t>, ha minden igazságértékelés mellett igaz.</a:t>
            </a:r>
            <a:endParaRPr lang="hu-HU" sz="1633" dirty="0"/>
          </a:p>
          <a:p>
            <a:pPr>
              <a:defRPr/>
            </a:pPr>
            <a:r>
              <a:rPr lang="hu-HU" sz="1633" u="sng"/>
              <a:t>Tt-lehetséges</a:t>
            </a:r>
            <a:r>
              <a:rPr lang="hu-HU" sz="1633"/>
              <a:t>, ha van olyan  sor (igazságértékelés), amelyben igaz.</a:t>
            </a:r>
          </a:p>
          <a:p>
            <a:pPr>
              <a:defRPr/>
            </a:pPr>
            <a:r>
              <a:rPr lang="hu-HU" sz="1633" u="sng"/>
              <a:t>Nem tt-lehetséges (ellentmondás)</a:t>
            </a:r>
            <a:r>
              <a:rPr lang="hu-HU" sz="1633"/>
              <a:t>, ha minden sorban F áll az eredményoszlopban, azaz minden értékelés mellett hamis (lehetetlen, hogy igaz legyen).</a:t>
            </a:r>
          </a:p>
          <a:p>
            <a:pPr>
              <a:defRPr/>
            </a:pPr>
            <a:r>
              <a:rPr lang="hu-HU" sz="1633"/>
              <a:t>Alkalmazások több mondat viszonyaira:</a:t>
            </a:r>
          </a:p>
          <a:p>
            <a:pPr>
              <a:defRPr/>
            </a:pPr>
            <a:r>
              <a:rPr lang="hu-HU" sz="1633"/>
              <a:t>Két mondat </a:t>
            </a:r>
            <a:r>
              <a:rPr lang="hu-HU" sz="1633" u="sng"/>
              <a:t>tautologikusan (tt-)ekvivalens)</a:t>
            </a:r>
            <a:r>
              <a:rPr lang="hu-HU" sz="1633"/>
              <a:t>, ha ugyanazok mellett az igazságértékelések mellett igazak, azaz az eredményoszlopuk megegyezik.</a:t>
            </a:r>
          </a:p>
          <a:p>
            <a:pPr>
              <a:defRPr/>
            </a:pPr>
            <a:r>
              <a:rPr lang="hu-HU" sz="1633"/>
              <a:t>Két (vagy egy, vagy akár több) mondatból (premisszák) t</a:t>
            </a:r>
            <a:r>
              <a:rPr lang="hu-HU" sz="1633" u="sng"/>
              <a:t>autologikusan  (tt-)következik </a:t>
            </a:r>
            <a:r>
              <a:rPr lang="hu-HU" sz="1633"/>
              <a:t>egy újabb mondat (konklúzió), ha minden olyan igazságértékelés mellett, amikor az összes premissza igaz, a konklúzió is igaz.  (Ezt a gyakorlatban  elég rosszul lehet igazságtáblázatból leolvasni, de lesz rá egy másik eljárásunk.)</a:t>
            </a:r>
            <a:endParaRPr lang="hu-HU" sz="1633" dirty="0"/>
          </a:p>
        </p:txBody>
      </p:sp>
    </p:spTree>
    <p:extLst>
      <p:ext uri="{BB962C8B-B14F-4D97-AF65-F5344CB8AC3E}">
        <p14:creationId xmlns:p14="http://schemas.microsoft.com/office/powerpoint/2010/main" val="325720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1052736"/>
            <a:ext cx="81369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+mj-lt"/>
              </a:rPr>
              <a:t>Analitikus fa készítése</a:t>
            </a:r>
          </a:p>
          <a:p>
            <a:pPr algn="ctr"/>
            <a:r>
              <a:rPr lang="hu-HU" sz="2400" dirty="0">
                <a:latin typeface="+mj-lt"/>
              </a:rPr>
              <a:t>A Ruzsa program</a:t>
            </a:r>
          </a:p>
          <a:p>
            <a:pPr algn="ctr"/>
            <a:endParaRPr lang="hu-HU" sz="2400" dirty="0">
              <a:latin typeface="+mj-lt"/>
            </a:endParaRPr>
          </a:p>
          <a:p>
            <a:r>
              <a:rPr lang="hu-HU" dirty="0"/>
              <a:t>Ellenőrizzük az alábbi következtetés helyességét!</a:t>
            </a:r>
          </a:p>
          <a:p>
            <a:r>
              <a:rPr lang="hu-HU" dirty="0"/>
              <a:t>A </a:t>
            </a:r>
            <a:r>
              <a:rPr lang="hu-HU" dirty="0">
                <a:sym typeface="Symbol"/>
              </a:rPr>
              <a:t> B </a:t>
            </a:r>
          </a:p>
          <a:p>
            <a:endParaRPr lang="hu-HU" dirty="0">
              <a:sym typeface="Symbol"/>
            </a:endParaRPr>
          </a:p>
          <a:p>
            <a:r>
              <a:rPr lang="hu-HU" dirty="0">
                <a:sym typeface="Symbol"/>
              </a:rPr>
              <a:t>A  B</a:t>
            </a:r>
          </a:p>
          <a:p>
            <a:endParaRPr lang="hu-HU" dirty="0">
              <a:sym typeface="Symbol"/>
            </a:endParaRPr>
          </a:p>
          <a:p>
            <a:r>
              <a:rPr lang="hu-HU" dirty="0">
                <a:sym typeface="Symbol"/>
              </a:rPr>
              <a:t>B</a:t>
            </a:r>
          </a:p>
          <a:p>
            <a:endParaRPr lang="hu-HU" dirty="0"/>
          </a:p>
          <a:p>
            <a:pPr algn="ctr"/>
            <a:r>
              <a:rPr lang="hu-HU" dirty="0"/>
              <a:t>MINDIG INDIREKT ÚTON JÁRUNK EL!</a:t>
            </a:r>
          </a:p>
          <a:p>
            <a:r>
              <a:rPr lang="hu-HU" dirty="0"/>
              <a:t>Feltételezzük, hogy a premisszák igazak és a konklúzió hamis (azaz a konklúzió negációja igaz).</a:t>
            </a:r>
          </a:p>
          <a:p>
            <a:r>
              <a:rPr lang="hu-HU" dirty="0"/>
              <a:t>Ha ebből ellentmondásra jutunk, akkor a következtetés helyes volt.</a:t>
            </a:r>
          </a:p>
          <a:p>
            <a:r>
              <a:rPr lang="hu-HU" dirty="0"/>
              <a:t>Tehát az a kérdés, lehet-e az alábbi három mondat egyszerre igaz?</a:t>
            </a:r>
          </a:p>
          <a:p>
            <a:r>
              <a:rPr lang="hu-HU" dirty="0"/>
              <a:t>A </a:t>
            </a:r>
            <a:r>
              <a:rPr lang="hu-HU" dirty="0">
                <a:sym typeface="Symbol"/>
              </a:rPr>
              <a:t> B;  A  B; B</a:t>
            </a:r>
          </a:p>
          <a:p>
            <a:endParaRPr lang="hu-HU" sz="1600" dirty="0"/>
          </a:p>
        </p:txBody>
      </p:sp>
      <p:cxnSp>
        <p:nvCxnSpPr>
          <p:cNvPr id="3" name="Egyenes összekötő 2"/>
          <p:cNvCxnSpPr/>
          <p:nvPr/>
        </p:nvCxnSpPr>
        <p:spPr>
          <a:xfrm>
            <a:off x="467544" y="2420888"/>
            <a:ext cx="0" cy="144016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gyenes összekötő 3"/>
          <p:cNvCxnSpPr/>
          <p:nvPr/>
        </p:nvCxnSpPr>
        <p:spPr>
          <a:xfrm>
            <a:off x="467544" y="3429000"/>
            <a:ext cx="5040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56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56167" y="1052736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ym typeface="Symbol"/>
              </a:rPr>
              <a:t>A két premisszát és a konklúzió </a:t>
            </a:r>
            <a:r>
              <a:rPr lang="hu-HU" u="sng" dirty="0">
                <a:sym typeface="Symbol"/>
              </a:rPr>
              <a:t>negációját</a:t>
            </a:r>
            <a:r>
              <a:rPr lang="hu-HU" dirty="0">
                <a:sym typeface="Symbol"/>
              </a:rPr>
              <a:t> vizsgáljuk, feltételezzük, hogy ez a három mondat igaz.</a:t>
            </a:r>
          </a:p>
          <a:p>
            <a:r>
              <a:rPr lang="hu-HU" dirty="0">
                <a:sym typeface="Symbol"/>
              </a:rPr>
              <a:t>Tehát eleve feltételezzük, hogy B igaz, azaz B hamis.</a:t>
            </a:r>
          </a:p>
          <a:p>
            <a:r>
              <a:rPr lang="hu-HU" dirty="0">
                <a:sym typeface="Symbol"/>
              </a:rPr>
              <a:t>Hogyan lehet „A  B” igaz? </a:t>
            </a:r>
          </a:p>
          <a:p>
            <a:r>
              <a:rPr lang="hu-HU" dirty="0">
                <a:sym typeface="Symbol"/>
              </a:rPr>
              <a:t>Két esetben: A igaz, vagy B igaz.</a:t>
            </a:r>
          </a:p>
          <a:p>
            <a:r>
              <a:rPr lang="hu-HU" dirty="0">
                <a:sym typeface="Symbol"/>
              </a:rPr>
              <a:t>De már tudjuk, hogy B hamis, így marad az az eset, hogy A pedig igaz.</a:t>
            </a:r>
          </a:p>
          <a:p>
            <a:r>
              <a:rPr lang="hu-HU" dirty="0">
                <a:sym typeface="Symbol"/>
              </a:rPr>
              <a:t>Hogyan lehet „ A  B” igaz?</a:t>
            </a:r>
          </a:p>
          <a:p>
            <a:r>
              <a:rPr lang="hu-HU" dirty="0">
                <a:sym typeface="Symbol"/>
              </a:rPr>
              <a:t>Megint két esetben: úgy, hogy az egyik tagja igaz (azaz A hamis), vagy ha a másik tagja (azaz B) igaz.</a:t>
            </a:r>
          </a:p>
          <a:p>
            <a:r>
              <a:rPr lang="hu-HU" dirty="0">
                <a:sym typeface="Symbol"/>
              </a:rPr>
              <a:t>De ebből a kettőből már egyik se lehetséges az előzőek szerint, tehát semmilyen lehetőség nem maradt nyitva arra, hogy a két premissza igaz, a konklúzió pedig hamis legyen.</a:t>
            </a:r>
          </a:p>
          <a:p>
            <a:r>
              <a:rPr lang="hu-HU" dirty="0">
                <a:sym typeface="Symbol"/>
              </a:rPr>
              <a:t>Ezzel bebizonyítottuk, hogy a következtetés helyes.</a:t>
            </a:r>
          </a:p>
        </p:txBody>
      </p:sp>
    </p:spTree>
    <p:extLst>
      <p:ext uri="{BB962C8B-B14F-4D97-AF65-F5344CB8AC3E}">
        <p14:creationId xmlns:p14="http://schemas.microsoft.com/office/powerpoint/2010/main" val="97579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980728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Analitikus fa: az ilyen okoskodások rendszerezett formája.</a:t>
            </a:r>
          </a:p>
          <a:p>
            <a:r>
              <a:rPr lang="hu-HU" dirty="0"/>
              <a:t>Általában azt lehet vizsgálni vele, milyen feltételek (igazságértékelések) mellett lehet több mondat egyszerre igaz.</a:t>
            </a:r>
          </a:p>
          <a:p>
            <a:r>
              <a:rPr lang="hu-HU" dirty="0"/>
              <a:t>Következtetések helyességének vizsgálata: ennek speciális esete.</a:t>
            </a:r>
          </a:p>
          <a:p>
            <a:r>
              <a:rPr lang="hu-HU" dirty="0"/>
              <a:t>	Lehet-e az összes premissza és a konklúzió </a:t>
            </a:r>
            <a:r>
              <a:rPr lang="hu-HU" u="sng" dirty="0"/>
              <a:t>negációja</a:t>
            </a:r>
            <a:r>
              <a:rPr lang="hu-HU" dirty="0"/>
              <a:t> egyszerre igaz?</a:t>
            </a:r>
          </a:p>
          <a:p>
            <a:r>
              <a:rPr lang="hu-HU" dirty="0"/>
              <a:t>Vizsgálat módszere: minden mondathoz </a:t>
            </a:r>
            <a:r>
              <a:rPr lang="hu-HU" u="sng" dirty="0"/>
              <a:t>származékokat</a:t>
            </a:r>
            <a:r>
              <a:rPr lang="hu-HU" dirty="0"/>
              <a:t> rendelünk:</a:t>
            </a:r>
          </a:p>
          <a:p>
            <a:r>
              <a:rPr lang="hu-HU" dirty="0"/>
              <a:t>olyan egyszerűbb mondatokat, amelyeknek az igazságából következik annak a mondatnak az igazsága, amelyből származnak.</a:t>
            </a:r>
          </a:p>
          <a:p>
            <a:r>
              <a:rPr lang="hu-HU" dirty="0"/>
              <a:t>Ha egy mondat igazságához az szükséges, hogy a származékai egyszerre legyenek igazak, akkor ezeket egymás alá írjuk. </a:t>
            </a:r>
          </a:p>
          <a:p>
            <a:r>
              <a:rPr lang="hu-HU" dirty="0"/>
              <a:t>Pl. „A </a:t>
            </a:r>
            <a:r>
              <a:rPr lang="hu-HU" dirty="0">
                <a:sym typeface="Symbol"/>
              </a:rPr>
              <a:t> B” két származéka A és B, egymás alá írjuk.</a:t>
            </a:r>
            <a:endParaRPr lang="hu-HU" dirty="0"/>
          </a:p>
          <a:p>
            <a:r>
              <a:rPr lang="hu-HU" dirty="0"/>
              <a:t>Ha egy mondat többféleképpen is lehet igaz, akkor a fát </a:t>
            </a:r>
            <a:r>
              <a:rPr lang="hu-HU" u="sng" dirty="0"/>
              <a:t> elágaztatjuk</a:t>
            </a:r>
            <a:r>
              <a:rPr lang="hu-HU" dirty="0"/>
              <a:t>:</a:t>
            </a:r>
          </a:p>
          <a:p>
            <a:r>
              <a:rPr lang="hu-HU" dirty="0"/>
              <a:t>külön ágakra írjuk azokat a feltételeket, amelyek egyenként elegendőek a mondat igazságához,</a:t>
            </a:r>
          </a:p>
          <a:p>
            <a:r>
              <a:rPr lang="hu-HU" dirty="0"/>
              <a:t>az pedig szükséges, hogy valamelyikük teljesüljön.</a:t>
            </a:r>
          </a:p>
          <a:p>
            <a:r>
              <a:rPr lang="hu-HU" dirty="0"/>
              <a:t>Tehát „A </a:t>
            </a:r>
            <a:r>
              <a:rPr lang="hu-HU" dirty="0">
                <a:sym typeface="Symbol"/>
              </a:rPr>
              <a:t> B”</a:t>
            </a:r>
            <a:r>
              <a:rPr lang="hu-HU" dirty="0"/>
              <a:t> származékai A, B, két külön ágon.</a:t>
            </a:r>
          </a:p>
          <a:p>
            <a:r>
              <a:rPr lang="hu-HU" dirty="0"/>
              <a:t>Az előző okoskodásunkat szemléltethetjük egy </a:t>
            </a:r>
            <a:r>
              <a:rPr lang="hu-HU"/>
              <a:t>analitikus fával .</a:t>
            </a:r>
            <a:br>
              <a:rPr lang="hu-HU"/>
            </a:br>
            <a:r>
              <a:rPr lang="hu-HU"/>
              <a:t>Analitikus fákat a </a:t>
            </a:r>
            <a:r>
              <a:rPr lang="hu-HU">
                <a:hlinkClick r:id="rId2"/>
              </a:rPr>
              <a:t>https://ruzsa.tbitai.me/</a:t>
            </a:r>
            <a:r>
              <a:rPr lang="hu-HU"/>
              <a:t> webhelyen tudunk készíteni.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653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C3DA2A33-E659-4ADF-A426-F0CC6D8BB904}"/>
              </a:ext>
            </a:extLst>
          </p:cNvPr>
          <p:cNvSpPr txBox="1"/>
          <p:nvPr/>
        </p:nvSpPr>
        <p:spPr>
          <a:xfrm>
            <a:off x="553792" y="566670"/>
            <a:ext cx="816520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A következőképpen járunk el: </a:t>
            </a:r>
          </a:p>
          <a:p>
            <a:pPr marL="342900" indent="-342900">
              <a:buAutoNum type="arabicPeriod"/>
            </a:pPr>
            <a:r>
              <a:rPr lang="hu-HU"/>
              <a:t>Felírjuk egymás után azt a három mondatot, amit vizsgálni akarunk. Az elsőt rögtön beírhatjuk, a másodikat és a harmadikat a jobb alsó sarokban levő + gombbal adhatjuk hozzá.</a:t>
            </a:r>
          </a:p>
          <a:p>
            <a:pPr lvl="1"/>
            <a:r>
              <a:rPr lang="hu-HU"/>
              <a:t>A mondatok között megjelenik egy függőleges vonal. Ez köti össze a diagramunk mondatait,most azt szemléltetve, hogy ezeknek együtt kellene igazaknak lenniük. (Az egymás alá írás ezt jelenti.)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hu-HU"/>
              <a:t>Ezután elkezdjük számbavenni, hogy a három mondat teljesüléséhez milyen feltételek szükségesek. Kezdjük az elsővel.</a:t>
            </a:r>
          </a:p>
          <a:p>
            <a:pPr lvl="1"/>
            <a:r>
              <a:rPr lang="hu-HU"/>
              <a:t>Ha a kurzorral odamegyünk az első, A </a:t>
            </a:r>
            <a:r>
              <a:rPr lang="hu-HU">
                <a:sym typeface="Symbol" panose="05050102010706020507" pitchFamily="18" charset="2"/>
              </a:rPr>
              <a:t> B mondathoz, akkor egy négy jelből álló menü tűnik fel. </a:t>
            </a:r>
            <a:br>
              <a:rPr lang="hu-HU">
                <a:sym typeface="Symbol" panose="05050102010706020507" pitchFamily="18" charset="2"/>
              </a:rPr>
            </a:br>
            <a:r>
              <a:rPr lang="hu-HU">
                <a:sym typeface="Symbol" panose="05050102010706020507" pitchFamily="18" charset="2"/>
              </a:rPr>
              <a:t>Az első, fektetett kapcsos zárójel azt jelzi, hogy a mondat igazságára, amivel foglalkozunk, </a:t>
            </a:r>
            <a:r>
              <a:rPr lang="hu-HU"/>
              <a:t> vagylagos feltételeket tudunk megadni: két újabb mondatot, amelyek közül az egyik igazsága elegendő a mondatunk igazságához. A második jel arra utal, hogy két olyan mondatot tudunk megadni, amelyeknek az együttes igazsága kell a mondatunk igazságához. A harmadik  az előző kettőnek a kombinációja (ez egy kicsit bonyolultabb, és később fog csak előfordulni, magyarázat majd akkor. A negyedik az az eset, amikor  egyetlen mondatból álló feltételünk van.</a:t>
            </a:r>
          </a:p>
        </p:txBody>
      </p:sp>
    </p:spTree>
    <p:extLst>
      <p:ext uri="{BB962C8B-B14F-4D97-AF65-F5344CB8AC3E}">
        <p14:creationId xmlns:p14="http://schemas.microsoft.com/office/powerpoint/2010/main" val="197630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0E851DD2-3A1F-4E9F-956A-CF952640273C}"/>
              </a:ext>
            </a:extLst>
          </p:cNvPr>
          <p:cNvSpPr txBox="1"/>
          <p:nvPr/>
        </p:nvSpPr>
        <p:spPr>
          <a:xfrm>
            <a:off x="450761" y="515155"/>
            <a:ext cx="83841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hu-HU"/>
              <a:t>Ebből a négy lehetőségből az elsőt választjuk. Megjelenik a diagramunk alján egy elágazás, két üres hely.  Ezekre a helyekre kell írnunk a két lehetőséget az A </a:t>
            </a:r>
            <a:r>
              <a:rPr lang="hu-HU">
                <a:sym typeface="Symbol" panose="05050102010706020507" pitchFamily="18" charset="2"/>
              </a:rPr>
              <a:t> B mondat igazságára: A, illetve B. (Amikor befejeztük egy mondat leírását, mindig meg kell nyomni az Enter-t.)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hu-HU">
                <a:sym typeface="Symbol" panose="05050102010706020507" pitchFamily="18" charset="2"/>
              </a:rPr>
              <a:t>A lépésünk, amit ezzel megtettünk egyelőre halványan látszik. A fejlécben baloldalt levő pipára kattintva ellenőrizzük, hogy jól léptünk-e.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hu-HU">
                <a:sym typeface="Symbol" panose="05050102010706020507" pitchFamily="18" charset="2"/>
              </a:rPr>
              <a:t>A program jóváhagyja a lépésünket, az eredmény most már éles, és az első mondatot, amelynek az igazságfeltételeit így megadtuk, a program áthúzza, jelezve, hogy arról már gondoskodtunk.</a:t>
            </a:r>
          </a:p>
          <a:p>
            <a:pPr lvl="1"/>
            <a:r>
              <a:rPr lang="hu-HU"/>
              <a:t>Az, hogy a lehetőségek így egymás mellé kerülnek, a fadiagramunk két külön ágára, azt jelenti, hogy ezek közül elég az egyiknek teljesülnie. Viszont mind a két külön ághoz hozzátartozik mindaz, ami az elágazás felett van: azoknak is teljesülniük kell.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hu-HU"/>
              <a:t>Észrevesszük, hogy a jobboldalt lévő ágon egymás alatt szerepel </a:t>
            </a:r>
            <a:r>
              <a:rPr lang="hu-HU">
                <a:sym typeface="Symbol" panose="05050102010706020507" pitchFamily="18" charset="2"/>
              </a:rPr>
              <a:t>B és B. Tehát ezeknek együtt kell igaznak lennie, ami lehetetlen: B már nem lehet igaz, ha a megelőzőek igazak. A lehetetlenség jele itt a *. Tehát most azt tehetjük, hogy a B-t tartalmazó ágat lezárjuk ezzel a jellel, jelezzük, hogy ott nem kaptunk teljesíthető feltételt. Ezt úgy lehet megtenni, hogy a *-ot a B mondatból származó mondatként írjuk be, a menüben tehát az utolsó lehetőséget választjuk, és a megjelenő egy helyre írjuk a *-ot. Természetesen ezt is ellenőrizni kell, mielőtt bármi mást csinálunk.</a:t>
            </a:r>
          </a:p>
          <a:p>
            <a:pPr lvl="1"/>
            <a:r>
              <a:rPr lang="hu-HU">
                <a:sym typeface="Symbol" panose="05050102010706020507" pitchFamily="18" charset="2"/>
              </a:rPr>
              <a:t>Figyelem, egy kis programhiba: a *-ot csak a fizikai klaviatúráról lehet beírni, a virtuális klaviatúráról beírtat sajnos a program elutasítja.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907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4D219A02-C4F2-44F3-A64F-FA91E7ED40D9}"/>
              </a:ext>
            </a:extLst>
          </p:cNvPr>
          <p:cNvSpPr txBox="1"/>
          <p:nvPr/>
        </p:nvSpPr>
        <p:spPr>
          <a:xfrm>
            <a:off x="566670" y="618186"/>
            <a:ext cx="81265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hu-HU"/>
              <a:t>Most rátérünk a második mondatra, </a:t>
            </a:r>
            <a:r>
              <a:rPr lang="hu-HU">
                <a:sym typeface="Symbol" panose="05050102010706020507" pitchFamily="18" charset="2"/>
              </a:rPr>
              <a:t>A  B-re. Teljesen úgy járunk el vele, mint az előzővel. A lezárt, jobb oldali ág már nem íródik tovább, de a bal két  újabb ágra bomlik. Az egyikre kerül a A mondat, a másikra a B. De ezek is zárt ágt adnak: A fölött van egy A, B fölött egy B. (Ismételjük, más megfogalmazásban: mindegyik ág a kezdőpontban, a legtetején kezdődik, és mindegyik úgy ad a kiinduló mondatokra egy-ez lehetséges igazságfeltételt, hogy a rajta levő </a:t>
            </a:r>
            <a:r>
              <a:rPr lang="hu-HU" i="1">
                <a:sym typeface="Symbol" panose="05050102010706020507" pitchFamily="18" charset="2"/>
              </a:rPr>
              <a:t>összes</a:t>
            </a:r>
            <a:r>
              <a:rPr lang="hu-HU">
                <a:sym typeface="Symbol" panose="05050102010706020507" pitchFamily="18" charset="2"/>
              </a:rPr>
              <a:t> mondatnak egyszerre igaznak kell lennie. Az áthúzás annyit segít, hogy az áthúzott mondatokkal már nem kell törődni: ha a többi igaz, azok is igazak lesznek.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hu-HU">
                <a:sym typeface="Symbol" panose="05050102010706020507" pitchFamily="18" charset="2"/>
              </a:rPr>
              <a:t>Végeredményben tehát egy olyan fát kaptunk, amelynek mindegyik ága zárt lett: nem maradt olyan lehetőség, hogy a premisszáink, meg a konklúzió negációja egyszerre igaz legyen. Tehát a következtetés, amit vizsgáltunk, helyesnek bizonyult. </a:t>
            </a:r>
          </a:p>
          <a:p>
            <a:r>
              <a:rPr lang="hu-HU">
                <a:sym typeface="Symbol" panose="05050102010706020507" pitchFamily="18" charset="2"/>
              </a:rPr>
              <a:t>A kész fa a következő dián látható.</a:t>
            </a:r>
          </a:p>
          <a:p>
            <a:r>
              <a:rPr lang="hu-HU">
                <a:sym typeface="Symbol" panose="05050102010706020507" pitchFamily="18" charset="2"/>
              </a:rPr>
              <a:t>Analitikus fákból egyelőre nincs házi feladat, de aki akarja, megpróbálhatja a 4.20-22 következtetéseket analitikus fával is ellenőrizni. A fejlécben beloldalt a hajlított nyíllal lehet visszavonni az utolsó lépést, ha valamit elírtak. „Táblát törölni” az oldal újratöltésével lehet. El lehet menteni a baloldalt fent levő mentés-ikonnal az elkészült fát egy .tree kiterlesztésű fájlba, és ilyen fájlokat meg lehet nyitni a program megnyitás-ikonjával.</a:t>
            </a:r>
            <a:br>
              <a:rPr lang="hu-HU">
                <a:sym typeface="Symbol" panose="05050102010706020507" pitchFamily="18" charset="2"/>
              </a:rPr>
            </a:br>
            <a:r>
              <a:rPr lang="hu-HU">
                <a:sym typeface="Symbol" panose="05050102010706020507" pitchFamily="18" charset="2"/>
              </a:rPr>
              <a:t>A Ruzsa program Bitai Tamás doktorandusz munkája. 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5228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CDF68D80-EF2A-40D3-9832-1A9B91232A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3" t="10893" b="28075"/>
          <a:stretch/>
        </p:blipFill>
        <p:spPr>
          <a:xfrm>
            <a:off x="46367" y="437882"/>
            <a:ext cx="9152819" cy="449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8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A733C0F0-F044-4AE1-AD92-951323FE805F}"/>
              </a:ext>
            </a:extLst>
          </p:cNvPr>
          <p:cNvSpPr/>
          <p:nvPr/>
        </p:nvSpPr>
        <p:spPr>
          <a:xfrm>
            <a:off x="691116" y="610359"/>
            <a:ext cx="77617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/>
              <a:t>Vizsgáljuk meg az </a:t>
            </a:r>
            <a:r>
              <a:rPr lang="hu-HU">
                <a:sym typeface="Symbol"/>
              </a:rPr>
              <a:t>(A   (A  (B  C)))  B mondatot a Boole segítségével.</a:t>
            </a:r>
            <a:br>
              <a:rPr lang="hu-HU">
                <a:sym typeface="Symbol"/>
              </a:rPr>
            </a:br>
            <a:r>
              <a:rPr lang="hu-HU">
                <a:sym typeface="Symbol"/>
              </a:rPr>
              <a:t>(A betűk helyett lehetne a blokknyelv, vagy akár más nyelv atomi mondatait használni, de mivel most a mondatok „belseje” teljesen érdektelen, maradjunk annál, hogy nagybetűk reprezentálnak atomi mondatokat. )</a:t>
            </a:r>
          </a:p>
          <a:p>
            <a:pPr>
              <a:defRPr/>
            </a:pPr>
            <a:r>
              <a:rPr lang="hu-HU">
                <a:sym typeface="Symbol"/>
              </a:rPr>
              <a:t>A múlt heti diákon márszerepelt a Boole használata, ezért nem minden részletet ismétlünk. Írjuk a mondatot az eredményoszlopba.</a:t>
            </a:r>
          </a:p>
          <a:p>
            <a:pPr>
              <a:defRPr/>
            </a:pPr>
            <a:r>
              <a:rPr lang="hu-HU">
                <a:sym typeface="Symbol"/>
              </a:rPr>
              <a:t>Három atomi mondatunk van:  A, B, C, mindegyikhez tartozik egy-egy referenciaoszlop (</a:t>
            </a:r>
            <a:r>
              <a:rPr lang="hu-HU" b="1">
                <a:sym typeface="Symbol"/>
              </a:rPr>
              <a:t>Table </a:t>
            </a:r>
            <a:r>
              <a:rPr lang="hu-HU">
                <a:sym typeface="Symbol"/>
              </a:rPr>
              <a:t>menü,</a:t>
            </a:r>
            <a:r>
              <a:rPr lang="hu-HU" b="1">
                <a:sym typeface="Symbol"/>
              </a:rPr>
              <a:t> </a:t>
            </a:r>
            <a:r>
              <a:rPr lang="hu-HU" b="1">
                <a:cs typeface="Aharoni" panose="02010803020104030203" pitchFamily="2" charset="-79"/>
                <a:sym typeface="Symbol"/>
              </a:rPr>
              <a:t>Build reference columns</a:t>
            </a:r>
            <a:r>
              <a:rPr lang="hu-HU" b="1">
                <a:sym typeface="Symbol"/>
              </a:rPr>
              <a:t> </a:t>
            </a:r>
            <a:r>
              <a:rPr lang="hu-HU">
                <a:sym typeface="Symbol"/>
              </a:rPr>
              <a:t>gomb).</a:t>
            </a:r>
          </a:p>
          <a:p>
            <a:pPr>
              <a:defRPr/>
            </a:pPr>
            <a:r>
              <a:rPr lang="hu-HU">
                <a:sym typeface="Symbol"/>
              </a:rPr>
              <a:t>A referenciaoszlopokat kitölthetjük kézzel is, csak fel kell sorolnunk mind a 8 lehetőséget. De megteszi ezt helyettünk a </a:t>
            </a:r>
            <a:r>
              <a:rPr lang="hu-HU" b="1">
                <a:cs typeface="Aharoni" panose="02010803020104030203" pitchFamily="2" charset="-79"/>
                <a:sym typeface="Symbol"/>
              </a:rPr>
              <a:t>Fill reference columns</a:t>
            </a:r>
            <a:r>
              <a:rPr lang="hu-HU" b="1">
                <a:sym typeface="Symbol"/>
              </a:rPr>
              <a:t> </a:t>
            </a:r>
            <a:r>
              <a:rPr lang="hu-HU">
                <a:sym typeface="Symbol"/>
              </a:rPr>
              <a:t>gomb is.</a:t>
            </a:r>
          </a:p>
          <a:p>
            <a:pPr>
              <a:defRPr/>
            </a:pPr>
            <a:r>
              <a:rPr lang="hu-HU">
                <a:sym typeface="Symbol"/>
              </a:rPr>
              <a:t>Az egyes sorokban az igazságértékeket magunknak kell kitöltenünk. Ha egy konnektívum alá kattintunk, Boole zölddel jelzi az argumentuma(i)t. Ha mindegyik zöld kockában van már igazságérték, akkor a konnektívum igazságtáblázata alapján meg tudjuk mondani, hogy a helyre, ahova kattintottunk, milyen igazságértéket kell írnunk, és ki tudjuk tölteni az egész oszlopot. </a:t>
            </a:r>
          </a:p>
          <a:p>
            <a:pPr>
              <a:defRPr/>
            </a:pPr>
            <a:r>
              <a:rPr lang="hu-HU">
                <a:sym typeface="Symbol"/>
              </a:rPr>
              <a:t>Ha (valamelyik) zöld kocka üres, akkor előbb ki kell számítanunk annak a konnektívumnak az értékét, amely alatt van. Tehát </a:t>
            </a:r>
            <a:r>
              <a:rPr lang="hu-HU" i="1">
                <a:sym typeface="Symbol"/>
              </a:rPr>
              <a:t>belülről kifelé </a:t>
            </a:r>
            <a:r>
              <a:rPr lang="hu-HU">
                <a:sym typeface="Symbol"/>
              </a:rPr>
              <a:t>kell haladnunk az értékelésnél.</a:t>
            </a:r>
          </a:p>
          <a:p>
            <a:pPr>
              <a:defRPr/>
            </a:pPr>
            <a:r>
              <a:rPr lang="hu-HU">
                <a:sym typeface="Symbol"/>
              </a:rPr>
              <a:t>A következő dián látható, hogy néz ki a táblázat az első három konnektívum(példány) kiszámítása után. </a:t>
            </a:r>
            <a:endParaRPr lang="hu-HU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37668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7D8A749F-B23D-4EBC-94AC-E184A26030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8" b="19437"/>
          <a:stretch/>
        </p:blipFill>
        <p:spPr>
          <a:xfrm>
            <a:off x="399244" y="528034"/>
            <a:ext cx="8574915" cy="552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47629" y="1303809"/>
            <a:ext cx="82953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u-HU" dirty="0">
                <a:sym typeface="Symbol"/>
              </a:rPr>
              <a:t>Ha készen vagyunk (elértünk a legkülső konnektívumig), akkor meg tudjuk állapítani, hogy a mondatunk tautológia-e, ellentmondás-e, vagy egyik se.  Az </a:t>
            </a:r>
            <a:r>
              <a:rPr lang="hu-HU" b="1" dirty="0">
                <a:cs typeface="Aharoni" panose="02010803020104030203" pitchFamily="2" charset="-79"/>
                <a:sym typeface="Symbol"/>
              </a:rPr>
              <a:t>Assessment</a:t>
            </a:r>
            <a:r>
              <a:rPr lang="hu-HU" b="1" dirty="0">
                <a:sym typeface="Symbol"/>
              </a:rPr>
              <a:t> </a:t>
            </a:r>
            <a:r>
              <a:rPr lang="hu-HU" dirty="0">
                <a:sym typeface="Symbol"/>
              </a:rPr>
              <a:t>gombbal feljövő menüben rögzíteni tudjuk ezt a </a:t>
            </a:r>
            <a:r>
              <a:rPr lang="hu-HU">
                <a:sym typeface="Symbol"/>
              </a:rPr>
              <a:t>megállapításunkat.</a:t>
            </a:r>
          </a:p>
          <a:p>
            <a:pPr>
              <a:defRPr/>
            </a:pPr>
            <a:r>
              <a:rPr lang="hu-HU">
                <a:sym typeface="Symbol"/>
              </a:rPr>
              <a:t>A mi mondatunkban – ha mindent jól csináltak – a végeredmény (ami az utolsó diszjunkciójel alá kerül) az lesz, hogy minden sorban T áll. Mindenképpen ellenőrizzék az elkészült táblázatot a </a:t>
            </a:r>
            <a:r>
              <a:rPr lang="hu-HU" b="1">
                <a:sym typeface="Symbol"/>
              </a:rPr>
              <a:t>Table </a:t>
            </a:r>
            <a:r>
              <a:rPr lang="hu-HU">
                <a:sym typeface="Symbol"/>
              </a:rPr>
              <a:t>menü </a:t>
            </a:r>
            <a:r>
              <a:rPr lang="hu-HU" b="1">
                <a:sym typeface="Symbol"/>
              </a:rPr>
              <a:t>Verify table </a:t>
            </a:r>
            <a:r>
              <a:rPr lang="hu-HU">
                <a:sym typeface="Symbol"/>
              </a:rPr>
              <a:t>parancsával. A rózsaszín sorban a </a:t>
            </a:r>
            <a:r>
              <a:rPr lang="hu-HU" b="1">
                <a:sym typeface="Symbol"/>
              </a:rPr>
              <a:t>Complete? </a:t>
            </a:r>
            <a:r>
              <a:rPr lang="hu-HU">
                <a:sym typeface="Symbol"/>
              </a:rPr>
              <a:t> kérdés csak akkor lenne érdekes, ha mi magunk töltöttük volna ki a referenciaoszlopokat – az döntené el, hogy jól csináltuk-e. A </a:t>
            </a:r>
            <a:r>
              <a:rPr lang="hu-HU" b="1">
                <a:sym typeface="Symbol"/>
              </a:rPr>
              <a:t>Correct? </a:t>
            </a:r>
            <a:r>
              <a:rPr lang="hu-HU">
                <a:sym typeface="Symbol"/>
              </a:rPr>
              <a:t> kérdés viszont mindenképpen érdekes. Ott mondja meg a program, hogy az eredményoszlopot jól töltöttük-e ki. Ha két kék pipát kaptunk az ellenőrzésre, akkor minden rendben. </a:t>
            </a:r>
            <a:endParaRPr lang="hu-HU" b="1">
              <a:sym typeface="Symbol"/>
            </a:endParaRPr>
          </a:p>
          <a:p>
            <a:pPr>
              <a:defRPr/>
            </a:pPr>
            <a:r>
              <a:rPr lang="hu-HU">
                <a:sym typeface="Symbol"/>
              </a:rPr>
              <a:t>Az </a:t>
            </a:r>
            <a:r>
              <a:rPr lang="hu-HU" b="1">
                <a:sym typeface="Symbol"/>
              </a:rPr>
              <a:t>Assesment </a:t>
            </a:r>
            <a:r>
              <a:rPr lang="hu-HU">
                <a:sym typeface="Symbol"/>
              </a:rPr>
              <a:t> gomb használatával tudjuk bejegyezni az ítéletünket, hogy a mondatunk tautológia-e, illetve tt-lehetséges-e. Mint kiderült, tautológia (és persze akkor egyben tt-lehetséges). Ezt is ellenőrizni tudjuk: </a:t>
            </a:r>
            <a:r>
              <a:rPr lang="hu-HU" b="1">
                <a:sym typeface="Symbol"/>
              </a:rPr>
              <a:t>Verify assessment.</a:t>
            </a:r>
            <a:endParaRPr lang="hu-HU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84852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03347" y="936015"/>
            <a:ext cx="8280920" cy="535530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hu-HU" sz="2400">
                <a:latin typeface="+mj-lt"/>
              </a:rPr>
              <a:t>Különböző következményfogalmak: </a:t>
            </a:r>
            <a:br>
              <a:rPr lang="hu-HU" sz="2400">
                <a:latin typeface="+mj-lt"/>
              </a:rPr>
            </a:br>
            <a:r>
              <a:rPr lang="hu-HU" sz="2400">
                <a:latin typeface="+mj-lt"/>
              </a:rPr>
              <a:t>kijelentéslogikai</a:t>
            </a:r>
            <a:r>
              <a:rPr lang="hu-HU" sz="2400" dirty="0">
                <a:latin typeface="+mj-lt"/>
              </a:rPr>
              <a:t>, elsőrendű, </a:t>
            </a:r>
            <a:r>
              <a:rPr lang="hu-HU" sz="2400">
                <a:latin typeface="+mj-lt"/>
              </a:rPr>
              <a:t>analitikus következmény</a:t>
            </a:r>
          </a:p>
          <a:p>
            <a:pPr algn="ctr"/>
            <a:r>
              <a:rPr lang="hu-HU"/>
              <a:t>(részben ismétlés)</a:t>
            </a:r>
            <a:endParaRPr lang="hu-HU" dirty="0"/>
          </a:p>
          <a:p>
            <a:r>
              <a:rPr lang="hu-HU"/>
              <a:t>A logikát a következményrelációnak (avagy másképp mondva: a következtetések helyességének) általános definíciójával kezdtük: mondatok egy adott halmazából (a premisszákból) következik egy újabb mondat (konklúzió), ha nem lehetséges, hogy a premisszák igazak legyenek, a konklúzió pedig hamis.</a:t>
            </a:r>
          </a:p>
          <a:p>
            <a:r>
              <a:rPr lang="hu-HU"/>
              <a:t>Volt szó róla, hogy ez a definíció többértelmű, mert többféleképpen lehet meghatározni, hogy milyen lehetőségeket kell számításba venni.</a:t>
            </a:r>
          </a:p>
          <a:p>
            <a:r>
              <a:rPr lang="hu-HU"/>
              <a:t>Most éppen egy ilyen meghatározással foglalkoztunk: egy számításba veendő lehetőség nem más, mint az igazságértékek egy lehetséges kiosztása az előforduló atomi mondatok között (egy igazságértékelés), azaz az igazságtáblázat egy sora.</a:t>
            </a:r>
          </a:p>
          <a:p>
            <a:r>
              <a:rPr lang="hu-HU"/>
              <a:t>Az ilyen értelemben vett következmény a kijelentéslogikai (tautologikus, 0-rendű logikai) következmény.</a:t>
            </a:r>
          </a:p>
          <a:p>
            <a:r>
              <a:rPr lang="hu-HU"/>
              <a:t>Speciális esete a kijelentéslogikai igazság (tautológia): olyan mondat, amely az üres premisszahalmazból is következik, azaz az igazságtáblázat minden sorában igaz. </a:t>
            </a:r>
          </a:p>
          <a:p>
            <a:r>
              <a:rPr lang="hu-HU"/>
              <a:t>Van még két következményfogalom, amivel tulajdonképpen már találkoztunk: az elsőrendű és az analitikus következmény.</a:t>
            </a:r>
          </a:p>
        </p:txBody>
      </p:sp>
    </p:spTree>
    <p:extLst>
      <p:ext uri="{BB962C8B-B14F-4D97-AF65-F5344CB8AC3E}">
        <p14:creationId xmlns:p14="http://schemas.microsoft.com/office/powerpoint/2010/main" val="259226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023555D-C16C-4AF9-920E-422BE5C07C33}"/>
              </a:ext>
            </a:extLst>
          </p:cNvPr>
          <p:cNvSpPr txBox="1"/>
          <p:nvPr/>
        </p:nvSpPr>
        <p:spPr>
          <a:xfrm>
            <a:off x="414670" y="751344"/>
            <a:ext cx="839972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Egy konklúzió elsőrendű logikai következménye adott premisszáknak, ha logikai szavak egy bizonyos zárt összessége (az elsőrendű logika logikai konstansai) jelentésének a változatlanul hagyása mellett nem lehet a többi kifejezés jelentését úgy megváltoztatni, hogy ettől a premisszák igazak legyenek, a konklúzió pedig hamis. </a:t>
            </a:r>
          </a:p>
          <a:p>
            <a:r>
              <a:rPr lang="hu-HU"/>
              <a:t>Az elsőrendű logika konstansaiba beletartoznak a Boole-konnektívumok (</a:t>
            </a:r>
            <a:r>
              <a:rPr lang="hu-HU">
                <a:sym typeface="Symbol" panose="05050102010706020507" pitchFamily="18" charset="2"/>
              </a:rPr>
              <a:t>,,)</a:t>
            </a:r>
            <a:r>
              <a:rPr lang="hu-HU"/>
              <a:t>, ezen felül az azonosság jele: =.</a:t>
            </a:r>
          </a:p>
          <a:p>
            <a:r>
              <a:rPr lang="hu-HU"/>
              <a:t>A kijelentéslogikai igazságok, ill. következmények elsőrendű logikai igazságok, ill. következmények is, hiszen a konnektívumok jelentésén kívül semmi másra nem kell tekintettel lenni az igazolásukhoz. Ezért is használhattunk az előzőekben mondatok helyett mondatbetűket: akárhogyan megváltoztathatjuk azt, hogy milyen (jelentésű) mondatokat reprezentálnak.</a:t>
            </a:r>
          </a:p>
          <a:p>
            <a:r>
              <a:rPr lang="hu-HU"/>
              <a:t>De már ismerünk olyan elsőrendű logikai igazságokat, amelyek nem kijelentéslogikai igazságok: az „a=a” alakú mondatokat. Ezek a mondatok „kijelentéslogikai szemmel nézve” atomi mondatok, a kijelentéslogika semmit nem tud velük kezdeni, mert nincs benük konnektívum. Viszont (elsőrendű) logikai igazságok, mert akármit is jelentsen, illetve jelöljön az `a’ név, mindenképpen igazak – az azonosságjel jelentése miatt.</a:t>
            </a:r>
          </a:p>
          <a:p>
            <a:r>
              <a:rPr lang="hu-HU"/>
              <a:t>Kicsit szakszerűtlenül, de talán szemléletesebben: a kijelentéslogika azokkal a következtetésekkel foglalkozik, amelyek helyességének eldöntéséhez nem kell belenézni az atomi mondatok belsejébe. </a:t>
            </a:r>
          </a:p>
        </p:txBody>
      </p:sp>
    </p:spTree>
    <p:extLst>
      <p:ext uri="{BB962C8B-B14F-4D97-AF65-F5344CB8AC3E}">
        <p14:creationId xmlns:p14="http://schemas.microsoft.com/office/powerpoint/2010/main" val="315050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2C8551F0-1974-443D-BF29-9C77EBF9F07F}"/>
              </a:ext>
            </a:extLst>
          </p:cNvPr>
          <p:cNvSpPr txBox="1"/>
          <p:nvPr/>
        </p:nvSpPr>
        <p:spPr>
          <a:xfrm>
            <a:off x="386366" y="373487"/>
            <a:ext cx="83841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Egy konklúzió analitikus következménye a premisszáknak, ha  </a:t>
            </a:r>
            <a:r>
              <a:rPr lang="hu-HU" i="1"/>
              <a:t>az összes előforduló kifejezés jelentésének változatlanul hagyása mellett</a:t>
            </a:r>
            <a:r>
              <a:rPr lang="hu-HU"/>
              <a:t> nem lehet úgy megváltoztatni a tényeket, hogy a premisszák igazak, a konklúzió pedig hamis legyen.</a:t>
            </a:r>
          </a:p>
          <a:p>
            <a:r>
              <a:rPr lang="hu-HU"/>
              <a:t>Az analitikus következményfogalom mindig valamilyen adott nyelvhez kötődik. Példa rá a blokknyelv, illetve a tények lehetséges megváltoztatására példák a Tarski-féle világok. A LeftOf(a, b) mondatból a blokknyelvben analitikusan következik a RightOf(b,a) mondat, mert a LeftOf és RightOf predikátumokat úgy definiáltuk (úgy adtunk nekik jelentést), hogy ha az első igaz, a második is kénytelen igaz lenni. Azaz nem lehet úgy összerakni egy Tarski-féle világot, hogy az első igaz legyen, a második pedig hamis.</a:t>
            </a:r>
          </a:p>
          <a:p>
            <a:r>
              <a:rPr lang="hu-HU"/>
              <a:t>A tautologikus és az elsőrendű következmények analitikus következmények is, de az előző bekezdésben a következtetés csak analitikusan helyes, elsőrendben nem, mert ha (akár a blokknyelven belül maradva) a LeftOf predikárumot kicseréljük a FrontOf-ra, akkor könnyen lehet olyan világot alkotni, amelyben a (kicserélt) premissza igaz, a konklúzió meg hamis. </a:t>
            </a:r>
          </a:p>
          <a:p>
            <a:r>
              <a:rPr lang="hu-HU"/>
              <a:t>A három következményfogalom tehát úgy viszonyul egymáshoz, ahogy a köbetkező dia mutatja. </a:t>
            </a:r>
          </a:p>
        </p:txBody>
      </p:sp>
    </p:spTree>
    <p:extLst>
      <p:ext uri="{BB962C8B-B14F-4D97-AF65-F5344CB8AC3E}">
        <p14:creationId xmlns:p14="http://schemas.microsoft.com/office/powerpoint/2010/main" val="272631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zis 1"/>
          <p:cNvSpPr/>
          <p:nvPr/>
        </p:nvSpPr>
        <p:spPr>
          <a:xfrm>
            <a:off x="575556" y="1041637"/>
            <a:ext cx="7992888" cy="4248472"/>
          </a:xfrm>
          <a:prstGeom prst="ellipse">
            <a:avLst/>
          </a:prstGeom>
          <a:solidFill>
            <a:srgbClr val="FFFF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hu-HU" dirty="0"/>
          </a:p>
        </p:txBody>
      </p:sp>
      <p:sp>
        <p:nvSpPr>
          <p:cNvPr id="3" name="Ellipszis 2"/>
          <p:cNvSpPr/>
          <p:nvPr/>
        </p:nvSpPr>
        <p:spPr>
          <a:xfrm>
            <a:off x="1151620" y="1567891"/>
            <a:ext cx="5904656" cy="3384376"/>
          </a:xfrm>
          <a:prstGeom prst="ellipse">
            <a:avLst/>
          </a:prstGeom>
          <a:solidFill>
            <a:srgbClr val="FF00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hu-HU" dirty="0"/>
          </a:p>
        </p:txBody>
      </p:sp>
      <p:sp>
        <p:nvSpPr>
          <p:cNvPr id="4" name="Ellipszis 3"/>
          <p:cNvSpPr/>
          <p:nvPr/>
        </p:nvSpPr>
        <p:spPr>
          <a:xfrm>
            <a:off x="1511660" y="2204864"/>
            <a:ext cx="4176464" cy="2448272"/>
          </a:xfrm>
          <a:prstGeom prst="ellipse">
            <a:avLst/>
          </a:prstGeom>
          <a:solidFill>
            <a:srgbClr val="FFFF00">
              <a:alpha val="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987824" y="3265299"/>
            <a:ext cx="1584176" cy="64632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hu-HU"/>
              <a:t>Tautologikus következmény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5796136" y="3244339"/>
            <a:ext cx="1152128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hu-HU"/>
              <a:t>Elsőrendű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7189986" y="3244339"/>
            <a:ext cx="1219858" cy="36932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r>
              <a:rPr lang="hu-HU"/>
              <a:t>Analitikus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226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8E81661B-DE5A-43B1-A796-F59EC2607210}"/>
              </a:ext>
            </a:extLst>
          </p:cNvPr>
          <p:cNvSpPr/>
          <p:nvPr/>
        </p:nvSpPr>
        <p:spPr>
          <a:xfrm>
            <a:off x="575556" y="1014734"/>
            <a:ext cx="799288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Igazságtáblázatok segítségével elvben bármely következtetés kijelentéslogikai helyességét ellenőrizni lehet: </a:t>
            </a:r>
          </a:p>
          <a:p>
            <a:r>
              <a:rPr lang="hu-HU"/>
              <a:t>Készítünk egy közös igazságtáblázatot a premisszáknak és a konklúziónak. Ha minden olyan sorban, amelyben az összes premissza igazra értékelődik, a konklúzió is igaz lesz, akkor a következtetés helyes. Ha találunk egy olyan sort, amelyben az összes premissza igaz, de a konklúzió hamis, akkor a következtetés hibás, és rögtön van is egy ellenpéldánk (egy igazságértékelés, amely cáfolja a helyességet).</a:t>
            </a:r>
          </a:p>
          <a:p>
            <a:r>
              <a:rPr lang="hu-HU"/>
              <a:t>Ez a módszer elvben mindig működik, de elég hosszadalmas, és az eredményt nehéz áttekinteni, könnyű eltéveszteni (bár a Boole program sokat segít). </a:t>
            </a:r>
          </a:p>
          <a:p>
            <a:r>
              <a:rPr lang="hu-HU"/>
              <a:t>A következő diától kezdve felépítünk egy másik módszert a kijelentéslogikai következtetések ellenőrzésére, amely egyrészt „ügyesebb”, másrészt általánosítható elsőrendű logikára (ellentétben az igazságtáblázatokkal).</a:t>
            </a:r>
          </a:p>
          <a:p>
            <a:r>
              <a:rPr lang="hu-HU"/>
              <a:t>Házi feladatok:</a:t>
            </a:r>
            <a:br>
              <a:rPr lang="hu-HU"/>
            </a:br>
            <a:r>
              <a:rPr lang="hu-HU"/>
              <a:t>4.7 – Vizsgálják meg a mondatot a Boole segítségével a prezentációt bevezető példához hasonlóan.</a:t>
            </a:r>
            <a:br>
              <a:rPr lang="hu-HU"/>
            </a:br>
            <a:r>
              <a:rPr lang="hu-HU">
                <a:sym typeface="Symbol"/>
              </a:rPr>
              <a:t>4.20,21,22 – döntsék el a Boole segítségével a három következtetés helyességét!</a:t>
            </a:r>
            <a:br>
              <a:rPr lang="hu-HU">
                <a:sym typeface="Symbol"/>
              </a:rPr>
            </a:br>
            <a:r>
              <a:rPr lang="hu-HU">
                <a:sym typeface="Symbol"/>
              </a:rPr>
              <a:t>EGYIK FELADATNÁL SE FELEDKEZZENEK EL AZ ASSESSMENT-RŐL!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366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</TotalTime>
  <Words>1747</Words>
  <Application>Microsoft Office PowerPoint</Application>
  <PresentationFormat>Diavetítés a képernyőre (4:3 oldalarány)</PresentationFormat>
  <Paragraphs>96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András Máté</dc:creator>
  <cp:lastModifiedBy>András Máté</cp:lastModifiedBy>
  <cp:revision>23</cp:revision>
  <dcterms:created xsi:type="dcterms:W3CDTF">2020-04-17T06:36:46Z</dcterms:created>
  <dcterms:modified xsi:type="dcterms:W3CDTF">2020-04-23T15:37:57Z</dcterms:modified>
</cp:coreProperties>
</file>