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9" r:id="rId2"/>
    <p:sldId id="273" r:id="rId3"/>
    <p:sldId id="274" r:id="rId4"/>
    <p:sldId id="280" r:id="rId5"/>
    <p:sldId id="269" r:id="rId6"/>
    <p:sldId id="281" r:id="rId7"/>
    <p:sldId id="257" r:id="rId8"/>
    <p:sldId id="258" r:id="rId9"/>
    <p:sldId id="259" r:id="rId10"/>
    <p:sldId id="260" r:id="rId11"/>
    <p:sldId id="282" r:id="rId12"/>
    <p:sldId id="284" r:id="rId13"/>
    <p:sldId id="28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8" d="100"/>
          <a:sy n="78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D1030-B654-4AAF-B825-17ED57ADBF64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8A159-4977-4560-92A9-D5E5A8AE6D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466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5E2A-51E9-4849-92C2-5A5B0BED9C4E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A317-C409-44A2-940F-3892020F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006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5E2A-51E9-4849-92C2-5A5B0BED9C4E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A317-C409-44A2-940F-3892020F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823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5E2A-51E9-4849-92C2-5A5B0BED9C4E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A317-C409-44A2-940F-3892020F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9487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5E2A-51E9-4849-92C2-5A5B0BED9C4E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A317-C409-44A2-940F-3892020F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599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5E2A-51E9-4849-92C2-5A5B0BED9C4E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A317-C409-44A2-940F-3892020F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58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5E2A-51E9-4849-92C2-5A5B0BED9C4E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A317-C409-44A2-940F-3892020F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28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5E2A-51E9-4849-92C2-5A5B0BED9C4E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A317-C409-44A2-940F-3892020F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68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5E2A-51E9-4849-92C2-5A5B0BED9C4E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A317-C409-44A2-940F-3892020F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8073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5E2A-51E9-4849-92C2-5A5B0BED9C4E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A317-C409-44A2-940F-3892020F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013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5E2A-51E9-4849-92C2-5A5B0BED9C4E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A317-C409-44A2-940F-3892020F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5327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5E2A-51E9-4849-92C2-5A5B0BED9C4E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A317-C409-44A2-940F-3892020F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2958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25E2A-51E9-4849-92C2-5A5B0BED9C4E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0A317-C409-44A2-940F-3892020F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022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et.jit.si/LogikaKonzult%C3%A1ci%C3%B3.04.0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09F91C00-414B-434F-9438-F1F18B231B7E}"/>
              </a:ext>
            </a:extLst>
          </p:cNvPr>
          <p:cNvSpPr/>
          <p:nvPr/>
        </p:nvSpPr>
        <p:spPr>
          <a:xfrm>
            <a:off x="717271" y="777298"/>
            <a:ext cx="787383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en-US" sz="2400">
                <a:ea typeface="Microsoft YaHei" pitchFamily="34" charset="-122"/>
              </a:rPr>
              <a:t>A konjunkció és a köznyelv</a:t>
            </a:r>
          </a:p>
          <a:p>
            <a:pPr algn="ctr"/>
            <a:endParaRPr lang="hu-HU" altLang="en-US" sz="2400">
              <a:ea typeface="Microsoft YaHei" pitchFamily="34" charset="-122"/>
            </a:endParaRPr>
          </a:p>
          <a:p>
            <a:r>
              <a:rPr lang="hu-HU" altLang="en-US">
                <a:ea typeface="Microsoft YaHei" pitchFamily="34" charset="-122"/>
              </a:rPr>
              <a:t>A köznyelvben  </a:t>
            </a:r>
            <a:r>
              <a:rPr lang="hu-HU" altLang="en-US" i="1">
                <a:ea typeface="Microsoft YaHei" pitchFamily="34" charset="-122"/>
              </a:rPr>
              <a:t>elég jól </a:t>
            </a:r>
            <a:r>
              <a:rPr lang="hu-HU" altLang="en-US">
                <a:ea typeface="Microsoft YaHei" pitchFamily="34" charset="-122"/>
              </a:rPr>
              <a:t>megfelel a FOL-beli `</a:t>
            </a:r>
            <a:r>
              <a:rPr lang="hu-HU" altLang="en-US">
                <a:ea typeface="Microsoft YaHei" pitchFamily="34" charset="-122"/>
                <a:sym typeface="Symbol" panose="05050102010706020507" pitchFamily="18" charset="2"/>
              </a:rPr>
              <a:t>’-nak</a:t>
            </a:r>
            <a:r>
              <a:rPr lang="hu-HU" altLang="en-US">
                <a:ea typeface="Microsoft YaHei" pitchFamily="34" charset="-122"/>
              </a:rPr>
              <a:t> az `és’ kötőszó. </a:t>
            </a:r>
            <a:br>
              <a:rPr lang="hu-HU" altLang="en-US">
                <a:ea typeface="Microsoft YaHei" pitchFamily="34" charset="-122"/>
              </a:rPr>
            </a:br>
            <a:r>
              <a:rPr lang="hu-HU" altLang="en-US">
                <a:ea typeface="Microsoft YaHei" pitchFamily="34" charset="-122"/>
              </a:rPr>
              <a:t>A `Péter sakkozik és Pál sétálni megy’ mondatban az `és’ bizonyára konjunkciót fejez ki. </a:t>
            </a:r>
          </a:p>
          <a:p>
            <a:r>
              <a:rPr lang="hu-HU" altLang="en-US">
                <a:ea typeface="Microsoft YaHei" pitchFamily="34" charset="-122"/>
              </a:rPr>
              <a:t>A köznyelvben gyakran  előfordul, hogy az argumentumként szereplő mondatokat összevonjuk :</a:t>
            </a:r>
          </a:p>
          <a:p>
            <a:r>
              <a:rPr lang="hu-HU" altLang="en-US">
                <a:ea typeface="Microsoft YaHei" pitchFamily="34" charset="-122"/>
              </a:rPr>
              <a:t>Péter és Pál pipázik.</a:t>
            </a:r>
          </a:p>
          <a:p>
            <a:r>
              <a:rPr lang="hu-HU" altLang="en-US">
                <a:ea typeface="Microsoft YaHei" pitchFamily="34" charset="-122"/>
              </a:rPr>
              <a:t>FOL-ban: Pipázik(péter)</a:t>
            </a:r>
            <a:r>
              <a:rPr lang="hu-HU" altLang="en-US">
                <a:ea typeface="Microsoft YaHei" pitchFamily="34" charset="-122"/>
                <a:sym typeface="Symbol" panose="05050102010706020507" pitchFamily="18" charset="2"/>
              </a:rPr>
              <a:t>  </a:t>
            </a:r>
            <a:r>
              <a:rPr lang="hu-HU" altLang="en-US">
                <a:ea typeface="Microsoft YaHei" pitchFamily="34" charset="-122"/>
              </a:rPr>
              <a:t>Pipázik(pál)</a:t>
            </a:r>
          </a:p>
          <a:p>
            <a:endParaRPr lang="hu-HU" altLang="en-US">
              <a:ea typeface="Microsoft YaHei" pitchFamily="34" charset="-122"/>
            </a:endParaRPr>
          </a:p>
          <a:p>
            <a:r>
              <a:rPr lang="hu-HU" altLang="en-US">
                <a:ea typeface="Microsoft YaHei" pitchFamily="34" charset="-122"/>
              </a:rPr>
              <a:t>A `de’ kötőszó is konjunkciót szokott kifejezni.</a:t>
            </a:r>
          </a:p>
          <a:p>
            <a:r>
              <a:rPr lang="hu-HU" altLang="en-US">
                <a:ea typeface="Microsoft YaHei" pitchFamily="34" charset="-122"/>
              </a:rPr>
              <a:t>Ez a mondat: `A cipőm vadonatúj, de a kabátom kopott”</a:t>
            </a:r>
            <a:br>
              <a:rPr lang="hu-HU" altLang="en-US">
                <a:ea typeface="Microsoft YaHei" pitchFamily="34" charset="-122"/>
              </a:rPr>
            </a:br>
            <a:r>
              <a:rPr lang="hu-HU" altLang="en-US">
                <a:ea typeface="Microsoft YaHei" pitchFamily="34" charset="-122"/>
              </a:rPr>
              <a:t>eléggé különbözik ettől a mondattól:</a:t>
            </a:r>
          </a:p>
          <a:p>
            <a:r>
              <a:rPr lang="hu-HU" altLang="en-US">
                <a:ea typeface="Microsoft YaHei" pitchFamily="34" charset="-122"/>
              </a:rPr>
              <a:t>`A cipőm vadonatúj és a kabátom kopott”</a:t>
            </a:r>
          </a:p>
          <a:p>
            <a:r>
              <a:rPr lang="hu-HU" altLang="en-US">
                <a:ea typeface="Microsoft YaHei" pitchFamily="34" charset="-122"/>
              </a:rPr>
              <a:t>De az igazságfeltételeik megegyeznek! Mind a kettőt  akkor tartjuk igaznak, ha mind a két tagmondat igaz. Ez elég ahhoz, hogy mind a kettőt konjunkciónak tekintsük. </a:t>
            </a:r>
          </a:p>
        </p:txBody>
      </p:sp>
    </p:spTree>
    <p:extLst>
      <p:ext uri="{BB962C8B-B14F-4D97-AF65-F5344CB8AC3E}">
        <p14:creationId xmlns:p14="http://schemas.microsoft.com/office/powerpoint/2010/main" val="127368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755576" y="1070882"/>
            <a:ext cx="7854950" cy="4248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1836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ts val="450"/>
              </a:spcBef>
              <a:buSzPct val="95000"/>
            </a:pPr>
            <a:r>
              <a:rPr lang="hu-HU" altLang="en-US">
                <a:latin typeface="Calibri" panose="020F0502020204030204" pitchFamily="34" charset="0"/>
                <a:ea typeface="Microsoft YaHei" pitchFamily="34" charset="-122"/>
                <a:cs typeface="Calibri" panose="020F0502020204030204" pitchFamily="34" charset="0"/>
              </a:rPr>
              <a:t>Boole-Hintikka-játék, összefoglalva:</a:t>
            </a:r>
          </a:p>
          <a:p>
            <a:pPr>
              <a:lnSpc>
                <a:spcPct val="90000"/>
              </a:lnSpc>
              <a:spcBef>
                <a:spcPts val="450"/>
              </a:spcBef>
              <a:buSzPct val="95000"/>
            </a:pPr>
            <a:r>
              <a:rPr lang="hu-HU" altLang="en-US">
                <a:latin typeface="Calibri" panose="020F0502020204030204" pitchFamily="34" charset="0"/>
                <a:ea typeface="Microsoft YaHei" pitchFamily="34" charset="-122"/>
                <a:cs typeface="Calibri" panose="020F0502020204030204" pitchFamily="34" charset="0"/>
              </a:rPr>
              <a:t>Én állítom egy mondat igazságát vagy hamisságát (az első lépésben szabadon választok).</a:t>
            </a:r>
          </a:p>
          <a:p>
            <a:pPr>
              <a:lnSpc>
                <a:spcPct val="90000"/>
              </a:lnSpc>
              <a:spcBef>
                <a:spcPts val="450"/>
              </a:spcBef>
              <a:buSzPct val="95000"/>
            </a:pPr>
            <a:r>
              <a:rPr lang="hu-HU" altLang="en-US">
                <a:latin typeface="Calibri" panose="020F0502020204030204" pitchFamily="34" charset="0"/>
                <a:ea typeface="Microsoft YaHei" pitchFamily="34" charset="-122"/>
                <a:cs typeface="Calibri" panose="020F0502020204030204" pitchFamily="34" charset="0"/>
              </a:rPr>
              <a:t> A Természet ellenem játszik: mindig az ellenkező állásponton van. </a:t>
            </a:r>
          </a:p>
          <a:p>
            <a:pPr>
              <a:lnSpc>
                <a:spcPct val="90000"/>
              </a:lnSpc>
              <a:spcBef>
                <a:spcPts val="450"/>
              </a:spcBef>
              <a:buSzPct val="95000"/>
            </a:pPr>
            <a:r>
              <a:rPr lang="hu-HU" altLang="en-US">
                <a:latin typeface="Calibri" panose="020F0502020204030204" pitchFamily="34" charset="0"/>
                <a:ea typeface="Microsoft YaHei" pitchFamily="34" charset="-122"/>
                <a:cs typeface="Calibri" panose="020F0502020204030204" pitchFamily="34" charset="0"/>
              </a:rPr>
              <a:t>Minden lépésben állítanom kell egy egyszerűbb mondat igazságát vagy hamisságát. </a:t>
            </a:r>
          </a:p>
          <a:p>
            <a:pPr>
              <a:lnSpc>
                <a:spcPct val="90000"/>
              </a:lnSpc>
              <a:spcBef>
                <a:spcPts val="450"/>
              </a:spcBef>
              <a:buSzPct val="95000"/>
            </a:pPr>
            <a:r>
              <a:rPr lang="hu-HU" altLang="en-US">
                <a:latin typeface="Calibri" panose="020F0502020204030204" pitchFamily="34" charset="0"/>
                <a:ea typeface="Microsoft YaHei" pitchFamily="34" charset="-122"/>
                <a:cs typeface="Calibri" panose="020F0502020204030204" pitchFamily="34" charset="0"/>
              </a:rPr>
              <a:t>A második lépéstől kezdve a szabályok  diktálják, hogy melyik játékos választhat mondatot, és milyen igazságértéket kell állítania.</a:t>
            </a:r>
          </a:p>
          <a:p>
            <a:pPr>
              <a:lnSpc>
                <a:spcPct val="90000"/>
              </a:lnSpc>
              <a:spcBef>
                <a:spcPts val="450"/>
              </a:spcBef>
              <a:buSzPct val="95000"/>
            </a:pPr>
            <a:r>
              <a:rPr lang="hu-HU" altLang="en-US">
                <a:latin typeface="Calibri" panose="020F0502020204030204" pitchFamily="34" charset="0"/>
                <a:ea typeface="Microsoft YaHei" pitchFamily="34" charset="-122"/>
                <a:cs typeface="Calibri" panose="020F0502020204030204" pitchFamily="34" charset="0"/>
              </a:rPr>
              <a:t>A végén egy atomi mondat marad, igaz vagy hamis. Ha jót állítok az utolsó lépésben, nyertem.</a:t>
            </a:r>
          </a:p>
          <a:p>
            <a:pPr>
              <a:lnSpc>
                <a:spcPct val="90000"/>
              </a:lnSpc>
              <a:spcBef>
                <a:spcPts val="450"/>
              </a:spcBef>
              <a:buSzPct val="95000"/>
            </a:pPr>
            <a:r>
              <a:rPr lang="hu-HU" altLang="en-US">
                <a:latin typeface="Calibri" panose="020F0502020204030204" pitchFamily="34" charset="0"/>
                <a:ea typeface="Microsoft YaHei" pitchFamily="34" charset="-122"/>
                <a:cs typeface="Calibri" panose="020F0502020204030204" pitchFamily="34" charset="0"/>
              </a:rPr>
              <a:t>Ha a kiinduló lépésben rosszul választottam, a Természet fog nyerni. Ha jól indultam el és minden lépésben, amikor választhatok, jól választok, akkor Én nyerek.</a:t>
            </a:r>
          </a:p>
        </p:txBody>
      </p:sp>
    </p:spTree>
    <p:extLst>
      <p:ext uri="{BB962C8B-B14F-4D97-AF65-F5344CB8AC3E}">
        <p14:creationId xmlns:p14="http://schemas.microsoft.com/office/powerpoint/2010/main" val="8166835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9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9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5C1F1629-614E-4E74-BABC-1A8CCEA40373}"/>
              </a:ext>
            </a:extLst>
          </p:cNvPr>
          <p:cNvSpPr/>
          <p:nvPr/>
        </p:nvSpPr>
        <p:spPr>
          <a:xfrm>
            <a:off x="568411" y="642480"/>
            <a:ext cx="8031892" cy="371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450"/>
              </a:spcBef>
              <a:buSzPct val="95000"/>
            </a:pPr>
            <a:r>
              <a:rPr lang="hu-HU" altLang="en-US">
                <a:latin typeface="Calibri" panose="020F0502020204030204" pitchFamily="34" charset="0"/>
                <a:ea typeface="Microsoft YaHei" pitchFamily="34" charset="-122"/>
                <a:cs typeface="Calibri" panose="020F0502020204030204" pitchFamily="34" charset="0"/>
              </a:rPr>
              <a:t>Próbáljuk ki a játékot a 3.6 feladattal. Nyissák meg a Tarski’s World-öt, és benne a Wittgenstein’s World-ot. Írják be a feladat első mondatát a mondatfájlba: </a:t>
            </a:r>
            <a:br>
              <a:rPr lang="hu-HU" altLang="en-US">
                <a:latin typeface="Calibri" panose="020F0502020204030204" pitchFamily="34" charset="0"/>
                <a:ea typeface="Microsoft YaHei" pitchFamily="34" charset="-122"/>
                <a:cs typeface="Calibri" panose="020F0502020204030204" pitchFamily="34" charset="0"/>
              </a:rPr>
            </a:br>
            <a:r>
              <a:rPr lang="hu-HU" altLang="en-US">
                <a:latin typeface="Calibri" panose="020F0502020204030204" pitchFamily="34" charset="0"/>
                <a:ea typeface="Microsoft YaHei" pitchFamily="34" charset="-122"/>
                <a:cs typeface="Calibri" panose="020F0502020204030204" pitchFamily="34" charset="0"/>
              </a:rPr>
              <a:t>Tet(f) 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  <a:cs typeface="Calibri" panose="020F0502020204030204" pitchFamily="34" charset="0"/>
                <a:sym typeface="Symbol" panose="05050102010706020507" pitchFamily="18" charset="2"/>
              </a:rPr>
              <a:t>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  <a:cs typeface="Calibri" panose="020F0502020204030204" pitchFamily="34" charset="0"/>
              </a:rPr>
              <a:t> Small(f) </a:t>
            </a:r>
          </a:p>
          <a:p>
            <a:pPr>
              <a:lnSpc>
                <a:spcPct val="90000"/>
              </a:lnSpc>
              <a:spcBef>
                <a:spcPts val="450"/>
              </a:spcBef>
              <a:buSzPct val="95000"/>
            </a:pPr>
            <a:r>
              <a:rPr lang="hu-HU" altLang="en-US">
                <a:latin typeface="Calibri" panose="020F0502020204030204" pitchFamily="34" charset="0"/>
                <a:ea typeface="Microsoft YaHei" pitchFamily="34" charset="-122"/>
                <a:cs typeface="Calibri" panose="020F0502020204030204" pitchFamily="34" charset="0"/>
              </a:rPr>
              <a:t>Nyomják meg az Inspector részben a Verify gombot.</a:t>
            </a:r>
          </a:p>
          <a:p>
            <a:pPr>
              <a:lnSpc>
                <a:spcPct val="90000"/>
              </a:lnSpc>
              <a:spcBef>
                <a:spcPts val="450"/>
              </a:spcBef>
              <a:buSzPct val="95000"/>
            </a:pPr>
            <a:r>
              <a:rPr lang="hu-HU" altLang="en-US">
                <a:latin typeface="Calibri" panose="020F0502020204030204" pitchFamily="34" charset="0"/>
                <a:ea typeface="Microsoft YaHei" pitchFamily="34" charset="-122"/>
                <a:cs typeface="Calibri" panose="020F0502020204030204" pitchFamily="34" charset="0"/>
              </a:rPr>
              <a:t>Nem meglepően a piros F betű jelenik meg a mondat mellett. Most nyomják meg a Game gombot. </a:t>
            </a:r>
          </a:p>
          <a:p>
            <a:pPr>
              <a:lnSpc>
                <a:spcPct val="90000"/>
              </a:lnSpc>
              <a:spcBef>
                <a:spcPts val="450"/>
              </a:spcBef>
              <a:buSzPct val="95000"/>
            </a:pPr>
            <a:r>
              <a:rPr lang="hu-HU" altLang="en-US">
                <a:latin typeface="Calibri" panose="020F0502020204030204" pitchFamily="34" charset="0"/>
                <a:ea typeface="Microsoft YaHei" pitchFamily="34" charset="-122"/>
                <a:cs typeface="Calibri" panose="020F0502020204030204" pitchFamily="34" charset="0"/>
              </a:rPr>
              <a:t>Megnyílik egy GAME … ablak. Olvasható benne egy felszólítás, hogy válasszuk meg a kezdő elkötelezettségünket. Persze tudjuk, hogy a mondatunk hamis, de a játék kedvéért válasszuk a True-t.</a:t>
            </a:r>
          </a:p>
          <a:p>
            <a:pPr>
              <a:lnSpc>
                <a:spcPct val="90000"/>
              </a:lnSpc>
              <a:spcBef>
                <a:spcPts val="450"/>
              </a:spcBef>
              <a:buSzPct val="95000"/>
            </a:pPr>
            <a:r>
              <a:rPr lang="hu-HU" altLang="en-US">
                <a:latin typeface="Calibri" panose="020F0502020204030204" pitchFamily="34" charset="0"/>
                <a:ea typeface="Microsoft YaHei" pitchFamily="34" charset="-122"/>
                <a:cs typeface="Calibri" panose="020F0502020204030204" pitchFamily="34" charset="0"/>
              </a:rPr>
              <a:t>Visszajelzést kapunk, hogy Tet(f) 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  <a:cs typeface="Calibri" panose="020F0502020204030204" pitchFamily="34" charset="0"/>
                <a:sym typeface="Symbol" panose="05050102010706020507" pitchFamily="18" charset="2"/>
              </a:rPr>
              <a:t>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  <a:cs typeface="Calibri" panose="020F0502020204030204" pitchFamily="34" charset="0"/>
              </a:rPr>
              <a:t> Small(f) igazsága mellett vagyunk elkötelezve. Ezt az OK gombbal tudomásul vesszük. </a:t>
            </a:r>
          </a:p>
          <a:p>
            <a:pPr>
              <a:lnSpc>
                <a:spcPct val="90000"/>
              </a:lnSpc>
              <a:spcBef>
                <a:spcPts val="450"/>
              </a:spcBef>
              <a:buSzPct val="95000"/>
            </a:pPr>
            <a:r>
              <a:rPr lang="hu-HU" altLang="en-US">
                <a:latin typeface="Calibri" panose="020F0502020204030204" pitchFamily="34" charset="0"/>
                <a:ea typeface="Microsoft YaHei" pitchFamily="34" charset="-122"/>
                <a:cs typeface="Calibri" panose="020F0502020204030204" pitchFamily="34" charset="0"/>
              </a:rPr>
              <a:t>Válaszul azt kapjuk, hogy ezek szerint úgy gondoljuk, mind a két tagmondatunk igaz.</a:t>
            </a:r>
          </a:p>
          <a:p>
            <a:pPr>
              <a:lnSpc>
                <a:spcPct val="90000"/>
              </a:lnSpc>
              <a:spcBef>
                <a:spcPts val="450"/>
              </a:spcBef>
              <a:buSzPct val="95000"/>
            </a:pPr>
            <a:r>
              <a:rPr lang="hu-HU" altLang="en-US">
                <a:latin typeface="Calibri" panose="020F0502020204030204" pitchFamily="34" charset="0"/>
                <a:ea typeface="Microsoft YaHei" pitchFamily="34" charset="-122"/>
                <a:cs typeface="Calibri" panose="020F0502020204030204" pitchFamily="34" charset="0"/>
              </a:rPr>
              <a:t>Most így néz ki a képernyőnk (ld. következő dia):</a:t>
            </a:r>
          </a:p>
        </p:txBody>
      </p:sp>
    </p:spTree>
    <p:extLst>
      <p:ext uri="{BB962C8B-B14F-4D97-AF65-F5344CB8AC3E}">
        <p14:creationId xmlns:p14="http://schemas.microsoft.com/office/powerpoint/2010/main" val="274544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5D77BC12-CA17-4C15-85D0-66F3F7D3C9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4016"/>
            <a:ext cx="9144000" cy="6269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747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F2F9B060-5073-4C54-B034-304E04D715BB}"/>
              </a:ext>
            </a:extLst>
          </p:cNvPr>
          <p:cNvSpPr/>
          <p:nvPr/>
        </p:nvSpPr>
        <p:spPr>
          <a:xfrm>
            <a:off x="630195" y="531341"/>
            <a:ext cx="8118389" cy="496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450"/>
              </a:spcBef>
              <a:buSzPct val="95000"/>
            </a:pPr>
            <a:r>
              <a:rPr lang="hu-HU" altLang="en-US">
                <a:latin typeface="Calibri" panose="020F0502020204030204" pitchFamily="34" charset="0"/>
                <a:ea typeface="Microsoft YaHei" pitchFamily="34" charset="-122"/>
                <a:cs typeface="Calibri" panose="020F0502020204030204" pitchFamily="34" charset="0"/>
              </a:rPr>
              <a:t>Hagyjuk ezt is jóvá a Yes gombbal. Most az a helyzet, hogy mivel mindkét játékban levő mondat igazsága mellett elköteleztük magunkat, a Természet (azaz a program) választ közülük.</a:t>
            </a:r>
          </a:p>
          <a:p>
            <a:pPr>
              <a:lnSpc>
                <a:spcPct val="90000"/>
              </a:lnSpc>
              <a:spcBef>
                <a:spcPts val="450"/>
              </a:spcBef>
              <a:buSzPct val="95000"/>
            </a:pPr>
            <a:r>
              <a:rPr lang="hu-HU" altLang="en-US">
                <a:latin typeface="Calibri" panose="020F0502020204030204" pitchFamily="34" charset="0"/>
                <a:ea typeface="Microsoft YaHei" pitchFamily="34" charset="-122"/>
                <a:cs typeface="Calibri" panose="020F0502020204030204" pitchFamily="34" charset="0"/>
              </a:rPr>
              <a:t>Mint látjuk, azt választja, hogy szerintünk Small(f) igaz. Kénytelenek vagyunk ezt állítani, ezért tudomásul vesszük: Yes</a:t>
            </a:r>
          </a:p>
          <a:p>
            <a:pPr>
              <a:lnSpc>
                <a:spcPct val="90000"/>
              </a:lnSpc>
              <a:spcBef>
                <a:spcPts val="450"/>
              </a:spcBef>
              <a:buSzPct val="95000"/>
            </a:pPr>
            <a:r>
              <a:rPr lang="hu-HU" altLang="en-US">
                <a:latin typeface="Calibri" panose="020F0502020204030204" pitchFamily="34" charset="0"/>
                <a:ea typeface="Microsoft YaHei" pitchFamily="34" charset="-122"/>
                <a:cs typeface="Calibri" panose="020F0502020204030204" pitchFamily="34" charset="0"/>
              </a:rPr>
              <a:t>Erre közli velünk, hogy vesztettünk, mert ez az (atomi) mondat hamis. (Csak rá kell nézni a világra.) </a:t>
            </a:r>
          </a:p>
          <a:p>
            <a:pPr>
              <a:lnSpc>
                <a:spcPct val="90000"/>
              </a:lnSpc>
              <a:spcBef>
                <a:spcPts val="450"/>
              </a:spcBef>
              <a:buSzPct val="95000"/>
            </a:pPr>
            <a:r>
              <a:rPr lang="hu-HU" altLang="en-US">
                <a:latin typeface="Calibri" panose="020F0502020204030204" pitchFamily="34" charset="0"/>
                <a:ea typeface="Microsoft YaHei" pitchFamily="34" charset="-122"/>
                <a:cs typeface="Calibri" panose="020F0502020204030204" pitchFamily="34" charset="0"/>
              </a:rPr>
              <a:t>Persze ha az ellenfél rosszul választott volna, akkor mi nyerünk, hiába nem volt igazunk. (De nem fog rosszul választani.)</a:t>
            </a:r>
          </a:p>
          <a:p>
            <a:pPr>
              <a:lnSpc>
                <a:spcPct val="90000"/>
              </a:lnSpc>
              <a:spcBef>
                <a:spcPts val="450"/>
              </a:spcBef>
              <a:buSzPct val="95000"/>
            </a:pPr>
            <a:r>
              <a:rPr lang="hu-HU" altLang="en-US">
                <a:latin typeface="Calibri" panose="020F0502020204030204" pitchFamily="34" charset="0"/>
                <a:ea typeface="Microsoft YaHei" pitchFamily="34" charset="-122"/>
                <a:cs typeface="Calibri" panose="020F0502020204030204" pitchFamily="34" charset="0"/>
              </a:rPr>
              <a:t>Próbálják ki a másik, a jó választást is. Akkor (röviden) az lesz a helyzet, hogy mi választhatunk, melyik tagmondatot tartjuk hamisnak. Persze ha rosszul választunk, ebben az esetben is veszíthetünk, de az a lényeg, hogy ha a kezdő elkötelezettségünk jó volt, akkor van olyan választásunk, amivel nyerünk.</a:t>
            </a:r>
          </a:p>
          <a:p>
            <a:pPr>
              <a:lnSpc>
                <a:spcPct val="90000"/>
              </a:lnSpc>
              <a:spcBef>
                <a:spcPts val="450"/>
              </a:spcBef>
              <a:buSzPct val="95000"/>
            </a:pPr>
            <a:r>
              <a:rPr lang="hu-HU" altLang="en-US">
                <a:latin typeface="Calibri" panose="020F0502020204030204" pitchFamily="34" charset="0"/>
                <a:ea typeface="Microsoft YaHei" pitchFamily="34" charset="-122"/>
                <a:cs typeface="Calibri" panose="020F0502020204030204" pitchFamily="34" charset="0"/>
              </a:rPr>
              <a:t>Próbálgassanak végig egy pár mondatot ebből a feladatból, amíg nem látják úgy, hogy értik és megy a dolog. Az április 3.-i konzultáción (az óra rendes időpontjában) kipróbálhatjuk ezt is, képernyőmegosztással. A konzultáció címe: </a:t>
            </a:r>
            <a:r>
              <a:rPr lang="hu-HU">
                <a:hlinkClick r:id="rId2"/>
              </a:rPr>
              <a:t>https://meet.jit.si/LogikaKonzult%C3%A1ci%C3%B3.04.03</a:t>
            </a:r>
            <a:endParaRPr lang="hu-HU">
              <a:latin typeface="Calibri" panose="020F0502020204030204" pitchFamily="34" charset="0"/>
              <a:ea typeface="Microsoft YaHei" pitchFamily="34" charset="-122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450"/>
              </a:spcBef>
              <a:buSzPct val="95000"/>
            </a:pPr>
            <a:r>
              <a:rPr lang="hu-HU" altLang="en-US">
                <a:latin typeface="Calibri" panose="020F0502020204030204" pitchFamily="34" charset="0"/>
                <a:ea typeface="Microsoft YaHei" pitchFamily="34" charset="-122"/>
                <a:cs typeface="Calibri" panose="020F0502020204030204" pitchFamily="34" charset="0"/>
              </a:rPr>
              <a:t>Házi feladat: 3.9</a:t>
            </a:r>
          </a:p>
        </p:txBody>
      </p:sp>
    </p:spTree>
    <p:extLst>
      <p:ext uri="{BB962C8B-B14F-4D97-AF65-F5344CB8AC3E}">
        <p14:creationId xmlns:p14="http://schemas.microsoft.com/office/powerpoint/2010/main" val="148668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A81FC8A4-B075-4DC4-8952-6720224B5C1E}"/>
              </a:ext>
            </a:extLst>
          </p:cNvPr>
          <p:cNvSpPr/>
          <p:nvPr/>
        </p:nvSpPr>
        <p:spPr>
          <a:xfrm>
            <a:off x="755576" y="788194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altLang="en-US">
                <a:ea typeface="Microsoft YaHei" pitchFamily="34" charset="-122"/>
              </a:rPr>
              <a:t>Vigyázat: a köznyelvi `és’ nem mindig konjunkciót fejez ki.</a:t>
            </a:r>
          </a:p>
          <a:p>
            <a:r>
              <a:rPr lang="hu-HU" altLang="en-US">
                <a:ea typeface="Microsoft YaHei" pitchFamily="34" charset="-122"/>
              </a:rPr>
              <a:t>Péter és Pál sakkozik.</a:t>
            </a:r>
          </a:p>
          <a:p>
            <a:endParaRPr lang="hu-HU" altLang="en-US">
              <a:ea typeface="Microsoft YaHei" pitchFamily="34" charset="-122"/>
            </a:endParaRPr>
          </a:p>
          <a:p>
            <a:endParaRPr lang="hu-HU" altLang="en-US">
              <a:ea typeface="Microsoft YaHei" pitchFamily="34" charset="-122"/>
            </a:endParaRPr>
          </a:p>
          <a:p>
            <a:endParaRPr lang="hu-HU" altLang="en-US">
              <a:ea typeface="Microsoft YaHei" pitchFamily="34" charset="-122"/>
            </a:endParaRPr>
          </a:p>
          <a:p>
            <a:endParaRPr lang="hu-HU" altLang="en-US">
              <a:ea typeface="Microsoft YaHei" pitchFamily="34" charset="-122"/>
            </a:endParaRPr>
          </a:p>
          <a:p>
            <a:endParaRPr lang="hu-HU" altLang="en-US">
              <a:ea typeface="Microsoft YaHei" pitchFamily="34" charset="-122"/>
            </a:endParaRPr>
          </a:p>
          <a:p>
            <a:endParaRPr lang="hu-HU" altLang="en-US">
              <a:ea typeface="Microsoft YaHei" pitchFamily="34" charset="-122"/>
            </a:endParaRPr>
          </a:p>
          <a:p>
            <a:r>
              <a:rPr lang="hu-HU" altLang="en-US">
                <a:ea typeface="Microsoft YaHei" pitchFamily="34" charset="-122"/>
              </a:rPr>
              <a:t>Előfordulhat, hogy azt jelenti: `(Péter sakkozik) és (Pál sakkozik)’, de azért ez nem túl valószínű. Inkább úgy értjük, hogy Péter Pállal sakkozik, és akkor nincs is olyan részmondat benne, ami egy konjunkció argumentuma lenne. </a:t>
            </a:r>
          </a:p>
          <a:p>
            <a:endParaRPr lang="hu-HU" altLang="en-US">
              <a:ea typeface="Microsoft YaHei" pitchFamily="34" charset="-122"/>
            </a:endParaRPr>
          </a:p>
          <a:p>
            <a:r>
              <a:rPr lang="hu-HU" altLang="en-US">
                <a:ea typeface="Microsoft YaHei" pitchFamily="34" charset="-122"/>
              </a:rPr>
              <a:t>Péter és Pál testvérek.</a:t>
            </a:r>
          </a:p>
          <a:p>
            <a:endParaRPr lang="hu-HU" altLang="en-US">
              <a:ea typeface="Microsoft YaHei" pitchFamily="34" charset="-122"/>
            </a:endParaRPr>
          </a:p>
          <a:p>
            <a:endParaRPr lang="hu-HU" altLang="en-US">
              <a:ea typeface="Microsoft YaHei" pitchFamily="34" charset="-122"/>
            </a:endParaRPr>
          </a:p>
          <a:p>
            <a:endParaRPr lang="hu-HU" altLang="en-US">
              <a:ea typeface="Microsoft YaHei" pitchFamily="34" charset="-122"/>
            </a:endParaRPr>
          </a:p>
          <a:p>
            <a:endParaRPr lang="hu-HU" altLang="en-US">
              <a:ea typeface="Microsoft YaHei" pitchFamily="34" charset="-122"/>
            </a:endParaRPr>
          </a:p>
          <a:p>
            <a:endParaRPr lang="hu-HU" altLang="en-US">
              <a:ea typeface="Microsoft YaHei" pitchFamily="34" charset="-122"/>
            </a:endParaRPr>
          </a:p>
        </p:txBody>
      </p:sp>
      <p:sp>
        <p:nvSpPr>
          <p:cNvPr id="3" name="AutoShape 2">
            <a:extLst>
              <a:ext uri="{FF2B5EF4-FFF2-40B4-BE49-F238E27FC236}">
                <a16:creationId xmlns:a16="http://schemas.microsoft.com/office/drawing/2014/main" id="{B1EC575C-83A5-4896-9EB3-B540FB3CB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9926" y="1483092"/>
            <a:ext cx="3024187" cy="1071563"/>
          </a:xfrm>
          <a:prstGeom prst="cloudCallout">
            <a:avLst>
              <a:gd name="adj1" fmla="val -105341"/>
              <a:gd name="adj2" fmla="val -60375"/>
            </a:avLst>
          </a:prstGeom>
          <a:solidFill>
            <a:srgbClr val="0F6FC6"/>
          </a:solidFill>
          <a:ln w="25560">
            <a:solidFill>
              <a:srgbClr val="08509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/>
            <a:r>
              <a:rPr lang="hu-HU" altLang="en-US">
                <a:solidFill>
                  <a:srgbClr val="FFFF00"/>
                </a:solidFill>
                <a:ea typeface="Microsoft YaHei" pitchFamily="34" charset="-122"/>
              </a:rPr>
              <a:t>Ez nem biztos, hogy konjunkció!</a:t>
            </a: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23023AD3-8AD8-41DE-BECD-B310F5D67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0111" y="4542369"/>
            <a:ext cx="4191759" cy="1052512"/>
          </a:xfrm>
          <a:prstGeom prst="cloudCallout">
            <a:avLst>
              <a:gd name="adj1" fmla="val -89968"/>
              <a:gd name="adj2" fmla="val -60847"/>
            </a:avLst>
          </a:prstGeom>
          <a:solidFill>
            <a:srgbClr val="0F6FC6"/>
          </a:solidFill>
          <a:ln w="25560">
            <a:solidFill>
              <a:srgbClr val="08509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/>
            <a:r>
              <a:rPr lang="hu-HU" altLang="en-US">
                <a:solidFill>
                  <a:srgbClr val="FFFF00"/>
                </a:solidFill>
                <a:ea typeface="Microsoft YaHei" pitchFamily="34" charset="-122"/>
              </a:rPr>
              <a:t>Ez meg szinte biztos, hogy nem konjunkció</a:t>
            </a:r>
            <a:r>
              <a:rPr lang="hu-HU" altLang="en-US" sz="2400">
                <a:solidFill>
                  <a:srgbClr val="FFFF00"/>
                </a:solidFill>
                <a:ea typeface="Microsoft YaHei" pitchFamily="34" charset="-122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76639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7AFC7684-49EC-4EAB-B704-DF266C57ED2A}"/>
              </a:ext>
            </a:extLst>
          </p:cNvPr>
          <p:cNvSpPr txBox="1"/>
          <p:nvPr/>
        </p:nvSpPr>
        <p:spPr>
          <a:xfrm>
            <a:off x="755576" y="620691"/>
            <a:ext cx="76328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A köznyelvben sokszor konjunkciót fejez ki, ha két mondatot közvetlenül egymás után írunk le vagy mondunk ki. De nem mindig!</a:t>
            </a:r>
          </a:p>
          <a:p>
            <a:endParaRPr lang="hu-HU"/>
          </a:p>
          <a:p>
            <a:r>
              <a:rPr lang="hu-HU" altLang="en-US">
                <a:ea typeface="Lucida Sans Unicode" pitchFamily="34" charset="0"/>
                <a:cs typeface="Lucida Sans Unicode" pitchFamily="34" charset="0"/>
              </a:rPr>
              <a:t>A háromszög szögösszege két derékszög. Súlyvonalai</a:t>
            </a:r>
            <a:br>
              <a:rPr lang="hu-HU" altLang="en-US">
                <a:ea typeface="Lucida Sans Unicode" pitchFamily="34" charset="0"/>
                <a:cs typeface="Lucida Sans Unicode" pitchFamily="34" charset="0"/>
              </a:rPr>
            </a:br>
            <a:r>
              <a:rPr lang="hu-HU" altLang="en-US">
                <a:ea typeface="Lucida Sans Unicode" pitchFamily="34" charset="0"/>
                <a:cs typeface="Lucida Sans Unicode" pitchFamily="34" charset="0"/>
              </a:rPr>
              <a:t> egy pontban metszik egymást.</a:t>
            </a:r>
          </a:p>
          <a:p>
            <a:endParaRPr lang="hu-HU"/>
          </a:p>
          <a:p>
            <a:endParaRPr lang="hu-HU"/>
          </a:p>
          <a:p>
            <a:endParaRPr lang="hu-HU"/>
          </a:p>
          <a:p>
            <a:endParaRPr lang="hu-HU"/>
          </a:p>
          <a:p>
            <a:r>
              <a:rPr lang="hu-HU" altLang="en-US">
                <a:ea typeface="Lucida Sans Unicode" pitchFamily="34" charset="0"/>
                <a:cs typeface="Lucida Sans Unicode" pitchFamily="34" charset="0"/>
              </a:rPr>
              <a:t>Benyitottam a szobába. Valaki felsikoltott.</a:t>
            </a:r>
          </a:p>
          <a:p>
            <a:endParaRPr lang="hu-HU" altLang="en-US">
              <a:ea typeface="Lucida Sans Unicode" pitchFamily="34" charset="0"/>
              <a:cs typeface="Lucida Sans Unicode" pitchFamily="34" charset="0"/>
            </a:endParaRPr>
          </a:p>
          <a:p>
            <a:endParaRPr lang="hu-HU" altLang="en-US">
              <a:ea typeface="Lucida Sans Unicode" pitchFamily="34" charset="0"/>
              <a:cs typeface="Lucida Sans Unicode" pitchFamily="34" charset="0"/>
            </a:endParaRPr>
          </a:p>
          <a:p>
            <a:endParaRPr lang="hu-HU" altLang="en-US">
              <a:ea typeface="Lucida Sans Unicode" pitchFamily="34" charset="0"/>
              <a:cs typeface="Lucida Sans Unicode" pitchFamily="34" charset="0"/>
            </a:endParaRPr>
          </a:p>
          <a:p>
            <a:endParaRPr lang="hu-HU" altLang="en-US">
              <a:ea typeface="Lucida Sans Unicode" pitchFamily="34" charset="0"/>
              <a:cs typeface="Lucida Sans Unicode" pitchFamily="34" charset="0"/>
            </a:endParaRPr>
          </a:p>
          <a:p>
            <a:r>
              <a:rPr lang="hu-HU" altLang="en-US">
                <a:ea typeface="Lucida Sans Unicode" pitchFamily="34" charset="0"/>
                <a:cs typeface="Lucida Sans Unicode" pitchFamily="34" charset="0"/>
              </a:rPr>
              <a:t>Onnan lehet látni, hogy nem konjunkció, hogy ha a mondatokat felcseréljük, megváltozik a jelentés:</a:t>
            </a:r>
          </a:p>
          <a:p>
            <a:r>
              <a:rPr lang="hu-HU" altLang="en-US">
                <a:ea typeface="Lucida Sans Unicode" pitchFamily="34" charset="0"/>
                <a:cs typeface="Lucida Sans Unicode" pitchFamily="34" charset="0"/>
              </a:rPr>
              <a:t>Valaki felsikoltott. Benyitottam a szobába.</a:t>
            </a:r>
          </a:p>
          <a:p>
            <a:r>
              <a:rPr lang="hu-HU" altLang="en-US">
                <a:ea typeface="Lucida Sans Unicode" pitchFamily="34" charset="0"/>
                <a:cs typeface="Lucida Sans Unicode" pitchFamily="34" charset="0"/>
              </a:rPr>
              <a:t>De `és’-sel is van hasonló példa: `Hazamentem és megvacsoráztam’ nem ugyanaz, mint `Megvacsoráztam és hazamentem’.</a:t>
            </a:r>
          </a:p>
        </p:txBody>
      </p:sp>
      <p:sp>
        <p:nvSpPr>
          <p:cNvPr id="3" name="AutoShape 3">
            <a:extLst>
              <a:ext uri="{FF2B5EF4-FFF2-40B4-BE49-F238E27FC236}">
                <a16:creationId xmlns:a16="http://schemas.microsoft.com/office/drawing/2014/main" id="{1CB59105-0E1E-4B78-B1B4-164090796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218" y="1971237"/>
            <a:ext cx="2089151" cy="1000125"/>
          </a:xfrm>
          <a:prstGeom prst="cloudCallout">
            <a:avLst>
              <a:gd name="adj1" fmla="val -102454"/>
              <a:gd name="adj2" fmla="val -8361"/>
            </a:avLst>
          </a:prstGeom>
          <a:solidFill>
            <a:srgbClr val="0F6FC6"/>
          </a:solidFill>
          <a:ln w="25560">
            <a:solidFill>
              <a:srgbClr val="08509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/>
            <a:r>
              <a:rPr lang="hu-HU" altLang="en-US">
                <a:solidFill>
                  <a:srgbClr val="FFFF00"/>
                </a:solidFill>
                <a:ea typeface="Microsoft YaHei" pitchFamily="34" charset="-122"/>
              </a:rPr>
              <a:t>Ez konjunkció!</a:t>
            </a: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5F7C72F8-666A-48EF-AAED-1A5A81F8D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8146" y="3200379"/>
            <a:ext cx="2089151" cy="1000125"/>
          </a:xfrm>
          <a:prstGeom prst="cloudCallout">
            <a:avLst>
              <a:gd name="adj1" fmla="val -102454"/>
              <a:gd name="adj2" fmla="val -8361"/>
            </a:avLst>
          </a:prstGeom>
          <a:solidFill>
            <a:srgbClr val="0F6FC6"/>
          </a:solidFill>
          <a:ln w="25560">
            <a:solidFill>
              <a:srgbClr val="08509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/>
            <a:r>
              <a:rPr lang="hu-HU" altLang="en-US">
                <a:solidFill>
                  <a:srgbClr val="FFFF00"/>
                </a:solidFill>
                <a:ea typeface="Microsoft YaHei" pitchFamily="34" charset="-122"/>
              </a:rPr>
              <a:t>Ez nem konjunkció!</a:t>
            </a:r>
          </a:p>
        </p:txBody>
      </p:sp>
    </p:spTree>
    <p:extLst>
      <p:ext uri="{BB962C8B-B14F-4D97-AF65-F5344CB8AC3E}">
        <p14:creationId xmlns:p14="http://schemas.microsoft.com/office/powerpoint/2010/main" val="182940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A0098625-5E67-4F83-A120-CF85D4A220A3}"/>
              </a:ext>
            </a:extLst>
          </p:cNvPr>
          <p:cNvSpPr/>
          <p:nvPr/>
        </p:nvSpPr>
        <p:spPr>
          <a:xfrm>
            <a:off x="457199" y="629334"/>
            <a:ext cx="792068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/>
              <a:t>Ha egy konjunkció argumentumait felcseréljük, ugyanolyan jelentésű (ugyanolyan igazságfeltételekkel rendelkező) mondatot kapunk. (kommutativitás)</a:t>
            </a:r>
          </a:p>
          <a:p>
            <a:r>
              <a:rPr lang="hu-HU"/>
              <a:t>A múlt héten már volt szó arról, hogy 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</a:rPr>
              <a:t>(A 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  <a:sym typeface="Symbol" panose="05050102010706020507" pitchFamily="18" charset="2"/>
              </a:rPr>
              <a:t>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</a:rPr>
              <a:t> B) 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  <a:sym typeface="Symbol" panose="05050102010706020507" pitchFamily="18" charset="2"/>
              </a:rPr>
              <a:t>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</a:rPr>
              <a:t> C ugyanazt jelenti, mint A 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  <a:sym typeface="Symbol" panose="05050102010706020507" pitchFamily="18" charset="2"/>
              </a:rPr>
              <a:t>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</a:rPr>
              <a:t> (B 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  <a:sym typeface="Symbol" panose="05050102010706020507" pitchFamily="18" charset="2"/>
              </a:rPr>
              <a:t>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</a:rPr>
              <a:t> C).</a:t>
            </a:r>
          </a:p>
          <a:p>
            <a:r>
              <a:rPr lang="hu-HU"/>
              <a:t>Ennek a műveleti tulajdonságnak a neve asszociativitás.</a:t>
            </a:r>
          </a:p>
          <a:p>
            <a:r>
              <a:rPr lang="hu-HU"/>
              <a:t>A konnektívumok alkalmazása tekinthető gy, mint kijelentések közötti műveletek elvégzése.</a:t>
            </a:r>
          </a:p>
          <a:p>
            <a:r>
              <a:rPr lang="hu-HU"/>
              <a:t>A számok közötti műveleteknek jól ismerjük az ilyen tulajdonságait: az összeadás is, a szorzás is kommutatív és asszociatív.</a:t>
            </a:r>
            <a:br>
              <a:rPr lang="hu-HU"/>
            </a:br>
            <a:r>
              <a:rPr lang="hu-HU"/>
              <a:t>A konjunkciónak van még egy hasonló (algebrai) jellegű tulajdonsága: 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</a:rPr>
              <a:t>A 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  <a:sym typeface="Symbol" panose="05050102010706020507" pitchFamily="18" charset="2"/>
              </a:rPr>
              <a:t> A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</a:rPr>
              <a:t> ugyanazt jelenti (ugyanakkor igaz), mint A. Ezt idempotenciának nevezik. (Idem: ugyanaz, a `potencia’ pedig itt hatványozásra utal. Tehát a hatványozás nem változtat semmit.) A numerikus műveletek persze nem idempotensek. (Más matematikai műveletek között van még ilyen.)</a:t>
            </a:r>
          </a:p>
        </p:txBody>
      </p:sp>
    </p:spTree>
    <p:extLst>
      <p:ext uri="{BB962C8B-B14F-4D97-AF65-F5344CB8AC3E}">
        <p14:creationId xmlns:p14="http://schemas.microsoft.com/office/powerpoint/2010/main" val="1606838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708026" y="1125539"/>
            <a:ext cx="7704139" cy="2864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hu-HU" altLang="en-US">
                <a:latin typeface="+mn-lt"/>
                <a:ea typeface="Microsoft YaHei" pitchFamily="34" charset="-122"/>
                <a:sym typeface="Symbol" panose="05050102010706020507" pitchFamily="18" charset="2"/>
              </a:rPr>
              <a:t></a:t>
            </a:r>
            <a:r>
              <a:rPr lang="hu-HU" altLang="en-US">
                <a:latin typeface="+mn-lt"/>
                <a:ea typeface="Microsoft YaHei" pitchFamily="34" charset="-122"/>
              </a:rPr>
              <a:t>: a </a:t>
            </a:r>
            <a:r>
              <a:rPr lang="hu-HU" altLang="en-US" u="sng">
                <a:latin typeface="+mn-lt"/>
                <a:ea typeface="Microsoft YaHei" pitchFamily="34" charset="-122"/>
              </a:rPr>
              <a:t>diszjunkció</a:t>
            </a:r>
            <a:r>
              <a:rPr lang="hu-HU" altLang="en-US">
                <a:latin typeface="+mn-lt"/>
                <a:ea typeface="Microsoft YaHei" pitchFamily="34" charset="-122"/>
              </a:rPr>
              <a:t> jele.</a:t>
            </a:r>
          </a:p>
          <a:p>
            <a:r>
              <a:rPr lang="hu-HU" altLang="en-US">
                <a:latin typeface="+mn-lt"/>
                <a:ea typeface="Microsoft YaHei" pitchFamily="34" charset="-122"/>
              </a:rPr>
              <a:t>A </a:t>
            </a:r>
            <a:r>
              <a:rPr lang="hu-HU" altLang="en-US" i="1">
                <a:latin typeface="+mn-lt"/>
                <a:ea typeface="Microsoft YaHei" pitchFamily="34" charset="-122"/>
              </a:rPr>
              <a:t>megengedő</a:t>
            </a:r>
            <a:r>
              <a:rPr lang="hu-HU" altLang="en-US">
                <a:latin typeface="+mn-lt"/>
                <a:ea typeface="Microsoft YaHei" pitchFamily="34" charset="-122"/>
              </a:rPr>
              <a:t> ‘vagy’ megfelelője.</a:t>
            </a:r>
          </a:p>
          <a:p>
            <a:r>
              <a:rPr lang="hu-HU" altLang="en-US">
                <a:latin typeface="+mn-lt"/>
                <a:ea typeface="Microsoft YaHei" pitchFamily="34" charset="-122"/>
              </a:rPr>
              <a:t>Tehát „A </a:t>
            </a:r>
            <a:r>
              <a:rPr lang="hu-HU" altLang="en-US">
                <a:ea typeface="Microsoft YaHei" pitchFamily="34" charset="-122"/>
                <a:sym typeface="Symbol" panose="05050102010706020507" pitchFamily="18" charset="2"/>
              </a:rPr>
              <a:t> 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  <a:sym typeface="Symbol" panose="05050102010706020507" pitchFamily="18" charset="2"/>
              </a:rPr>
              <a:t>B” akkor igaz, ha A és B közül legalább az egyik igaz (de lehet mindkettő is).</a:t>
            </a:r>
          </a:p>
          <a:p>
            <a:r>
              <a:rPr lang="hu-HU" altLang="en-US">
                <a:latin typeface="Calibri" panose="020F0502020204030204" pitchFamily="34" charset="0"/>
                <a:ea typeface="Microsoft YaHei" pitchFamily="34" charset="-122"/>
                <a:sym typeface="Symbol" panose="05050102010706020507" pitchFamily="18" charset="2"/>
              </a:rPr>
              <a:t>(Megjegyzés:  a `vagy’ kizáró használatának azt szokás nevezni, amikor az „A vagy B” mondatot úgy értjük, hogy A és B közül az egyik, de csak az egyik igaz.)</a:t>
            </a:r>
            <a:endParaRPr lang="hu-HU" altLang="en-US">
              <a:latin typeface="Calibri" panose="020F0502020204030204" pitchFamily="34" charset="0"/>
              <a:ea typeface="Microsoft YaHei" pitchFamily="34" charset="-122"/>
            </a:endParaRPr>
          </a:p>
          <a:p>
            <a:r>
              <a:rPr lang="hu-HU" altLang="en-US">
                <a:latin typeface="+mn-lt"/>
                <a:ea typeface="Microsoft YaHei" pitchFamily="34" charset="-122"/>
              </a:rPr>
              <a:t>Zárójelhasználat: A és B diszjunkciója (A </a:t>
            </a:r>
            <a:r>
              <a:rPr lang="hu-HU" altLang="en-US">
                <a:ea typeface="Microsoft YaHei" pitchFamily="34" charset="-122"/>
                <a:sym typeface="Symbol" panose="05050102010706020507" pitchFamily="18" charset="2"/>
              </a:rPr>
              <a:t></a:t>
            </a:r>
            <a:r>
              <a:rPr lang="hu-HU" altLang="en-US">
                <a:latin typeface="+mn-lt"/>
                <a:ea typeface="Microsoft YaHei" pitchFamily="34" charset="-122"/>
              </a:rPr>
              <a:t> B).</a:t>
            </a:r>
          </a:p>
          <a:p>
            <a:r>
              <a:rPr lang="hu-HU" altLang="en-US">
                <a:latin typeface="+mn-lt"/>
                <a:ea typeface="Microsoft YaHei" pitchFamily="34" charset="-122"/>
              </a:rPr>
              <a:t>Többszörös diszjunkciónál a zárójelek elhagyhatók, és egy többszörösen összetett mondatban a legkülső zárójelek is elhagyhatók.</a:t>
            </a:r>
          </a:p>
          <a:p>
            <a:pPr>
              <a:buClr>
                <a:srgbClr val="FFFF00"/>
              </a:buClr>
            </a:pPr>
            <a:r>
              <a:rPr lang="hu-HU" altLang="en-US">
                <a:latin typeface="+mn-lt"/>
                <a:ea typeface="Microsoft YaHei" pitchFamily="34" charset="-122"/>
              </a:rPr>
              <a:t>Igazságtáblázat:</a:t>
            </a: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1524000" y="4149080"/>
          <a:ext cx="6096000" cy="1925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104">
                <a:tc>
                  <a:txBody>
                    <a:bodyPr/>
                    <a:lstStyle/>
                    <a:p>
                      <a:pPr algn="ctr"/>
                      <a:r>
                        <a:rPr lang="hu-HU" sz="1300"/>
                        <a:t>A</a:t>
                      </a:r>
                      <a:endParaRPr lang="en-US" sz="1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/>
                        <a:t>B</a:t>
                      </a:r>
                      <a:endParaRPr lang="en-US" sz="1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/>
                        <a:t>A </a:t>
                      </a:r>
                      <a:r>
                        <a:rPr lang="hu-HU" sz="1300">
                          <a:sym typeface="Symbol"/>
                        </a:rPr>
                        <a:t> B</a:t>
                      </a:r>
                      <a:endParaRPr lang="en-US" sz="13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300"/>
                        <a:t>T</a:t>
                      </a:r>
                      <a:endParaRPr lang="en-US" sz="1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/>
                        <a:t>T</a:t>
                      </a:r>
                      <a:endParaRPr lang="en-US" sz="1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/>
                        <a:t>T</a:t>
                      </a:r>
                      <a:endParaRPr lang="en-US" sz="13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300"/>
                        <a:t>T</a:t>
                      </a:r>
                      <a:endParaRPr lang="en-US" sz="1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/>
                        <a:t>F</a:t>
                      </a:r>
                      <a:endParaRPr lang="en-US" sz="1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/>
                        <a:t>T</a:t>
                      </a:r>
                      <a:endParaRPr lang="en-US" sz="13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300"/>
                        <a:t>F</a:t>
                      </a:r>
                      <a:endParaRPr lang="en-US" sz="1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/>
                        <a:t>T</a:t>
                      </a:r>
                      <a:endParaRPr lang="en-US" sz="1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/>
                        <a:t>T</a:t>
                      </a:r>
                      <a:endParaRPr lang="en-US" sz="13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300"/>
                        <a:t>F</a:t>
                      </a:r>
                      <a:endParaRPr lang="en-US" sz="1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/>
                        <a:t>F</a:t>
                      </a:r>
                      <a:endParaRPr lang="en-US" sz="1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/>
                        <a:t>F</a:t>
                      </a:r>
                      <a:endParaRPr lang="en-US" sz="13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50103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8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8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9034123D-7BCF-402D-88D5-6759178F71C0}"/>
              </a:ext>
            </a:extLst>
          </p:cNvPr>
          <p:cNvSpPr/>
          <p:nvPr/>
        </p:nvSpPr>
        <p:spPr>
          <a:xfrm>
            <a:off x="546097" y="513490"/>
            <a:ext cx="748416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altLang="en-US">
                <a:latin typeface="Calibri" panose="020F0502020204030204" pitchFamily="34" charset="0"/>
                <a:ea typeface="Microsoft YaHei" pitchFamily="34" charset="-122"/>
              </a:rPr>
              <a:t>A diszjunkció is asszociatív. Mit is jelent ez? (Most álljon meg és gondolkodjon </a:t>
            </a:r>
            <a:br>
              <a:rPr lang="hu-HU" altLang="en-US">
                <a:latin typeface="Calibri" panose="020F0502020204030204" pitchFamily="34" charset="0"/>
                <a:ea typeface="Microsoft YaHei" pitchFamily="34" charset="-122"/>
              </a:rPr>
            </a:br>
            <a:r>
              <a:rPr lang="hu-HU" altLang="en-US">
                <a:latin typeface="Calibri" panose="020F0502020204030204" pitchFamily="34" charset="0"/>
                <a:ea typeface="Microsoft YaHei" pitchFamily="34" charset="-122"/>
              </a:rPr>
              <a:t>egy pillanatig, mielőtt a következőre kattint.)</a:t>
            </a:r>
          </a:p>
          <a:p>
            <a:r>
              <a:rPr lang="hu-HU" altLang="en-US">
                <a:latin typeface="Calibri" panose="020F0502020204030204" pitchFamily="34" charset="0"/>
                <a:ea typeface="Microsoft YaHei" pitchFamily="34" charset="-122"/>
              </a:rPr>
              <a:t>(A 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  <a:sym typeface="Symbol" panose="05050102010706020507" pitchFamily="18" charset="2"/>
              </a:rPr>
              <a:t>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</a:rPr>
              <a:t> B) 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  <a:sym typeface="Symbol" panose="05050102010706020507" pitchFamily="18" charset="2"/>
              </a:rPr>
              <a:t>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</a:rPr>
              <a:t> C ugyanazt jelenti (ugyanakkor igaz), mint A 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  <a:sym typeface="Symbol" panose="05050102010706020507" pitchFamily="18" charset="2"/>
              </a:rPr>
              <a:t>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</a:rPr>
              <a:t> (B 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  <a:sym typeface="Symbol" panose="05050102010706020507" pitchFamily="18" charset="2"/>
              </a:rPr>
              <a:t>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</a:rPr>
              <a:t> C).</a:t>
            </a:r>
          </a:p>
          <a:p>
            <a:r>
              <a:rPr lang="hu-HU" altLang="en-US">
                <a:latin typeface="Calibri" panose="020F0502020204030204" pitchFamily="34" charset="0"/>
                <a:ea typeface="Microsoft YaHei" pitchFamily="34" charset="-122"/>
              </a:rPr>
              <a:t>Kommutatív is, azaz</a:t>
            </a:r>
          </a:p>
          <a:p>
            <a:r>
              <a:rPr lang="hu-HU" altLang="en-US">
                <a:latin typeface="Calibri" panose="020F0502020204030204" pitchFamily="34" charset="0"/>
                <a:ea typeface="Microsoft YaHei" pitchFamily="34" charset="-122"/>
              </a:rPr>
              <a:t> A 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  <a:sym typeface="Symbol" panose="05050102010706020507" pitchFamily="18" charset="2"/>
              </a:rPr>
              <a:t> B ugyanazt jelenti, mint B  A.</a:t>
            </a:r>
          </a:p>
          <a:p>
            <a:r>
              <a:rPr lang="hu-HU" altLang="en-US">
                <a:latin typeface="Calibri" panose="020F0502020204030204" pitchFamily="34" charset="0"/>
                <a:ea typeface="Microsoft YaHei" pitchFamily="34" charset="-122"/>
                <a:sym typeface="Symbol" panose="05050102010706020507" pitchFamily="18" charset="2"/>
              </a:rPr>
              <a:t>Idempotens is, azaz</a:t>
            </a:r>
          </a:p>
          <a:p>
            <a:r>
              <a:rPr lang="hu-HU" altLang="en-US">
                <a:latin typeface="Calibri" panose="020F0502020204030204" pitchFamily="34" charset="0"/>
                <a:ea typeface="Microsoft YaHei" pitchFamily="34" charset="-122"/>
                <a:sym typeface="Symbol" panose="05050102010706020507" pitchFamily="18" charset="2"/>
              </a:rPr>
              <a:t>A  A ugyanazt jelenti, mint A.</a:t>
            </a:r>
          </a:p>
          <a:p>
            <a:endParaRPr lang="hu-HU" altLang="en-US">
              <a:latin typeface="Calibri" panose="020F0502020204030204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5727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8500" y="908720"/>
            <a:ext cx="7833940" cy="54754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sz="2400">
                <a:latin typeface="+mj-lt"/>
                <a:ea typeface="Microsoft YaHei" charset="0"/>
                <a:cs typeface="Microsoft YaHei" charset="0"/>
              </a:rPr>
              <a:t>Henkin-Hintikka játék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>
                <a:latin typeface="+mj-lt"/>
                <a:ea typeface="Microsoft YaHei" charset="0"/>
                <a:cs typeface="Microsoft YaHei" charset="0"/>
              </a:rPr>
              <a:t>Most megfogalmazzuk a Boole-konnektívumokra vonatkozó igazságszabályokat egy másféle alakban. Játékot játszunk amely arról szól, hogy meg tudjuk-e mondani egy összetett mondat igazságértékét. Legyen a két játékos neve Én, ill. Természet.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>
                <a:ea typeface="Microsoft YaHei" charset="0"/>
                <a:cs typeface="Microsoft YaHei" charset="0"/>
              </a:rPr>
              <a:t>É: Pali is, Pista is jól sakkozik.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>
                <a:ea typeface="Microsoft YaHei" charset="0"/>
                <a:cs typeface="Microsoft YaHei" charset="0"/>
              </a:rPr>
              <a:t>T: Nem igaz.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>
                <a:ea typeface="Microsoft YaHei" charset="0"/>
                <a:cs typeface="Microsoft YaHei" charset="0"/>
              </a:rPr>
              <a:t>É: Bizonyítsd be. Mi nem  igaz?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>
                <a:ea typeface="Microsoft YaHei" charset="0"/>
                <a:cs typeface="Microsoft YaHei" charset="0"/>
              </a:rPr>
              <a:t>T: Nem igaz, hogy Pali jól sakkozik. A  ̒Pali jól sakkozik’ atomi mondat hamis. Nyertem.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>
                <a:ea typeface="Microsoft YaHei" charset="0"/>
                <a:cs typeface="Microsoft YaHei" charset="0"/>
              </a:rPr>
              <a:t>--------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>
                <a:ea typeface="Microsoft YaHei" charset="0"/>
                <a:cs typeface="Microsoft YaHei" charset="0"/>
              </a:rPr>
              <a:t>É: Pali vagy Pista jól sakkozik.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>
                <a:ea typeface="Microsoft YaHei" charset="0"/>
                <a:cs typeface="Microsoft YaHei" charset="0"/>
              </a:rPr>
              <a:t>T: Bizonyítsd be. Melyikük sakkozik jól?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>
                <a:ea typeface="Microsoft YaHei" charset="0"/>
                <a:cs typeface="Microsoft YaHei" charset="0"/>
              </a:rPr>
              <a:t>É: Pista.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>
                <a:ea typeface="Microsoft YaHei" charset="0"/>
                <a:cs typeface="Microsoft YaHei" charset="0"/>
              </a:rPr>
              <a:t>T. Nyertél.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488798" y="4509120"/>
            <a:ext cx="3852862" cy="785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>
                <a:ea typeface="Microsoft YaHei" charset="0"/>
                <a:cs typeface="Microsoft YaHei" charset="0"/>
              </a:rPr>
              <a:t>É: Pali.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>
                <a:ea typeface="Microsoft YaHei" charset="0"/>
                <a:cs typeface="Microsoft YaHei" charset="0"/>
              </a:rPr>
              <a:t>T: Ez hamis. Nyertem.</a:t>
            </a:r>
          </a:p>
        </p:txBody>
      </p:sp>
    </p:spTree>
    <p:extLst>
      <p:ext uri="{BB962C8B-B14F-4D97-AF65-F5344CB8AC3E}">
        <p14:creationId xmlns:p14="http://schemas.microsoft.com/office/powerpoint/2010/main" val="30543951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" dur="500" fill="hold"/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500" fill="hold"/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7" dur="500" fill="hold"/>
                                        <p:tgtEl>
                                          <p:spTgt spid="4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" dur="500" fill="hold"/>
                                        <p:tgtEl>
                                          <p:spTgt spid="4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3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4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9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0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55576" y="980728"/>
            <a:ext cx="7272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>
                <a:ea typeface="Microsoft YaHei" charset="0"/>
                <a:cs typeface="Microsoft YaHei" charset="0"/>
              </a:rPr>
              <a:t>A játék tétje: ki kell találni egy összetett mondat igazságát, ill. hamisságát és meg kell védeni a választásunkat. Amit feltevés szerint tudunk: a nem összetett (atomi) mondatok igazságértéke. Pl. ha a blokknyelv mondatairól van szó, és adott egy Tarski-féle világ*, abban eleve adott, hogy mi mekkora, milyen alakú, mi mögött, van, stb.</a:t>
            </a:r>
          </a:p>
          <a:p>
            <a:r>
              <a:rPr lang="hu-HU" altLang="en-US">
                <a:ea typeface="Microsoft YaHei" pitchFamily="34" charset="-122"/>
              </a:rPr>
              <a:t>A játék menete: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altLang="en-US">
                <a:ea typeface="Microsoft YaHei" pitchFamily="34" charset="-122"/>
              </a:rPr>
              <a:t>Én megmondom, hogy szerintem  a kiinduló  (összetett) mondat igaz-e vagy hamis. A Természet az ellenkezőjét fogja mondani.Ezt nevezzük az </a:t>
            </a:r>
            <a:r>
              <a:rPr lang="hu-HU" altLang="en-US" u="sng">
                <a:ea typeface="Microsoft YaHei" pitchFamily="34" charset="-122"/>
              </a:rPr>
              <a:t>elkötelezettségünknek</a:t>
            </a:r>
            <a:r>
              <a:rPr lang="hu-HU" altLang="en-US">
                <a:ea typeface="Microsoft YaHei" pitchFamily="34" charset="-122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altLang="en-US">
                <a:ea typeface="Microsoft YaHei" pitchFamily="34" charset="-122"/>
              </a:rPr>
              <a:t>Megnézzük, milyen összetétellel (Boole-konnektívummal) jött létre a mondat. Mindegyik konnektívumhoz tartozik  két játékszabály arra, hogy ilyenkor melyik mondattal kell folytatni a játékot és hogyan változik a két játékos elkötelezettsége. Az egyik szabály arról szól, mi van, ha Én a mondat igazsága mellett köteleztem el magam, a másik arról, ha a hamissága mellett. </a:t>
            </a:r>
          </a:p>
          <a:p>
            <a:endParaRPr lang="hu-HU" altLang="en-US">
              <a:ea typeface="Microsoft YaHei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altLang="en-US">
              <a:ea typeface="Microsoft YaHei" pitchFamily="34" charset="-122"/>
            </a:endParaRPr>
          </a:p>
          <a:p>
            <a:r>
              <a:rPr lang="hu-HU" altLang="en-US">
                <a:ea typeface="Microsoft YaHei" pitchFamily="34" charset="-122"/>
              </a:rPr>
              <a:t>* Igazságról és hamisságról csak akkor lehe beszélni, ha tudjuk, hogy milyen szituációra vonatkozik, amit mondunk! (A blokknyelvben akkor, ha adott egy Tarski-féle világ, amire a mondatunk vonatkozik.)</a:t>
            </a:r>
          </a:p>
        </p:txBody>
      </p:sp>
    </p:spTree>
    <p:extLst>
      <p:ext uri="{BB962C8B-B14F-4D97-AF65-F5344CB8AC3E}">
        <p14:creationId xmlns:p14="http://schemas.microsoft.com/office/powerpoint/2010/main" val="312484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83568" y="1124744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altLang="en-US">
                <a:ea typeface="Microsoft YaHei" pitchFamily="34" charset="-122"/>
              </a:rPr>
              <a:t>A negáció játékszabályai: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altLang="en-US">
                <a:ea typeface="Microsoft YaHei" pitchFamily="34" charset="-122"/>
              </a:rPr>
              <a:t>Ha állítom, hogy "</a:t>
            </a:r>
            <a:r>
              <a:rPr lang="hu-HU" altLang="en-US">
                <a:latin typeface="Symbol" pitchFamily="18" charset="2"/>
                <a:ea typeface="Microsoft YaHei" pitchFamily="34" charset="-122"/>
              </a:rPr>
              <a:t></a:t>
            </a:r>
            <a:r>
              <a:rPr lang="hu-HU" altLang="en-US">
                <a:ea typeface="Microsoft YaHei" pitchFamily="34" charset="-122"/>
              </a:rPr>
              <a:t>A” igaz, akkor állítanom kell, hogy A hamis.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altLang="en-US">
                <a:ea typeface="Microsoft YaHei" pitchFamily="34" charset="-122"/>
              </a:rPr>
              <a:t>Ha "</a:t>
            </a:r>
            <a:r>
              <a:rPr lang="hu-HU" altLang="en-US">
                <a:latin typeface="Symbol" pitchFamily="18" charset="2"/>
                <a:ea typeface="Microsoft YaHei" pitchFamily="34" charset="-122"/>
              </a:rPr>
              <a:t></a:t>
            </a:r>
            <a:r>
              <a:rPr lang="hu-HU" altLang="en-US">
                <a:ea typeface="Microsoft YaHei" pitchFamily="34" charset="-122"/>
              </a:rPr>
              <a:t>A” hamisságát állítottam, akkor A igazságát kell választanom. </a:t>
            </a:r>
          </a:p>
          <a:p>
            <a:r>
              <a:rPr lang="hu-HU" altLang="en-US">
                <a:ea typeface="Microsoft YaHei" pitchFamily="34" charset="-122"/>
              </a:rPr>
              <a:t>A konjunkció játékszabályai: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altLang="en-US">
                <a:ea typeface="Microsoft YaHei" pitchFamily="34" charset="-122"/>
              </a:rPr>
              <a:t>Ha állítod egy konjunkció igazságát, akkor meg kell tudnod védeni mindkét tagjának igazságát (hiszen a konjunkció csak akkor igaz, ha mind a két tagja igaz). A Természet választ, hogy melyiket kell megvédened.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altLang="en-US">
                <a:ea typeface="Microsoft YaHei" pitchFamily="34" charset="-122"/>
              </a:rPr>
              <a:t>Ha állítod egy konjunkció hamisságát, akkor meg kell védened valamelyik tagjának hamisságát. Te választasz, hogy melyiket, mert a konjunkció hamisságához elég, ha az egyik tagja hamis.</a:t>
            </a:r>
          </a:p>
          <a:p>
            <a:r>
              <a:rPr lang="hu-HU" altLang="en-US">
                <a:ea typeface="Microsoft YaHei" pitchFamily="34" charset="-122"/>
              </a:rPr>
              <a:t>A diszjunkció játékszabályai: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altLang="en-US">
                <a:ea typeface="Microsoft YaHei" pitchFamily="34" charset="-122"/>
              </a:rPr>
              <a:t>Ha állítod egy diszjunkció igazságát, akkor állítanod kell egyik tagjának az igazságát. Te választasz, hogy melyiket.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altLang="en-US">
                <a:ea typeface="Microsoft YaHei" pitchFamily="34" charset="-122"/>
              </a:rPr>
              <a:t>Ha állítod egy diszjunkció hamisságát, akkor állítanod kell bármelyik tagjának a hamisságát. A Természet választ, hogy melyiket.</a:t>
            </a:r>
          </a:p>
          <a:p>
            <a:pPr>
              <a:buClr>
                <a:srgbClr val="FFFF00"/>
              </a:buClr>
            </a:pPr>
            <a:r>
              <a:rPr lang="hu-HU" altLang="en-US">
                <a:ea typeface="Microsoft YaHei" pitchFamily="34" charset="-122"/>
              </a:rPr>
              <a:t>A játékszabályok az igazságszabályok átfogalmazásai.</a:t>
            </a:r>
          </a:p>
        </p:txBody>
      </p:sp>
    </p:spTree>
    <p:extLst>
      <p:ext uri="{BB962C8B-B14F-4D97-AF65-F5344CB8AC3E}">
        <p14:creationId xmlns:p14="http://schemas.microsoft.com/office/powerpoint/2010/main" val="354361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1219</Words>
  <Application>Microsoft Office PowerPoint</Application>
  <PresentationFormat>Diavetítés a képernyőre (4:3 oldalarány)</PresentationFormat>
  <Paragraphs>128</Paragraphs>
  <Slides>13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Constantia</vt:lpstr>
      <vt:lpstr>Symbol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Dr. Máté András</dc:creator>
  <cp:lastModifiedBy>András Máté</cp:lastModifiedBy>
  <cp:revision>9</cp:revision>
  <dcterms:created xsi:type="dcterms:W3CDTF">2020-03-23T19:53:11Z</dcterms:created>
  <dcterms:modified xsi:type="dcterms:W3CDTF">2020-04-02T10:15:38Z</dcterms:modified>
</cp:coreProperties>
</file>