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268" r:id="rId3"/>
    <p:sldId id="272" r:id="rId4"/>
    <p:sldId id="259" r:id="rId5"/>
    <p:sldId id="260" r:id="rId6"/>
    <p:sldId id="261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713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6617-1870-4493-B81C-72D0399AAF3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AD33D-AD54-4CA7-AD3D-5FB0C0E6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50D3C3-894A-4C7F-9926-75D93DAC7DDA}" type="datetimeFigureOut">
              <a:rPr lang="hu-HU" smtClean="0"/>
              <a:pPr/>
              <a:t>2017.09.22.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B7CF7A-DD7B-4A39-9893-5599C50E74F3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te.andras53@g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83568" y="119675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Kvantifikáló kifejezések a természetes nyelvben:  ̒minden’,  ̒némely’,  ̒̒három’, stb.  Ezek </a:t>
            </a:r>
            <a:r>
              <a:rPr lang="hu-HU" i="1" smtClean="0">
                <a:solidFill>
                  <a:srgbClr val="FFFF00"/>
                </a:solidFill>
              </a:rPr>
              <a:t>determinánsok</a:t>
            </a:r>
            <a:r>
              <a:rPr lang="hu-HU" smtClean="0">
                <a:solidFill>
                  <a:srgbClr val="FFFF00"/>
                </a:solidFill>
              </a:rPr>
              <a:t>, predikátumból (VP-ből) NP-t képeznek.</a:t>
            </a:r>
          </a:p>
          <a:p>
            <a:r>
              <a:rPr lang="hu-HU" smtClean="0">
                <a:solidFill>
                  <a:srgbClr val="FFFF00"/>
                </a:solidFill>
              </a:rPr>
              <a:t>Az elsőrendű nyelvben: </a:t>
            </a:r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̒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x’,  ̒x’. Ezek </a:t>
            </a:r>
            <a:r>
              <a:rPr lang="hu-HU" i="1" smtClean="0">
                <a:solidFill>
                  <a:srgbClr val="FFFF00"/>
                </a:solidFill>
                <a:sym typeface="Symbol"/>
              </a:rPr>
              <a:t>mondatra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alkalmazhatók, és mondatot képeznek.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Kvantorból és kvantorváltozóból állnak.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 mondat, amire alkalmazzuk őket, a kvantifikáló kifejezés (a kvantifikáció) </a:t>
            </a:r>
            <a:r>
              <a:rPr lang="hu-HU" u="sng" smtClean="0">
                <a:solidFill>
                  <a:srgbClr val="FFFF00"/>
                </a:solidFill>
                <a:sym typeface="Symbol"/>
              </a:rPr>
              <a:t>hatóköre.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 kvantifikáció megszünteti a kvantorváltozó szabad értékelhetőségét a hatókörön belül; </a:t>
            </a:r>
            <a:r>
              <a:rPr lang="hu-HU" i="1" smtClean="0">
                <a:solidFill>
                  <a:srgbClr val="FFFF00"/>
                </a:solidFill>
                <a:sym typeface="Symbol"/>
              </a:rPr>
              <a:t>leköti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a változót.</a:t>
            </a:r>
          </a:p>
          <a:p>
            <a:endParaRPr lang="hu-HU">
              <a:solidFill>
                <a:srgbClr val="FFFF00"/>
              </a:solidFill>
              <a:sym typeface="Symbol"/>
            </a:endParaRPr>
          </a:p>
          <a:p>
            <a:r>
              <a:rPr lang="hu-HU">
                <a:solidFill>
                  <a:srgbClr val="FFFF00"/>
                </a:solidFill>
                <a:sym typeface="Symbol"/>
              </a:rPr>
              <a:t>xA: az x változó minden értékére igaz, hogy…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a: értelmetlen. (Megállapodás volt:  ̒a’,  ̒b’, … individuumnevek.)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Annak sincs értelme, hogy „Minden Lánchídra igaz, hogy …”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4461" y="155679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sym typeface="Symbol"/>
              </a:rPr>
              <a:t>Mi van, ha A-ban nem fordul elő x (a kvantorváltozó) szabadon?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Igazságfeltétel volt: x összes megengedett értékére (az univerzum összes elemére) igaz az A mondat.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 A-ban nem fordul elő az x szabadon, akkor A értéke nem függ x-től.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Tehát  “xA” ugyanakkor igaz, amikor A.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“xA” ugyanígy.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Ilyen esetben a kvantifikáció </a:t>
            </a:r>
            <a:r>
              <a:rPr lang="hu-HU" u="sng" smtClean="0">
                <a:solidFill>
                  <a:srgbClr val="FFFF00"/>
                </a:solidFill>
                <a:sym typeface="Symbol"/>
              </a:rPr>
              <a:t>hatástalan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Zárójelek: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 szintaxis szerint tagoló zárójelek csak többargumentumú konnektívumok alkalmazásakor kerülnek be egy FOL-mondatba.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Tehát pl. így: (AB)</a:t>
            </a:r>
          </a:p>
          <a:p>
            <a:r>
              <a:rPr lang="hu-HU" smtClean="0">
                <a:solidFill>
                  <a:srgbClr val="FFFF00"/>
                </a:solidFill>
              </a:rPr>
              <a:t>Konvenció: bizonyos fölösleges zárójeleket el lehet hagyni.</a:t>
            </a:r>
          </a:p>
          <a:p>
            <a:r>
              <a:rPr lang="hu-HU" smtClean="0">
                <a:solidFill>
                  <a:srgbClr val="FFFF00"/>
                </a:solidFill>
              </a:rPr>
              <a:t>Pl. kész FOL-mondatban a legkülsőket.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negáció argumentuma, kvantifikáció hatóköre nem kerül automatikusan zárójelbe, csak ha kijelentéslogikailag összetett.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9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764704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  <a:latin typeface="+mj-lt"/>
              </a:rPr>
              <a:t>A két kvantor összefüggése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“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xA(x)” jelentése : nem igaz, hogy az A(x) mondat x minden értékére (a tárgyalási univerzum minden elemére) igaz.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Azaz van olyan eleme, amelyre nem igaz.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Azaz van olyan eleme, amelyre “A(x)” igaz.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Azaz a “x</a:t>
            </a:r>
            <a:r>
              <a:rPr lang="hu-HU">
                <a:solidFill>
                  <a:srgbClr val="FFFF00"/>
                </a:solidFill>
                <a:sym typeface="Symbol"/>
              </a:rPr>
              <a:t>A(x)”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mondat igaz.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Tehát ennek a két (zárt) FOL-mondatnak a jelentése megegyezik (mégpedig csakis a logikai alkotórészek jelentésének következtében).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Azaz </a:t>
            </a:r>
            <a:r>
              <a:rPr lang="hu-HU" i="1" smtClean="0">
                <a:solidFill>
                  <a:srgbClr val="FFFF00"/>
                </a:solidFill>
                <a:sym typeface="Symbol"/>
              </a:rPr>
              <a:t>logikailag ekvivalensek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(1)	</a:t>
            </a:r>
            <a:r>
              <a:rPr lang="hu-HU">
                <a:solidFill>
                  <a:srgbClr val="FFFF00"/>
                </a:solidFill>
                <a:sym typeface="Symbol"/>
              </a:rPr>
              <a:t>xA(x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  </a:t>
            </a:r>
            <a:r>
              <a:rPr lang="hu-HU">
                <a:solidFill>
                  <a:srgbClr val="FFFF00"/>
                </a:solidFill>
                <a:sym typeface="Symbol"/>
              </a:rPr>
              <a:t>xA(x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</a:rPr>
              <a:t>Akkor a negációjuk is ekvivalens (a kettős negációt törölhetjük, a továbbiakban is):</a:t>
            </a:r>
          </a:p>
          <a:p>
            <a:r>
              <a:rPr lang="hu-HU" smtClean="0">
                <a:solidFill>
                  <a:srgbClr val="FFFF00"/>
                </a:solidFill>
              </a:rPr>
              <a:t>(2)	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</a:t>
            </a:r>
            <a:r>
              <a:rPr lang="hu-HU">
                <a:solidFill>
                  <a:srgbClr val="FFFF00"/>
                </a:solidFill>
                <a:sym typeface="Symbol"/>
              </a:rPr>
              <a:t>xA(x)  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</a:t>
            </a:r>
            <a:r>
              <a:rPr lang="hu-HU">
                <a:solidFill>
                  <a:srgbClr val="FFFF00"/>
                </a:solidFill>
                <a:sym typeface="Symbol"/>
              </a:rPr>
              <a:t>xA(x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</a:rPr>
              <a:t>Ha pedig az (1) ekvivalenciában A(x) helyére </a:t>
            </a:r>
            <a:r>
              <a:rPr lang="hu-HU">
                <a:solidFill>
                  <a:srgbClr val="FFFF00"/>
                </a:solidFill>
                <a:sym typeface="Symbol"/>
              </a:rPr>
              <a:t>“A(x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)”-et helyettesítünk: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(3)	</a:t>
            </a:r>
            <a:r>
              <a:rPr lang="hu-HU">
                <a:solidFill>
                  <a:srgbClr val="FFFF00"/>
                </a:solidFill>
                <a:sym typeface="Symbol"/>
              </a:rPr>
              <a:t>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x</a:t>
            </a:r>
            <a:r>
              <a:rPr lang="hu-HU">
                <a:solidFill>
                  <a:srgbClr val="FFFF00"/>
                </a:solidFill>
                <a:sym typeface="Symbol"/>
              </a:rPr>
              <a:t>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A(x</a:t>
            </a:r>
            <a:r>
              <a:rPr lang="hu-HU">
                <a:solidFill>
                  <a:srgbClr val="FFFF00"/>
                </a:solidFill>
                <a:sym typeface="Symbol"/>
              </a:rPr>
              <a:t>)  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xA(x</a:t>
            </a:r>
            <a:r>
              <a:rPr lang="hu-HU">
                <a:solidFill>
                  <a:srgbClr val="FFFF00"/>
                </a:solidFill>
                <a:sym typeface="Symbol"/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</a:rPr>
              <a:t>Ebben mindkét oldalt negálva:</a:t>
            </a:r>
          </a:p>
          <a:p>
            <a:r>
              <a:rPr lang="hu-HU" smtClean="0">
                <a:solidFill>
                  <a:srgbClr val="FFFF00"/>
                </a:solidFill>
              </a:rPr>
              <a:t>(4)	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</a:t>
            </a:r>
            <a:r>
              <a:rPr lang="hu-HU">
                <a:solidFill>
                  <a:srgbClr val="FFFF00"/>
                </a:solidFill>
                <a:sym typeface="Symbol"/>
              </a:rPr>
              <a:t>xA(x)  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xA(x</a:t>
            </a:r>
            <a:r>
              <a:rPr lang="hu-HU">
                <a:solidFill>
                  <a:srgbClr val="FFFF00"/>
                </a:solidFill>
                <a:sym typeface="Symbol"/>
              </a:rPr>
              <a:t>)</a:t>
            </a:r>
          </a:p>
          <a:p>
            <a:r>
              <a:rPr lang="hu-HU" smtClean="0">
                <a:solidFill>
                  <a:srgbClr val="FFFF00"/>
                </a:solidFill>
              </a:rPr>
              <a:t>A (2) és (3) ekvivalencia szerint a két kvantor kölcsönösen kifejezhető egymással (a negáció segítségével).</a:t>
            </a:r>
          </a:p>
          <a:p>
            <a:r>
              <a:rPr lang="hu-HU" smtClean="0">
                <a:solidFill>
                  <a:srgbClr val="FFFF00"/>
                </a:solidFill>
              </a:rPr>
              <a:t>Az (1) és (4) ekvivalenciát szokták </a:t>
            </a:r>
            <a:r>
              <a:rPr lang="hu-HU" i="1" smtClean="0">
                <a:solidFill>
                  <a:srgbClr val="FFFF00"/>
                </a:solidFill>
              </a:rPr>
              <a:t> kvantifikációs De Morgan-szabályok</a:t>
            </a:r>
            <a:r>
              <a:rPr lang="hu-HU" smtClean="0">
                <a:solidFill>
                  <a:srgbClr val="FFFF00"/>
                </a:solidFill>
              </a:rPr>
              <a:t>nak nevezni.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69199" y="797803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smtClean="0">
                <a:solidFill>
                  <a:srgbClr val="FFFF00"/>
                </a:solidFill>
                <a:latin typeface="+mj-lt"/>
              </a:rPr>
              <a:t>A logikai négyzet</a:t>
            </a:r>
            <a:br>
              <a:rPr lang="hu-HU" sz="2400" smtClean="0">
                <a:solidFill>
                  <a:srgbClr val="FFFF00"/>
                </a:solidFill>
                <a:latin typeface="+mj-lt"/>
              </a:rPr>
            </a:br>
            <a:r>
              <a:rPr lang="hu-HU" sz="2400" smtClean="0">
                <a:solidFill>
                  <a:srgbClr val="FFFF00"/>
                </a:solidFill>
                <a:latin typeface="+mj-lt"/>
              </a:rPr>
              <a:t>Arisztotelészi kategorikus kijelentések</a:t>
            </a:r>
            <a:endParaRPr lang="hu-HU" sz="240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699792" y="2852936"/>
            <a:ext cx="3456384" cy="32403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251520" y="242088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Egyetemes állító</a:t>
            </a:r>
          </a:p>
          <a:p>
            <a:r>
              <a:rPr lang="hu-HU" smtClean="0">
                <a:solidFill>
                  <a:srgbClr val="FFFF00"/>
                </a:solidFill>
              </a:rPr>
              <a:t>Minden, ami A, az B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x(A(x)  B(x))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x(A(x)    B(x))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566124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Részleges állító</a:t>
            </a:r>
          </a:p>
          <a:p>
            <a:r>
              <a:rPr lang="hu-HU" smtClean="0">
                <a:solidFill>
                  <a:srgbClr val="FFFF00"/>
                </a:solidFill>
              </a:rPr>
              <a:t>Van olyan A, ami B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x(A(x)   B(x))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x(A(x)  B(x))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300192" y="256490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Egyetemes tagadó</a:t>
            </a:r>
          </a:p>
          <a:p>
            <a:r>
              <a:rPr lang="hu-HU" smtClean="0">
                <a:solidFill>
                  <a:srgbClr val="FFFF00"/>
                </a:solidFill>
              </a:rPr>
              <a:t>Egy A sem B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x(A(x)  B(x))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x(A(x)  B(x))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228184" y="538067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Részleges tagadó</a:t>
            </a:r>
          </a:p>
          <a:p>
            <a:r>
              <a:rPr lang="hu-HU" smtClean="0">
                <a:solidFill>
                  <a:srgbClr val="FFFF00"/>
                </a:solidFill>
              </a:rPr>
              <a:t>Van  olyan A, ami nem B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x(A(x)    B(x))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x(A(x)  B(x))</a:t>
            </a:r>
            <a:endParaRPr lang="hu-HU" smtClean="0">
              <a:solidFill>
                <a:srgbClr val="FFFF00"/>
              </a:solidFill>
            </a:endParaRP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2699792" y="2924944"/>
            <a:ext cx="3384376" cy="3096344"/>
          </a:xfrm>
          <a:prstGeom prst="straightConnector1">
            <a:avLst/>
          </a:prstGeom>
          <a:ln w="158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2699792" y="2924944"/>
            <a:ext cx="3384376" cy="3168352"/>
          </a:xfrm>
          <a:prstGeom prst="straightConnector1">
            <a:avLst/>
          </a:prstGeom>
          <a:ln w="158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. sz. felirat 12"/>
          <p:cNvSpPr/>
          <p:nvPr/>
        </p:nvSpPr>
        <p:spPr>
          <a:xfrm>
            <a:off x="3851920" y="2996952"/>
            <a:ext cx="1296144" cy="576064"/>
          </a:xfrm>
          <a:prstGeom prst="borderCallout2">
            <a:avLst>
              <a:gd name="adj1" fmla="val 18750"/>
              <a:gd name="adj2" fmla="val -8333"/>
              <a:gd name="adj3" fmla="val 13630"/>
              <a:gd name="adj4" fmla="val -3013"/>
              <a:gd name="adj5" fmla="val 74097"/>
              <a:gd name="adj6" fmla="val -37564"/>
            </a:avLst>
          </a:prstGeom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kontra-diktórius</a:t>
            </a:r>
            <a:endParaRPr lang="hu-HU">
              <a:solidFill>
                <a:srgbClr val="FFFF00"/>
              </a:solidFill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5148064" y="3068960"/>
            <a:ext cx="504056" cy="28803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2771800" y="2852936"/>
            <a:ext cx="3312368" cy="1588"/>
          </a:xfrm>
          <a:prstGeom prst="straightConnector1">
            <a:avLst/>
          </a:prstGeom>
          <a:ln w="158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3. sz. felirat kiemelő vonallal 20"/>
          <p:cNvSpPr/>
          <p:nvPr/>
        </p:nvSpPr>
        <p:spPr>
          <a:xfrm>
            <a:off x="3779912" y="2348880"/>
            <a:ext cx="1584176" cy="288032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4408"/>
              <a:gd name="adj8" fmla="val 11218"/>
            </a:avLst>
          </a:prstGeom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kontrárius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22" name="3. sz. felirat 21"/>
          <p:cNvSpPr/>
          <p:nvPr/>
        </p:nvSpPr>
        <p:spPr>
          <a:xfrm>
            <a:off x="3707904" y="6309320"/>
            <a:ext cx="1728192" cy="36004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23647"/>
              <a:gd name="adj6" fmla="val -15814"/>
              <a:gd name="adj7" fmla="val -53949"/>
              <a:gd name="adj8" fmla="val 21536"/>
            </a:avLst>
          </a:prstGeom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szubkontrárius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29" name="1. sz. felirat kiemelő vonallal 28"/>
          <p:cNvSpPr/>
          <p:nvPr/>
        </p:nvSpPr>
        <p:spPr>
          <a:xfrm>
            <a:off x="611560" y="4509120"/>
            <a:ext cx="1296144" cy="432048"/>
          </a:xfrm>
          <a:prstGeom prst="accentCallout1">
            <a:avLst>
              <a:gd name="adj1" fmla="val 35818"/>
              <a:gd name="adj2" fmla="val 107729"/>
              <a:gd name="adj3" fmla="val -65007"/>
              <a:gd name="adj4" fmla="val 160794"/>
            </a:avLst>
          </a:prstGeom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szubaltern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0" name="1. sz. felirat kiemelő vonallal 29"/>
          <p:cNvSpPr/>
          <p:nvPr/>
        </p:nvSpPr>
        <p:spPr>
          <a:xfrm>
            <a:off x="6876256" y="4653136"/>
            <a:ext cx="1728192" cy="432048"/>
          </a:xfrm>
          <a:prstGeom prst="accentCallout1">
            <a:avLst>
              <a:gd name="adj1" fmla="val 18750"/>
              <a:gd name="adj2" fmla="val -8333"/>
              <a:gd name="adj3" fmla="val -65007"/>
              <a:gd name="adj4" fmla="val -41747"/>
            </a:avLst>
          </a:prstGeom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szubaltern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1" name="Felhő 30"/>
          <p:cNvSpPr/>
          <p:nvPr/>
        </p:nvSpPr>
        <p:spPr>
          <a:xfrm>
            <a:off x="1187624" y="1844824"/>
            <a:ext cx="720080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smtClean="0">
                <a:solidFill>
                  <a:schemeClr val="tx1"/>
                </a:solidFill>
                <a:latin typeface="+mj-lt"/>
              </a:rPr>
              <a:t>a</a:t>
            </a:r>
            <a:endParaRPr lang="hu-HU" sz="24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Felhő 31"/>
          <p:cNvSpPr/>
          <p:nvPr/>
        </p:nvSpPr>
        <p:spPr>
          <a:xfrm>
            <a:off x="8423920" y="4941168"/>
            <a:ext cx="720080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smtClean="0">
                <a:solidFill>
                  <a:schemeClr val="tx1"/>
                </a:solidFill>
                <a:latin typeface="+mj-lt"/>
              </a:rPr>
              <a:t>o</a:t>
            </a:r>
            <a:endParaRPr lang="hu-HU" sz="24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Felhő 32"/>
          <p:cNvSpPr/>
          <p:nvPr/>
        </p:nvSpPr>
        <p:spPr>
          <a:xfrm>
            <a:off x="1835696" y="5085184"/>
            <a:ext cx="720080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smtClean="0">
                <a:solidFill>
                  <a:schemeClr val="tx1"/>
                </a:solidFill>
                <a:latin typeface="+mj-lt"/>
              </a:rPr>
              <a:t>i</a:t>
            </a:r>
            <a:endParaRPr lang="hu-HU" sz="24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Felhő 33"/>
          <p:cNvSpPr/>
          <p:nvPr/>
        </p:nvSpPr>
        <p:spPr>
          <a:xfrm>
            <a:off x="6948264" y="1628800"/>
            <a:ext cx="720080" cy="7200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>
            <a:off x="2627784" y="6093296"/>
            <a:ext cx="3384376" cy="1588"/>
          </a:xfrm>
          <a:prstGeom prst="straightConnector1">
            <a:avLst/>
          </a:prstGeom>
          <a:ln w="190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21" grpId="0" animBg="1"/>
      <p:bldP spid="22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71600" y="764704"/>
            <a:ext cx="7272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A hagyományos logika tanítása a kategorikus kijelentésekről</a:t>
            </a:r>
          </a:p>
          <a:p>
            <a:r>
              <a:rPr lang="hu-HU" smtClean="0">
                <a:solidFill>
                  <a:srgbClr val="FFFF00"/>
                </a:solidFill>
              </a:rPr>
              <a:t>Kontradiktórius párok: az egyik igaz, a másik hamis.</a:t>
            </a:r>
          </a:p>
          <a:p>
            <a:r>
              <a:rPr lang="hu-HU" smtClean="0">
                <a:solidFill>
                  <a:srgbClr val="FFFF00"/>
                </a:solidFill>
              </a:rPr>
              <a:t>Kontrárius párok: lehetnek egyszerre hamisak, de nem lehetnek egyszerre igazak.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Szubkontrárius párok: lehetnek egyszerre igazak, de nem lehetnek egyszerre hamisak.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Szubaltern  kijelentés következik a fölötte levőből.</a:t>
            </a:r>
          </a:p>
          <a:p>
            <a:endParaRPr lang="hu-HU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Az </a:t>
            </a:r>
            <a:r>
              <a:rPr lang="hu-HU" sz="2400" smtClean="0">
                <a:solidFill>
                  <a:srgbClr val="FF0000"/>
                </a:solidFill>
                <a:latin typeface="+mj-lt"/>
              </a:rPr>
              <a:t>i  </a:t>
            </a:r>
            <a:r>
              <a:rPr lang="hu-HU" smtClean="0">
                <a:solidFill>
                  <a:srgbClr val="FFFF00"/>
                </a:solidFill>
              </a:rPr>
              <a:t>és</a:t>
            </a:r>
            <a:r>
              <a:rPr lang="hu-HU" sz="2400" smtClean="0">
                <a:solidFill>
                  <a:srgbClr val="FF0000"/>
                </a:solidFill>
                <a:latin typeface="+mj-lt"/>
              </a:rPr>
              <a:t> e </a:t>
            </a:r>
            <a:r>
              <a:rPr lang="hu-HU" smtClean="0">
                <a:solidFill>
                  <a:srgbClr val="FFFF00"/>
                </a:solidFill>
              </a:rPr>
              <a:t>típusú kijelentések megfordíthatók, azaz ekvivalensek az A és B felcserélésével keletkező kijelentéssel.</a:t>
            </a:r>
          </a:p>
          <a:p>
            <a:r>
              <a:rPr lang="hu-HU" smtClean="0">
                <a:solidFill>
                  <a:srgbClr val="FFFF00"/>
                </a:solidFill>
              </a:rPr>
              <a:t>Az  </a:t>
            </a:r>
            <a:r>
              <a:rPr lang="hu-HU" sz="240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hu-HU" smtClean="0">
                <a:solidFill>
                  <a:srgbClr val="FFFF00"/>
                </a:solidFill>
              </a:rPr>
              <a:t> típusú kijelentés gyengén megfordítható, azaz következik belőle megcserélt alannyal és állítmánnyal az </a:t>
            </a:r>
            <a:r>
              <a:rPr lang="hu-HU" sz="240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hu-HU" smtClean="0">
                <a:solidFill>
                  <a:srgbClr val="FFFF00"/>
                </a:solidFill>
              </a:rPr>
              <a:t> típusú kijelentés. 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3" name="Felhő 2"/>
          <p:cNvSpPr/>
          <p:nvPr/>
        </p:nvSpPr>
        <p:spPr>
          <a:xfrm>
            <a:off x="3131840" y="1755696"/>
            <a:ext cx="4248472" cy="720080"/>
          </a:xfrm>
          <a:prstGeom prst="cloudCallout">
            <a:avLst>
              <a:gd name="adj1" fmla="val -55895"/>
              <a:gd name="adj2" fmla="val -56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Kivéve, ha …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4" name="Felhő 3"/>
          <p:cNvSpPr/>
          <p:nvPr/>
        </p:nvSpPr>
        <p:spPr>
          <a:xfrm>
            <a:off x="3419872" y="2722280"/>
            <a:ext cx="4248472" cy="720080"/>
          </a:xfrm>
          <a:prstGeom prst="cloudCallout">
            <a:avLst>
              <a:gd name="adj1" fmla="val -55895"/>
              <a:gd name="adj2" fmla="val -56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Kivéve, ha …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5" name="Felhő 4"/>
          <p:cNvSpPr/>
          <p:nvPr/>
        </p:nvSpPr>
        <p:spPr>
          <a:xfrm>
            <a:off x="3131840" y="4005064"/>
            <a:ext cx="4248472" cy="720080"/>
          </a:xfrm>
          <a:prstGeom prst="cloudCallout">
            <a:avLst>
              <a:gd name="adj1" fmla="val -55895"/>
              <a:gd name="adj2" fmla="val -56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Kivéve, ha …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6" name="Felhő 5"/>
          <p:cNvSpPr/>
          <p:nvPr/>
        </p:nvSpPr>
        <p:spPr>
          <a:xfrm>
            <a:off x="3995936" y="6091942"/>
            <a:ext cx="4248472" cy="720080"/>
          </a:xfrm>
          <a:prstGeom prst="cloudCallout">
            <a:avLst>
              <a:gd name="adj1" fmla="val -56936"/>
              <a:gd name="adj2" fmla="val -78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Kivéve, ha …</a:t>
            </a:r>
            <a:endParaRPr lang="hu-HU">
              <a:solidFill>
                <a:srgbClr val="FFFF00"/>
              </a:solidFill>
            </a:endParaRPr>
          </a:p>
        </p:txBody>
      </p:sp>
      <p:sp>
        <p:nvSpPr>
          <p:cNvPr id="7" name="Felhő 6"/>
          <p:cNvSpPr/>
          <p:nvPr/>
        </p:nvSpPr>
        <p:spPr>
          <a:xfrm>
            <a:off x="6012160" y="0"/>
            <a:ext cx="2880320" cy="908720"/>
          </a:xfrm>
          <a:prstGeom prst="cloudCallout">
            <a:avLst>
              <a:gd name="adj1" fmla="val -80165"/>
              <a:gd name="adj2" fmla="val 54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modern logikai megjegyzésekkel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9861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Arisztotelész és követői szerint az </a:t>
            </a:r>
            <a:r>
              <a:rPr lang="hu-HU" sz="240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hu-HU" smtClean="0">
                <a:solidFill>
                  <a:srgbClr val="FFFF00"/>
                </a:solidFill>
              </a:rPr>
              <a:t> típusú kijelentések </a:t>
            </a:r>
            <a:r>
              <a:rPr lang="hu-HU" u="sng" smtClean="0">
                <a:solidFill>
                  <a:srgbClr val="FFFF00"/>
                </a:solidFill>
              </a:rPr>
              <a:t>egzisztenciális súllyal </a:t>
            </a:r>
            <a:r>
              <a:rPr lang="hu-HU" smtClean="0">
                <a:solidFill>
                  <a:srgbClr val="FFFF00"/>
                </a:solidFill>
              </a:rPr>
              <a:t>(avagy nyomatékkal; existential import) rendelkeznek, azaz maguk után vonják, hogy az alanyterminus (A) terjedelme nem üres.  </a:t>
            </a:r>
          </a:p>
          <a:p>
            <a:r>
              <a:rPr lang="hu-HU" smtClean="0">
                <a:solidFill>
                  <a:srgbClr val="FFFF00"/>
                </a:solidFill>
              </a:rPr>
              <a:t>Ez vagy azt jelenti, hogy </a:t>
            </a:r>
            <a:r>
              <a:rPr lang="hu-HU" smtClean="0">
                <a:solidFill>
                  <a:srgbClr val="FFFF00"/>
                </a:solidFill>
                <a:latin typeface="Cambria"/>
              </a:rPr>
              <a:t>“</a:t>
            </a:r>
            <a:r>
              <a:rPr lang="hu-HU" smtClean="0">
                <a:solidFill>
                  <a:srgbClr val="FFFF00"/>
                </a:solidFill>
              </a:rPr>
              <a:t>Minden, ami A, az B”-t így kell értenünk: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  <a:sym typeface="Symbol"/>
              </a:rPr>
              <a:t>x(A(x)  B(x))  xA(x),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vagy azt, hogy a kategorikus kijelentésekben nem is szabad üres terjedelmű terminusokat használni.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 első esetben baj lesz a kontradiktórius viszonyokkal.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másodikban az elmélet érvényességi köre nagyon leszűkül, s főképp sok esetben nem tudjuk előre, teljesül-e a feltétel.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  <a:latin typeface="Cambria"/>
                <a:sym typeface="Symbol"/>
              </a:rPr>
              <a:t>HF:  </a:t>
            </a:r>
            <a:r>
              <a:rPr lang="hu-HU">
                <a:solidFill>
                  <a:srgbClr val="FFFF00"/>
                </a:solidFill>
              </a:rPr>
              <a:t>9.10 </a:t>
            </a:r>
            <a:br>
              <a:rPr lang="hu-HU">
                <a:solidFill>
                  <a:srgbClr val="FFFF00"/>
                </a:solidFill>
              </a:rPr>
            </a:br>
            <a:r>
              <a:rPr lang="hu-HU">
                <a:solidFill>
                  <a:srgbClr val="FFFF00"/>
                </a:solidFill>
              </a:rPr>
              <a:t>Cél: egy szövegfájl (9.10_vezeteknev.doc, .docx vagy .rtf) tizenkét  mondattal (angol vagy magyar, tetszés szerint).</a:t>
            </a:r>
          </a:p>
          <a:p>
            <a:r>
              <a:rPr lang="hu-HU">
                <a:solidFill>
                  <a:srgbClr val="FFFF00"/>
                </a:solidFill>
              </a:rPr>
              <a:t>Mindegyik mondat </a:t>
            </a:r>
            <a:r>
              <a:rPr lang="hu-HU" i="1">
                <a:solidFill>
                  <a:srgbClr val="FFFF00"/>
                </a:solidFill>
              </a:rPr>
              <a:t>zárt </a:t>
            </a:r>
            <a:r>
              <a:rPr lang="hu-HU">
                <a:solidFill>
                  <a:srgbClr val="FFFF00"/>
                </a:solidFill>
              </a:rPr>
              <a:t>mondat. Következésképp a fordításban nem szerepelhet változó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</a:rPr>
              <a:t>A megoldásokat  a </a:t>
            </a:r>
            <a:r>
              <a:rPr lang="hu-HU" smtClean="0">
                <a:solidFill>
                  <a:srgbClr val="FFFF00"/>
                </a:solidFill>
                <a:hlinkClick r:id="rId2"/>
              </a:rPr>
              <a:t>mate.andras53@gmail.com</a:t>
            </a:r>
            <a:r>
              <a:rPr lang="hu-HU" smtClean="0">
                <a:solidFill>
                  <a:srgbClr val="FFFF00"/>
                </a:solidFill>
              </a:rPr>
              <a:t> címre küldjék, kedd estig.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38769" y="908720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Henkin-Hintikka játék (részben ismétlés)</a:t>
            </a:r>
          </a:p>
          <a:p>
            <a:endParaRPr lang="hu-HU" sz="2000" smtClean="0">
              <a:solidFill>
                <a:srgbClr val="FFFF00"/>
              </a:solidFill>
              <a:latin typeface="+mj-lt"/>
            </a:endParaRPr>
          </a:p>
          <a:p>
            <a:r>
              <a:rPr lang="hu-HU" smtClean="0">
                <a:solidFill>
                  <a:srgbClr val="FFFF00"/>
                </a:solidFill>
              </a:rPr>
              <a:t>Alapfelállás:  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Két játékos van, Én és a Természet  (TW képviseli).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 A játék tárgya egy zárt mondat: P.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Választanom kell egy elkötelezettséget: P igaz, avagy hamis.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Az ellenfél automatikusan a másikat választja.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A kezdésnél P az aktuális mondat, az én választásom  szabja meg az elkötelezettséget.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A további lépésekben mindig változik az aktuális mondat is, az elkötelezettség is.</a:t>
            </a:r>
            <a:endParaRPr lang="hu-HU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Azt, hogy ki jön a következő lépésben, mindig az aktuális mondat alakja és az elkötelezettségem együtt dönti el.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Ha pl. azt állítom, hogy </a:t>
            </a:r>
            <a:r>
              <a:rPr lang="hu-HU" smtClean="0">
                <a:solidFill>
                  <a:srgbClr val="FFFF00"/>
                </a:solidFill>
                <a:latin typeface="Cambria"/>
              </a:rPr>
              <a:t>“Q </a:t>
            </a:r>
            <a:r>
              <a:rPr lang="hu-HU" smtClean="0">
                <a:solidFill>
                  <a:srgbClr val="FFFF00"/>
                </a:solidFill>
                <a:latin typeface="Cambria"/>
                <a:sym typeface="Symbol"/>
              </a:rPr>
              <a:t> R” igaz, akkor a Természet választhat Q és R között,  hogy szerinte melyik hamis. Amit választott, az lesz az aktuális mondat, és én amellett leszek elkötelezve, hogy ez a mondat igaz</a:t>
            </a:r>
            <a:r>
              <a:rPr lang="hu-HU">
                <a:solidFill>
                  <a:srgbClr val="FFFF00"/>
                </a:solidFill>
                <a:latin typeface="Cambria"/>
                <a:sym typeface="Symbol"/>
              </a:rPr>
              <a:t>.</a:t>
            </a:r>
            <a:r>
              <a:rPr lang="hu-HU" smtClean="0">
                <a:solidFill>
                  <a:srgbClr val="FFFF00"/>
                </a:solidFill>
                <a:latin typeface="Cambria"/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hu-HU" smtClean="0">
                <a:solidFill>
                  <a:srgbClr val="FFFF00"/>
                </a:solidFill>
                <a:latin typeface="Cambria"/>
                <a:sym typeface="Symbol"/>
              </a:rPr>
              <a:t>Ha azt állítom, hogy hamis, akkor neki kell azt állítania, hogy igaz, tehát én választok (hogy szerintem melyik hamis).</a:t>
            </a:r>
          </a:p>
        </p:txBody>
      </p:sp>
    </p:spTree>
    <p:extLst>
      <p:ext uri="{BB962C8B-B14F-4D97-AF65-F5344CB8AC3E}">
        <p14:creationId xmlns:p14="http://schemas.microsoft.com/office/powerpoint/2010/main" val="29279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268760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  <a:latin typeface="Cambria"/>
                <a:sym typeface="Symbol"/>
              </a:rPr>
              <a:t> </a:t>
            </a:r>
            <a:r>
              <a:rPr lang="hu-HU">
                <a:solidFill>
                  <a:srgbClr val="FFFF00"/>
                </a:solidFill>
                <a:sym typeface="Symbol"/>
              </a:rPr>
              <a:t>Ha “Q  R” igazságát állítom, akkor én választhatok, hogy melyiknek az igazságát akarom negvédeni, ha pedig a hamisságát, akkor a Természet választja ki, hogy szerinte melyik hamis. </a:t>
            </a:r>
            <a:endParaRPr lang="hu-HU" smtClean="0">
              <a:solidFill>
                <a:srgbClr val="FFFF00"/>
              </a:solidFill>
              <a:sym typeface="Symbol"/>
            </a:endParaRPr>
          </a:p>
          <a:p>
            <a:pPr>
              <a:buFontTx/>
              <a:buChar char="-"/>
            </a:pPr>
            <a:r>
              <a:rPr lang="hu-HU" smtClean="0">
                <a:solidFill>
                  <a:srgbClr val="FFFF00"/>
                </a:solidFill>
                <a:sym typeface="Symbol"/>
              </a:rPr>
              <a:t>Tehát </a:t>
            </a:r>
            <a:r>
              <a:rPr lang="hu-HU">
                <a:solidFill>
                  <a:srgbClr val="FFFF00"/>
                </a:solidFill>
                <a:sym typeface="Symbol"/>
              </a:rPr>
              <a:t>mindegyik lépés eredménye egy új (egyszerűbb) mondat és egy új elkötelezettség. </a:t>
            </a:r>
            <a:endParaRPr lang="hu-HU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 Az igazság természetesen mindig egy adott világban értendő.</a:t>
            </a:r>
          </a:p>
          <a:p>
            <a:pPr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 Végül eljutunk egy atomi mondatig és van vele kapcsolatban egy elkötelezettségem. Ha ez teljesül a világban, én nyertem, ha nem, a Természet.</a:t>
            </a:r>
          </a:p>
          <a:p>
            <a:pPr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 Ha igazam van, akkor mindig van nyerő stratégiám (de veszíthetek is, ha rosszul játszom).</a:t>
            </a:r>
          </a:p>
          <a:p>
            <a:pPr>
              <a:buFontTx/>
              <a:buChar char="-"/>
            </a:pPr>
            <a:r>
              <a:rPr lang="hu-HU" smtClean="0">
                <a:solidFill>
                  <a:srgbClr val="FFFF00"/>
                </a:solidFill>
              </a:rPr>
              <a:t>Ha nincs igazam, akkor a Természet fog nyerni (mert van nyerő stratégiája, és nem fog hibázni).</a:t>
            </a:r>
          </a:p>
          <a:p>
            <a:pPr>
              <a:buFontTx/>
              <a:buChar char="-"/>
            </a:pPr>
            <a:endParaRPr lang="hu-HU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980728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Játékszabályok kvantoros formulákra</a:t>
            </a:r>
          </a:p>
          <a:p>
            <a:endParaRPr lang="hu-HU" sz="2000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Ha azt állítom, hogy “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xP(x)” igaz, akkor kell tudnom mutatni egy olyan objektumot a világban, amelyre P(x) igaz.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Nem biztos, hogy van neve, de adunk neki (egy új nevet akkor is, ha már van neki); legyen ez b.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Tehát az eredmény: P(b) igazságát kell állítanom.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 azt állítom, hogy </a:t>
            </a:r>
            <a:r>
              <a:rPr lang="hu-HU" smtClean="0">
                <a:solidFill>
                  <a:srgbClr val="FFFF00"/>
                </a:solidFill>
              </a:rPr>
              <a:t>“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xP(x)”  hamis, akkor a Természet választ  tetszése szerint egy b-t és nekem meg kell védenem P(b) hamisságát.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Hasonlóképpen: ha “xP(x)” igazságát állítom, akkor a Természet választ b-t és nekem P(b) igazságát kell állítanom;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ha pedig a hamisságát, akkor én választom meg az ellenpéldát, azaz azt a b-t, amelyre szerintem P(b) hamis.</a:t>
            </a:r>
          </a:p>
          <a:p>
            <a:r>
              <a:rPr lang="hu-HU" smtClean="0">
                <a:solidFill>
                  <a:srgbClr val="FFFF00"/>
                </a:solidFill>
              </a:rPr>
              <a:t>Példa (órai gyakorlásra) : 9.5 feladat  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Ajánlott otthoni munka: továbbjátszani 9.5 mondataival.</a:t>
            </a:r>
          </a:p>
        </p:txBody>
      </p:sp>
    </p:spTree>
    <p:extLst>
      <p:ext uri="{BB962C8B-B14F-4D97-AF65-F5344CB8AC3E}">
        <p14:creationId xmlns:p14="http://schemas.microsoft.com/office/powerpoint/2010/main" val="7097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1011</TotalTime>
  <Words>1047</Words>
  <Application>Microsoft Office PowerPoint</Application>
  <PresentationFormat>Diavetítés a képernyőre (4:3 oldalarány)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Máté András</dc:creator>
  <cp:lastModifiedBy>andrás</cp:lastModifiedBy>
  <cp:revision>34</cp:revision>
  <dcterms:created xsi:type="dcterms:W3CDTF">2012-09-20T08:43:37Z</dcterms:created>
  <dcterms:modified xsi:type="dcterms:W3CDTF">2017-09-22T09:50:49Z</dcterms:modified>
</cp:coreProperties>
</file>