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62" r:id="rId6"/>
    <p:sldId id="259" r:id="rId7"/>
    <p:sldId id="264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DEC5E7-B779-46CB-97E7-878901374C5D}" type="datetimeFigureOut">
              <a:rPr lang="hu-HU" smtClean="0"/>
              <a:pPr/>
              <a:t>2016.10.02.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F0D1FF-869E-4D79-90F0-9C70CD8415F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55776" y="1052736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Aquinói (Szent)Tamás</a:t>
            </a:r>
            <a:endParaRPr lang="hu-HU" sz="2800"/>
          </a:p>
        </p:txBody>
      </p:sp>
      <p:sp>
        <p:nvSpPr>
          <p:cNvPr id="4" name="Szövegdoboz 3"/>
          <p:cNvSpPr txBox="1"/>
          <p:nvPr/>
        </p:nvSpPr>
        <p:spPr>
          <a:xfrm>
            <a:off x="539552" y="1772816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XIII. század</a:t>
            </a:r>
          </a:p>
          <a:p>
            <a:r>
              <a:rPr lang="hu-HU" smtClean="0">
                <a:solidFill>
                  <a:srgbClr val="FFFF00"/>
                </a:solidFill>
              </a:rPr>
              <a:t>A keresztény filozófia második nagy korszakának, a </a:t>
            </a:r>
            <a:r>
              <a:rPr lang="hu-HU" i="1" smtClean="0">
                <a:solidFill>
                  <a:srgbClr val="FFFF00"/>
                </a:solidFill>
              </a:rPr>
              <a:t>skolasztikának </a:t>
            </a:r>
            <a:r>
              <a:rPr lang="hu-HU" smtClean="0">
                <a:solidFill>
                  <a:srgbClr val="FFFF00"/>
                </a:solidFill>
              </a:rPr>
              <a:t>középponti alakja.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u="sng" smtClean="0">
                <a:solidFill>
                  <a:srgbClr val="FFFF00"/>
                </a:solidFill>
              </a:rPr>
              <a:t>Előzmények</a:t>
            </a:r>
          </a:p>
          <a:p>
            <a:endParaRPr lang="hu-HU" u="sng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Első korszak: </a:t>
            </a:r>
            <a:r>
              <a:rPr lang="hu-HU" i="1" smtClean="0">
                <a:solidFill>
                  <a:srgbClr val="FFFF00"/>
                </a:solidFill>
              </a:rPr>
              <a:t>patrisztika</a:t>
            </a:r>
            <a:r>
              <a:rPr lang="hu-HU" smtClean="0">
                <a:solidFill>
                  <a:srgbClr val="FFFF00"/>
                </a:solidFill>
              </a:rPr>
              <a:t> (az egyházatyák tanítása)</a:t>
            </a:r>
          </a:p>
          <a:p>
            <a:r>
              <a:rPr lang="hu-HU" smtClean="0">
                <a:solidFill>
                  <a:srgbClr val="FFFF00"/>
                </a:solidFill>
              </a:rPr>
              <a:t>Aurelius Augustinus (Szent Ágoston</a:t>
            </a:r>
            <a:r>
              <a:rPr lang="hu-HU" smtClean="0">
                <a:solidFill>
                  <a:srgbClr val="FFFF00"/>
                </a:solidFill>
              </a:rPr>
              <a:t>), IV-V</a:t>
            </a:r>
            <a:r>
              <a:rPr lang="hu-HU" smtClean="0">
                <a:solidFill>
                  <a:srgbClr val="FFFF00"/>
                </a:solidFill>
              </a:rPr>
              <a:t>. sz.:</a:t>
            </a:r>
          </a:p>
          <a:p>
            <a:pPr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kereszténység és filozófia összekötése</a:t>
            </a:r>
          </a:p>
          <a:p>
            <a:pPr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platóni és neoplatonikus alapok, kapcsolódások</a:t>
            </a:r>
          </a:p>
          <a:p>
            <a:pPr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spekulatív, logikai módszer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+ érzelmi, szubjektív megközelítés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124744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1. érv, a mozgásból: a mozgás itt bármiféle változás.</a:t>
            </a:r>
          </a:p>
          <a:p>
            <a:r>
              <a:rPr lang="hu-HU">
                <a:solidFill>
                  <a:srgbClr val="FFFF00"/>
                </a:solidFill>
              </a:rPr>
              <a:t>A „mozgás” arisztotelészi elmélete: </a:t>
            </a:r>
          </a:p>
          <a:p>
            <a:r>
              <a:rPr lang="hu-HU">
                <a:solidFill>
                  <a:srgbClr val="FFFF00"/>
                </a:solidFill>
              </a:rPr>
              <a:t>Minden változásnak van egy aktív, cselekvő és egy passzív, elszenvedő pólusa.</a:t>
            </a:r>
          </a:p>
          <a:p>
            <a:r>
              <a:rPr lang="hu-HU">
                <a:solidFill>
                  <a:srgbClr val="FFFF00"/>
                </a:solidFill>
              </a:rPr>
              <a:t>A változás abban áll, hogy a passzív pólus szerepét játszó személyben vagy dologban  (a mozgatottban)megjelenik, aktualizálódik egy </a:t>
            </a:r>
            <a:r>
              <a:rPr lang="hu-HU">
                <a:solidFill>
                  <a:srgbClr val="FFFF00"/>
                </a:solidFill>
              </a:rPr>
              <a:t>tulajdonság </a:t>
            </a:r>
            <a:r>
              <a:rPr lang="hu-HU" smtClean="0">
                <a:solidFill>
                  <a:srgbClr val="FFFF00"/>
                </a:solidFill>
              </a:rPr>
              <a:t>.</a:t>
            </a:r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Ez potenciálisan (lehetőség szerint) már előbb is megvolt benne.</a:t>
            </a:r>
          </a:p>
          <a:p>
            <a:r>
              <a:rPr lang="hu-HU">
                <a:solidFill>
                  <a:srgbClr val="FFFF00"/>
                </a:solidFill>
              </a:rPr>
              <a:t>Az aktív pólusban (ami a mozgató) aktuálisan is megvolt</a:t>
            </a:r>
            <a:r>
              <a:rPr lang="hu-HU">
                <a:solidFill>
                  <a:srgbClr val="FFFF00"/>
                </a:solidFill>
              </a:rPr>
              <a:t>. 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Két példa: </a:t>
            </a:r>
          </a:p>
          <a:p>
            <a:pPr marL="342900" indent="-342900">
              <a:buAutoNum type="alphaUcPeriod"/>
            </a:pPr>
            <a:r>
              <a:rPr lang="hu-HU" smtClean="0">
                <a:solidFill>
                  <a:srgbClr val="FFFF00"/>
                </a:solidFill>
              </a:rPr>
              <a:t>Egy fadarabtól lángra lobban egy másik fadarab.</a:t>
            </a:r>
          </a:p>
          <a:p>
            <a:r>
              <a:rPr lang="hu-HU" smtClean="0">
                <a:solidFill>
                  <a:srgbClr val="FFFF00"/>
                </a:solidFill>
              </a:rPr>
              <a:t>Aktív pólus: az ésgő fadarab. Passzív: az éghető, de előzőleg nem égő.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hu-HU" smtClean="0">
                <a:solidFill>
                  <a:srgbClr val="FFFF00"/>
                </a:solidFill>
              </a:rPr>
              <a:t>A tanár megtanít valamilyen ismeretet a diáknak.</a:t>
            </a:r>
          </a:p>
          <a:p>
            <a:r>
              <a:rPr lang="hu-HU" smtClean="0">
                <a:solidFill>
                  <a:srgbClr val="FFFF00"/>
                </a:solidFill>
              </a:rPr>
              <a:t>Aktív pólus: a tanár, akiben aktuálisan megvan az ismeret. Passzív:  a diák, aki képes befogadni az ismeretet.</a:t>
            </a:r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Az istenérvhez szükséges premissza: a két pólus szükségképpen különbözik.</a:t>
            </a:r>
          </a:p>
          <a:p>
            <a:r>
              <a:rPr lang="hu-HU">
                <a:solidFill>
                  <a:srgbClr val="FFFF00"/>
                </a:solidFill>
              </a:rPr>
              <a:t>„Mindaz, ami mozog, szükségképpen más által mozog. Ha tehát az, ami mozgat, maga is mozog, szükségképpen más által mozog, s ez ismét mástól.”</a:t>
            </a:r>
          </a:p>
          <a:p>
            <a:r>
              <a:rPr lang="hu-HU">
                <a:solidFill>
                  <a:srgbClr val="FFFF00"/>
                </a:solidFill>
              </a:rPr>
              <a:t>„De itt nem lehet a végtelenbe menni…”: a végtelen leszálló sorozat kizárása. </a:t>
            </a:r>
          </a:p>
          <a:p>
            <a:r>
              <a:rPr lang="hu-HU">
                <a:solidFill>
                  <a:srgbClr val="FFFF00"/>
                </a:solidFill>
              </a:rPr>
              <a:t>Tehát kell lennie egy mozdulatlan mozgatónak, minden mozgás végső okának, és ez nem más, mint Isten.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1196752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 skolasztika kialakulása</a:t>
            </a:r>
          </a:p>
          <a:p>
            <a:pPr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az oktatás intézményrendszere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 nyilvános oktatás megszületése: katedrális-iskolák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egyetemek kialakulása (universitas docentium, studentium: oktatók, ill. tanulók céhe, egylete)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 „hét szabad művészet” oktatása:</a:t>
            </a:r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trivium: grammatika, retorika , logika</a:t>
            </a:r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quadrivium: aritmetika, geometria, zene, csillagászat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filozófiai, majd teológiai tanulmányok: ezekre építve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két forma:</a:t>
            </a:r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lectio – felolvasás</a:t>
            </a:r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disputatio – megvitatás (érvek-ellenérvek)</a:t>
            </a:r>
          </a:p>
          <a:p>
            <a:pPr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Arisztotelész középpontba kerülése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Boëthius fordításai, kommentárjai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arab hatás: Avicenna  (Ibn Színá), Averroës (Ibn Rushd)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 Tamás munkássága</a:t>
            </a:r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arisztotelészi elemzési stílus (esetszétválasztások, „többféleképpen mondhatók”, számtalan részlet, a világról való ismeretek szerepe)</a:t>
            </a:r>
            <a:endParaRPr lang="hu-HU" smtClean="0"/>
          </a:p>
          <a:p>
            <a:pPr lvl="2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 dialektika gyakorlatának (disputatio) megtartása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56072"/>
            <a:ext cx="7920880" cy="54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hu-HU" sz="2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 Summa Theologiae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hu-HU" sz="2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Felépítés </a:t>
            </a: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részek</a:t>
            </a: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hu-HU" b="0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végig az I. részben leszünk a </a:t>
            </a:r>
            <a:r>
              <a:rPr kumimoji="0" lang="hu-HU" b="0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háromból,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quaestiók </a:t>
            </a: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(„kérdések”, valójában problémakörök) </a:t>
            </a:r>
            <a:endParaRPr lang="hu-HU">
              <a:solidFill>
                <a:srgbClr val="FFFF00"/>
              </a:solidFill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articulusok </a:t>
            </a:r>
            <a:r>
              <a:rPr kumimoji="0" lang="hu-HU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(szakasz; ezekben keressük a választ egy-egy kérdésre).</a:t>
            </a:r>
          </a:p>
          <a:p>
            <a:r>
              <a:rPr lang="hu-HU" smtClean="0">
                <a:solidFill>
                  <a:srgbClr val="FFFF00"/>
                </a:solidFill>
              </a:rPr>
              <a:t>Az articulusok felépítése: kérdéssel kezdődnek. A továbbiak:</a:t>
            </a:r>
            <a:endParaRPr lang="hu-HU">
              <a:solidFill>
                <a:srgbClr val="FFFF00"/>
              </a:solidFill>
            </a:endParaRPr>
          </a:p>
          <a:p>
            <a:r>
              <a:rPr lang="hu-HU" i="1" smtClean="0">
                <a:solidFill>
                  <a:srgbClr val="FFFF00"/>
                </a:solidFill>
              </a:rPr>
              <a:t>Videtur </a:t>
            </a:r>
            <a:r>
              <a:rPr lang="hu-HU" smtClean="0">
                <a:solidFill>
                  <a:srgbClr val="FFFF00"/>
                </a:solidFill>
              </a:rPr>
              <a:t>[Úgy látszik]: válasz </a:t>
            </a:r>
            <a:r>
              <a:rPr lang="hu-HU">
                <a:solidFill>
                  <a:srgbClr val="FFFF00"/>
                </a:solidFill>
              </a:rPr>
              <a:t>a </a:t>
            </a:r>
            <a:r>
              <a:rPr lang="hu-HU" smtClean="0">
                <a:solidFill>
                  <a:srgbClr val="FFFF00"/>
                </a:solidFill>
              </a:rPr>
              <a:t>kérdésre  </a:t>
            </a:r>
            <a:r>
              <a:rPr lang="hu-HU">
                <a:solidFill>
                  <a:srgbClr val="FFFF00"/>
                </a:solidFill>
              </a:rPr>
              <a:t>két-három érvvel </a:t>
            </a:r>
            <a:r>
              <a:rPr lang="hu-HU" smtClean="0">
                <a:solidFill>
                  <a:srgbClr val="FFFF00"/>
                </a:solidFill>
              </a:rPr>
              <a:t>alátámasztva.</a:t>
            </a:r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Figyelem: </a:t>
            </a:r>
            <a:r>
              <a:rPr lang="hu-HU" smtClean="0">
                <a:solidFill>
                  <a:srgbClr val="FFFF00"/>
                </a:solidFill>
              </a:rPr>
              <a:t>a „videtur” nem  a (Tamás szerint) helyes nézet; szabály szerint éppen</a:t>
            </a:r>
            <a:r>
              <a:rPr lang="hu-HU">
                <a:solidFill>
                  <a:srgbClr val="FFFF00"/>
                </a:solidFill>
              </a:rPr>
              <a:t>, hogy </a:t>
            </a:r>
            <a:r>
              <a:rPr lang="hu-HU" i="1">
                <a:solidFill>
                  <a:srgbClr val="FFFF00"/>
                </a:solidFill>
              </a:rPr>
              <a:t>ellentétes</a:t>
            </a:r>
            <a:r>
              <a:rPr lang="hu-HU">
                <a:solidFill>
                  <a:srgbClr val="FFFF00"/>
                </a:solidFill>
              </a:rPr>
              <a:t> vele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r>
              <a:rPr lang="hu-HU" i="1">
                <a:solidFill>
                  <a:srgbClr val="FFFF00"/>
                </a:solidFill>
              </a:rPr>
              <a:t>Sed </a:t>
            </a:r>
            <a:r>
              <a:rPr lang="hu-HU" i="1" smtClean="0">
                <a:solidFill>
                  <a:srgbClr val="FFFF00"/>
                </a:solidFill>
              </a:rPr>
              <a:t>contra </a:t>
            </a:r>
            <a:r>
              <a:rPr lang="hu-HU" smtClean="0">
                <a:solidFill>
                  <a:srgbClr val="FFFF00"/>
                </a:solidFill>
              </a:rPr>
              <a:t>[De ezzel szemben]: </a:t>
            </a:r>
            <a:r>
              <a:rPr lang="hu-HU">
                <a:solidFill>
                  <a:srgbClr val="FFFF00"/>
                </a:solidFill>
              </a:rPr>
              <a:t>a </a:t>
            </a:r>
            <a:r>
              <a:rPr lang="hu-HU" smtClean="0">
                <a:solidFill>
                  <a:srgbClr val="FFFF00"/>
                </a:solidFill>
              </a:rPr>
              <a:t>videturral ellentétes </a:t>
            </a:r>
            <a:r>
              <a:rPr lang="hu-HU">
                <a:solidFill>
                  <a:srgbClr val="FFFF00"/>
                </a:solidFill>
              </a:rPr>
              <a:t>állásfoglalás, valamilyen tekintélytől idézve.</a:t>
            </a:r>
          </a:p>
          <a:p>
            <a:r>
              <a:rPr lang="hu-HU" i="1" smtClean="0">
                <a:solidFill>
                  <a:srgbClr val="FFFF00"/>
                </a:solidFill>
              </a:rPr>
              <a:t>Respondeum est </a:t>
            </a:r>
            <a:r>
              <a:rPr lang="hu-HU" smtClean="0">
                <a:solidFill>
                  <a:srgbClr val="FFFF00"/>
                </a:solidFill>
              </a:rPr>
              <a:t>[Feleletül azt kell mondanunk]: </a:t>
            </a:r>
            <a:r>
              <a:rPr lang="hu-HU">
                <a:solidFill>
                  <a:srgbClr val="FFFF00"/>
                </a:solidFill>
              </a:rPr>
              <a:t>részletes ellenérvek a </a:t>
            </a:r>
            <a:r>
              <a:rPr lang="hu-HU" i="1" smtClean="0">
                <a:solidFill>
                  <a:srgbClr val="FFFF00"/>
                </a:solidFill>
              </a:rPr>
              <a:t>videtur </a:t>
            </a:r>
            <a:r>
              <a:rPr lang="hu-HU" smtClean="0">
                <a:solidFill>
                  <a:srgbClr val="FFFF00"/>
                </a:solidFill>
              </a:rPr>
              <a:t>állítása </a:t>
            </a:r>
            <a:r>
              <a:rPr lang="hu-HU">
                <a:solidFill>
                  <a:srgbClr val="FFFF00"/>
                </a:solidFill>
              </a:rPr>
              <a:t>mellett felhozott érvekkel szemben, </a:t>
            </a:r>
            <a:r>
              <a:rPr lang="hu-HU" smtClean="0">
                <a:solidFill>
                  <a:srgbClr val="FFFF00"/>
                </a:solidFill>
              </a:rPr>
              <a:t>majd az állítással ellentétes</a:t>
            </a:r>
            <a:r>
              <a:rPr lang="hu-HU">
                <a:solidFill>
                  <a:srgbClr val="FFFF00"/>
                </a:solidFill>
              </a:rPr>
              <a:t>, helyes nézet kifejtése (időnként fordítva</a:t>
            </a:r>
            <a:r>
              <a:rPr lang="hu-HU" smtClean="0">
                <a:solidFill>
                  <a:srgbClr val="FFFF00"/>
                </a:solidFill>
              </a:rPr>
              <a:t>).</a:t>
            </a:r>
          </a:p>
          <a:p>
            <a:r>
              <a:rPr lang="hu-HU">
                <a:solidFill>
                  <a:srgbClr val="FFFF00"/>
                </a:solidFill>
              </a:rPr>
              <a:t>Két quaestio:</a:t>
            </a:r>
          </a:p>
          <a:p>
            <a:pPr lvl="0"/>
            <a:r>
              <a:rPr lang="hu-HU">
                <a:solidFill>
                  <a:srgbClr val="FFFF00"/>
                </a:solidFill>
              </a:rPr>
              <a:t>A szent tanítás (</a:t>
            </a:r>
            <a:r>
              <a:rPr lang="hu-HU" i="1">
                <a:solidFill>
                  <a:srgbClr val="FFFF00"/>
                </a:solidFill>
              </a:rPr>
              <a:t>doctrina sacra</a:t>
            </a:r>
            <a:r>
              <a:rPr lang="hu-HU">
                <a:solidFill>
                  <a:srgbClr val="FFFF00"/>
                </a:solidFill>
              </a:rPr>
              <a:t>, tanítás!, nem </a:t>
            </a:r>
            <a:r>
              <a:rPr lang="hu-HU" smtClean="0">
                <a:solidFill>
                  <a:srgbClr val="FFFF00"/>
                </a:solidFill>
              </a:rPr>
              <a:t>pedig s</a:t>
            </a:r>
            <a:r>
              <a:rPr lang="hu-HU" i="1" smtClean="0">
                <a:solidFill>
                  <a:srgbClr val="FFFF00"/>
                </a:solidFill>
              </a:rPr>
              <a:t>cientia</a:t>
            </a:r>
            <a:r>
              <a:rPr lang="hu-HU" smtClean="0">
                <a:solidFill>
                  <a:srgbClr val="FFFF00"/>
                </a:solidFill>
              </a:rPr>
              <a:t>=tudomány</a:t>
            </a:r>
            <a:r>
              <a:rPr lang="hu-HU">
                <a:solidFill>
                  <a:srgbClr val="FFFF00"/>
                </a:solidFill>
              </a:rPr>
              <a:t>) jellege</a:t>
            </a:r>
          </a:p>
          <a:p>
            <a:pPr lvl="0"/>
            <a:r>
              <a:rPr lang="hu-HU">
                <a:solidFill>
                  <a:srgbClr val="FFFF00"/>
                </a:solidFill>
              </a:rPr>
              <a:t>Isten </a:t>
            </a:r>
            <a:r>
              <a:rPr lang="hu-HU" smtClean="0">
                <a:solidFill>
                  <a:srgbClr val="FFFF00"/>
                </a:solidFill>
              </a:rPr>
              <a:t>léte (az öt istenbizonyíték – Tamás legnevezetesebb alkotása).</a:t>
            </a:r>
            <a:endParaRPr kumimoji="0" lang="hu-H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12474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I. quaestio: A szent </a:t>
            </a:r>
            <a:r>
              <a:rPr lang="hu-HU" smtClean="0">
                <a:solidFill>
                  <a:srgbClr val="FFFF00"/>
                </a:solidFill>
              </a:rPr>
              <a:t>tanításról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I.2. Tudomány-e a szent tanítás?</a:t>
            </a:r>
          </a:p>
          <a:p>
            <a:r>
              <a:rPr lang="hu-HU" i="1" smtClean="0">
                <a:solidFill>
                  <a:srgbClr val="FFFF00"/>
                </a:solidFill>
              </a:rPr>
              <a:t>Videtur</a:t>
            </a:r>
            <a:r>
              <a:rPr lang="hu-HU" smtClean="0">
                <a:solidFill>
                  <a:srgbClr val="FFFF00"/>
                </a:solidFill>
              </a:rPr>
              <a:t>: Nem az.</a:t>
            </a:r>
            <a:endParaRPr lang="hu-HU" i="1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>
                <a:solidFill>
                  <a:srgbClr val="FFFF00"/>
                </a:solidFill>
              </a:rPr>
              <a:t>„Minden tudomány … magától értetődő elvekből indul ki. Ám a szent tanítás a hittitkokból veszi kiindulását. S ezek nem magától értetődők, hiszen nem mindenki </a:t>
            </a:r>
            <a:r>
              <a:rPr lang="hu-HU" smtClean="0">
                <a:solidFill>
                  <a:srgbClr val="FFFF00"/>
                </a:solidFill>
              </a:rPr>
              <a:t>fogadja </a:t>
            </a:r>
            <a:r>
              <a:rPr lang="hu-HU">
                <a:solidFill>
                  <a:srgbClr val="FFFF00"/>
                </a:solidFill>
              </a:rPr>
              <a:t>el őket</a:t>
            </a:r>
            <a:r>
              <a:rPr lang="hu-HU" smtClean="0">
                <a:solidFill>
                  <a:srgbClr val="FFFF00"/>
                </a:solidFill>
              </a:rPr>
              <a:t>.”</a:t>
            </a:r>
          </a:p>
          <a:p>
            <a:pPr marL="342900" indent="-342900">
              <a:buFont typeface="+mj-lt"/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„ </a:t>
            </a:r>
            <a:r>
              <a:rPr lang="hu-HU">
                <a:solidFill>
                  <a:srgbClr val="FFFF00"/>
                </a:solidFill>
              </a:rPr>
              <a:t>… a tudomány nem foglalkozik egyes emberekkel. Ám a szent tanítás azt teszi; tárgyalja pl. Ábrahám, Izsák, Jákob viselt dolgait és több effélét</a:t>
            </a:r>
            <a:r>
              <a:rPr lang="hu-HU" smtClean="0">
                <a:solidFill>
                  <a:srgbClr val="FFFF00"/>
                </a:solidFill>
              </a:rPr>
              <a:t>..”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Arisztotelész az axiómákról</a:t>
            </a:r>
          </a:p>
          <a:p>
            <a:pPr lvl="1">
              <a:buFont typeface="Arial" pitchFamily="34" charset="0"/>
              <a:buChar char="•"/>
            </a:pPr>
            <a:r>
              <a:rPr lang="hu-HU" smtClean="0">
                <a:solidFill>
                  <a:srgbClr val="FFFF00"/>
                </a:solidFill>
              </a:rPr>
              <a:t>Arisztotelész: csak az általánosnak van tudománya</a:t>
            </a:r>
          </a:p>
          <a:p>
            <a:r>
              <a:rPr lang="hu-HU" i="1" smtClean="0">
                <a:solidFill>
                  <a:srgbClr val="FFFF00"/>
                </a:solidFill>
              </a:rPr>
              <a:t>Sed contra: </a:t>
            </a:r>
            <a:r>
              <a:rPr lang="hu-HU" smtClean="0">
                <a:solidFill>
                  <a:srgbClr val="FFFF00"/>
                </a:solidFill>
              </a:rPr>
              <a:t>Augustinus véleménye.</a:t>
            </a:r>
            <a:endParaRPr lang="hu-HU" i="1">
              <a:solidFill>
                <a:srgbClr val="FFFF00"/>
              </a:solidFill>
            </a:endParaRPr>
          </a:p>
          <a:p>
            <a:r>
              <a:rPr lang="hu-HU" i="1" smtClean="0">
                <a:solidFill>
                  <a:srgbClr val="FFFF00"/>
                </a:solidFill>
              </a:rPr>
              <a:t>Respondeum est</a:t>
            </a:r>
            <a:r>
              <a:rPr lang="hu-HU" smtClean="0">
                <a:solidFill>
                  <a:srgbClr val="FFFF00"/>
                </a:solidFill>
              </a:rPr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Nem kell </a:t>
            </a:r>
            <a:r>
              <a:rPr lang="hu-HU" u="sng" smtClean="0">
                <a:solidFill>
                  <a:srgbClr val="FFFF00"/>
                </a:solidFill>
              </a:rPr>
              <a:t>önmagában </a:t>
            </a:r>
            <a:r>
              <a:rPr lang="hu-HU" smtClean="0">
                <a:solidFill>
                  <a:srgbClr val="FFFF00"/>
                </a:solidFill>
              </a:rPr>
              <a:t>nyilvánvalónak lennie. Analógia a zeneelmélettel.</a:t>
            </a:r>
          </a:p>
          <a:p>
            <a:pPr marL="342900" indent="-342900">
              <a:buFont typeface="+mj-lt"/>
              <a:buAutoNum type="arabicPeriod"/>
            </a:pPr>
            <a:r>
              <a:rPr lang="hu-HU" smtClean="0">
                <a:solidFill>
                  <a:srgbClr val="FFFF00"/>
                </a:solidFill>
              </a:rPr>
              <a:t>Csak járulékosan foglalkozik  az egyes emberekkel.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889844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II. quaestio: Isten létezéséről és annak bizonyításáról.</a:t>
            </a:r>
          </a:p>
          <a:p>
            <a:r>
              <a:rPr lang="hu-HU" smtClean="0">
                <a:solidFill>
                  <a:srgbClr val="FFFF00"/>
                </a:solidFill>
              </a:rPr>
              <a:t>II. 1.Magától értetődő-e Isten létezése?</a:t>
            </a:r>
          </a:p>
          <a:p>
            <a:pPr lvl="1"/>
            <a:r>
              <a:rPr lang="hu-HU" smtClean="0">
                <a:solidFill>
                  <a:srgbClr val="FFFF00"/>
                </a:solidFill>
              </a:rPr>
              <a:t>(Ti. ha igen, akkor nem bizonyítjuk.)</a:t>
            </a:r>
          </a:p>
          <a:p>
            <a:r>
              <a:rPr lang="hu-HU" i="1" smtClean="0">
                <a:solidFill>
                  <a:srgbClr val="FFFF00"/>
                </a:solidFill>
              </a:rPr>
              <a:t>Videtur</a:t>
            </a:r>
            <a:r>
              <a:rPr lang="hu-HU" smtClean="0">
                <a:solidFill>
                  <a:srgbClr val="FFFF00"/>
                </a:solidFill>
              </a:rPr>
              <a:t>: Igen.</a:t>
            </a:r>
          </a:p>
          <a:p>
            <a:r>
              <a:rPr lang="hu-HU" smtClean="0">
                <a:solidFill>
                  <a:srgbClr val="FFFF00"/>
                </a:solidFill>
              </a:rPr>
              <a:t>„… azt mondjuk magától értetődőnek,  amit tüstént felfogunk a fogalmak megismerése után … megtudván, mit jelent ez a szó: Isten, azonnal tudjuk, hogy Isten van. E név ugyanis azt jelenti, aminél nagyobbat gondolni nem lehet. Ám nagyobb az, ami a valóságban is meg az értelemben is megvan, mint amaz, ami csak az értelemben létezik. Innen van, hogy megértvén ezt a nevet, Isten </a:t>
            </a:r>
            <a:r>
              <a:rPr lang="hu-HU" smtClean="0">
                <a:solidFill>
                  <a:srgbClr val="FFFF00"/>
                </a:solidFill>
              </a:rPr>
              <a:t>tüstént </a:t>
            </a:r>
            <a:r>
              <a:rPr lang="hu-HU" smtClean="0">
                <a:solidFill>
                  <a:srgbClr val="FFFF00"/>
                </a:solidFill>
              </a:rPr>
              <a:t>az értelemben van és következésképpen a valóságban is létezik.”</a:t>
            </a:r>
          </a:p>
          <a:p>
            <a:r>
              <a:rPr lang="hu-HU" smtClean="0">
                <a:solidFill>
                  <a:srgbClr val="FFFF00"/>
                </a:solidFill>
              </a:rPr>
              <a:t>Ontológiai istenérv: Canterburyi Anzelm , XI. sz.  </a:t>
            </a:r>
          </a:p>
          <a:p>
            <a:r>
              <a:rPr lang="hu-HU" smtClean="0">
                <a:solidFill>
                  <a:srgbClr val="FFFF00"/>
                </a:solidFill>
              </a:rPr>
              <a:t>Tamás  Anzelm megnevezése nélkül foglalja össze az ismert érvet. </a:t>
            </a:r>
          </a:p>
          <a:p>
            <a:r>
              <a:rPr lang="hu-HU" smtClean="0">
                <a:solidFill>
                  <a:srgbClr val="FFFF00"/>
                </a:solidFill>
              </a:rPr>
              <a:t>Tamás szerint ha helytálló lenne akkor sem bizonyítása volna Isten létezésének, hanem annak megmutatása, hogy ez magától értetődő.</a:t>
            </a:r>
          </a:p>
          <a:p>
            <a:r>
              <a:rPr lang="hu-HU" smtClean="0">
                <a:solidFill>
                  <a:srgbClr val="FFFF00"/>
                </a:solidFill>
              </a:rPr>
              <a:t>Az ontológiai istenérv </a:t>
            </a:r>
            <a:r>
              <a:rPr lang="hu-HU" i="1" smtClean="0">
                <a:solidFill>
                  <a:srgbClr val="FFFF00"/>
                </a:solidFill>
              </a:rPr>
              <a:t>a priori</a:t>
            </a:r>
            <a:r>
              <a:rPr lang="hu-HU" smtClean="0">
                <a:solidFill>
                  <a:srgbClr val="FFFF00"/>
                </a:solidFill>
              </a:rPr>
              <a:t> (tapasztalatot megelőző, tapasztalattól független).</a:t>
            </a:r>
          </a:p>
          <a:p>
            <a:r>
              <a:rPr lang="hu-HU" smtClean="0">
                <a:solidFill>
                  <a:srgbClr val="FFFF00"/>
                </a:solidFill>
              </a:rPr>
              <a:t>Tamás szerint Isten létét csak </a:t>
            </a:r>
            <a:r>
              <a:rPr lang="hu-HU" i="1" smtClean="0">
                <a:solidFill>
                  <a:srgbClr val="FFFF00"/>
                </a:solidFill>
              </a:rPr>
              <a:t>a posteriori</a:t>
            </a:r>
            <a:r>
              <a:rPr lang="hu-HU" smtClean="0">
                <a:solidFill>
                  <a:srgbClr val="FFFF00"/>
                </a:solidFill>
              </a:rPr>
              <a:t>, a teremtett világ megismerésén keresztül érthetjük meg.</a:t>
            </a:r>
          </a:p>
          <a:p>
            <a:r>
              <a:rPr lang="hu-HU" smtClean="0">
                <a:solidFill>
                  <a:srgbClr val="FFFF00"/>
                </a:solidFill>
              </a:rPr>
              <a:t>„Nem lehet állítani, hogy van a valóságban, csak ha föltesszük, hogy létezik valami a valóságban, amelynél nagyobbat nem lehet gondolni.” 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7544" y="1052736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II. 2. </a:t>
            </a:r>
            <a:r>
              <a:rPr lang="hu-HU" smtClean="0">
                <a:solidFill>
                  <a:srgbClr val="FFFF00"/>
                </a:solidFill>
              </a:rPr>
              <a:t> Bizonyítható-e Isten léte?</a:t>
            </a:r>
            <a:endParaRPr lang="hu-HU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Videtur 2. „… </a:t>
            </a:r>
            <a:r>
              <a:rPr lang="hu-HU">
                <a:solidFill>
                  <a:srgbClr val="FFFF00"/>
                </a:solidFill>
              </a:rPr>
              <a:t>a bizonyítás alapja az ’ami’. De Istenről nem tudhatjuk, hogy micsoda. Tehát nem tudjuk bebizonyítani Isten létét</a:t>
            </a:r>
            <a:r>
              <a:rPr lang="hu-HU" smtClean="0">
                <a:solidFill>
                  <a:srgbClr val="FFFF00"/>
                </a:solidFill>
              </a:rPr>
              <a:t>.”</a:t>
            </a:r>
          </a:p>
          <a:p>
            <a:r>
              <a:rPr lang="hu-HU" smtClean="0">
                <a:solidFill>
                  <a:srgbClr val="FFFF00"/>
                </a:solidFill>
              </a:rPr>
              <a:t>3. „… ha bebizonyítanánk Isten létét, ez csak okozatai alapján történhetnék. Ám okozatai nincsenek arányban vele,  mert ő végtelen, okozatai pedig végesek.”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Magyarázat: az ‘ami’ a definiáló tulajdonság.  </a:t>
            </a:r>
          </a:p>
          <a:p>
            <a:r>
              <a:rPr lang="hu-HU" smtClean="0">
                <a:solidFill>
                  <a:srgbClr val="FFFF00"/>
                </a:solidFill>
              </a:rPr>
              <a:t>A bizonyítás, amiről szó van: szillogizmusok sorozata.</a:t>
            </a:r>
          </a:p>
          <a:p>
            <a:r>
              <a:rPr lang="hu-HU" smtClean="0">
                <a:solidFill>
                  <a:srgbClr val="FFFF00"/>
                </a:solidFill>
              </a:rPr>
              <a:t>Ilyen lenne Isten létének bizonyítása:</a:t>
            </a:r>
          </a:p>
          <a:p>
            <a:r>
              <a:rPr lang="hu-HU" smtClean="0">
                <a:solidFill>
                  <a:srgbClr val="FFFF00"/>
                </a:solidFill>
              </a:rPr>
              <a:t>1. premissza: Isten  D (definiáló tulajdonság = megmondjuk, hogy mi.)</a:t>
            </a:r>
          </a:p>
          <a:p>
            <a:r>
              <a:rPr lang="hu-HU" smtClean="0">
                <a:solidFill>
                  <a:srgbClr val="FFFF00"/>
                </a:solidFill>
              </a:rPr>
              <a:t>2. premissza: Ami D, az P</a:t>
            </a:r>
            <a:r>
              <a:rPr lang="hu-HU" baseline="-25000" smtClean="0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</a:rPr>
              <a:t>3. premissza: Ami P</a:t>
            </a:r>
            <a:r>
              <a:rPr lang="hu-HU" baseline="-25000" smtClean="0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, az P</a:t>
            </a:r>
            <a:r>
              <a:rPr lang="hu-HU" baseline="-25000" smtClean="0">
                <a:solidFill>
                  <a:srgbClr val="FFFF00"/>
                </a:solidFill>
              </a:rPr>
              <a:t>2</a:t>
            </a:r>
            <a:r>
              <a:rPr lang="hu-HU" smtClean="0">
                <a:solidFill>
                  <a:srgbClr val="FFFF00"/>
                </a:solidFill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</a:rPr>
              <a:t>…</a:t>
            </a:r>
          </a:p>
          <a:p>
            <a:r>
              <a:rPr lang="hu-HU" smtClean="0">
                <a:solidFill>
                  <a:srgbClr val="FFFF00"/>
                </a:solidFill>
              </a:rPr>
              <a:t>n+1-edik premissza: Ami P</a:t>
            </a:r>
            <a:r>
              <a:rPr lang="hu-HU" baseline="-25000" smtClean="0">
                <a:solidFill>
                  <a:srgbClr val="FFFF00"/>
                </a:solidFill>
              </a:rPr>
              <a:t>n</a:t>
            </a:r>
            <a:r>
              <a:rPr lang="hu-HU" smtClean="0">
                <a:solidFill>
                  <a:srgbClr val="FFFF00"/>
                </a:solidFill>
              </a:rPr>
              <a:t>,az létezik</a:t>
            </a:r>
          </a:p>
          <a:p>
            <a:r>
              <a:rPr lang="hu-HU" smtClean="0">
                <a:solidFill>
                  <a:srgbClr val="FFFF00"/>
                </a:solidFill>
              </a:rPr>
              <a:t>Konklúzió: Isten létezik.</a:t>
            </a:r>
          </a:p>
          <a:p>
            <a:r>
              <a:rPr lang="hu-HU" smtClean="0">
                <a:solidFill>
                  <a:srgbClr val="FFFF00"/>
                </a:solidFill>
              </a:rPr>
              <a:t>D, P</a:t>
            </a:r>
            <a:r>
              <a:rPr lang="hu-HU" baseline="-25000" smtClean="0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, P</a:t>
            </a:r>
            <a:r>
              <a:rPr lang="hu-HU" baseline="-25000" smtClean="0">
                <a:solidFill>
                  <a:srgbClr val="FFFF00"/>
                </a:solidFill>
              </a:rPr>
              <a:t>n</a:t>
            </a:r>
            <a:r>
              <a:rPr lang="hu-HU" smtClean="0">
                <a:solidFill>
                  <a:srgbClr val="FFFF00"/>
                </a:solidFill>
              </a:rPr>
              <a:t>: „középfogalmak”. </a:t>
            </a:r>
          </a:p>
          <a:p>
            <a:r>
              <a:rPr lang="hu-HU" smtClean="0">
                <a:solidFill>
                  <a:srgbClr val="FFFF00"/>
                </a:solidFill>
              </a:rPr>
              <a:t>Mindegyik állítás oksági összefüggést is kifejez, az alany-tulajdonság oka az állítmánynak .</a:t>
            </a:r>
          </a:p>
          <a:p>
            <a:r>
              <a:rPr lang="hu-HU" smtClean="0">
                <a:solidFill>
                  <a:srgbClr val="FFFF00"/>
                </a:solidFill>
              </a:rPr>
              <a:t>Azaz Isten azért D, mert Isten.  Ami D, az </a:t>
            </a:r>
            <a:r>
              <a:rPr lang="hu-HU" i="1" smtClean="0">
                <a:solidFill>
                  <a:srgbClr val="FFFF00"/>
                </a:solidFill>
              </a:rPr>
              <a:t>ennek okozataként</a:t>
            </a:r>
            <a:r>
              <a:rPr lang="hu-HU" smtClean="0">
                <a:solidFill>
                  <a:srgbClr val="FFFF00"/>
                </a:solidFill>
              </a:rPr>
              <a:t> P</a:t>
            </a:r>
            <a:r>
              <a:rPr lang="hu-HU" baseline="-25000" smtClean="0">
                <a:solidFill>
                  <a:srgbClr val="FFFF00"/>
                </a:solidFill>
              </a:rPr>
              <a:t>1</a:t>
            </a:r>
            <a:r>
              <a:rPr lang="hu-HU" smtClean="0">
                <a:solidFill>
                  <a:srgbClr val="FFFF00"/>
                </a:solidFill>
              </a:rPr>
              <a:t> is. És így tovább.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126876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Videtur 2</a:t>
            </a:r>
            <a:r>
              <a:rPr lang="hu-HU" smtClean="0">
                <a:solidFill>
                  <a:srgbClr val="FFFF00"/>
                </a:solidFill>
              </a:rPr>
              <a:t>.: </a:t>
            </a:r>
            <a:r>
              <a:rPr lang="hu-HU" smtClean="0">
                <a:solidFill>
                  <a:srgbClr val="FFFF00"/>
                </a:solidFill>
              </a:rPr>
              <a:t>D-t, tehát az első premisszát nem tudhatjuk, mert véges lények lévén, nem ismerhetjük Istent teljes valójában. </a:t>
            </a:r>
          </a:p>
          <a:p>
            <a:r>
              <a:rPr lang="hu-HU" smtClean="0">
                <a:solidFill>
                  <a:srgbClr val="FFFF00"/>
                </a:solidFill>
              </a:rPr>
              <a:t>Ha tudnánk a </a:t>
            </a:r>
            <a:r>
              <a:rPr lang="hu-HU" smtClean="0">
                <a:solidFill>
                  <a:srgbClr val="FFFF00"/>
                </a:solidFill>
              </a:rPr>
              <a:t>[</a:t>
            </a:r>
            <a:r>
              <a:rPr lang="hu-HU" smtClean="0">
                <a:solidFill>
                  <a:srgbClr val="FFFF00"/>
                </a:solidFill>
              </a:rPr>
              <a:t>reális] definícióját, akkor valami olyasmit tudnánk, amiben Isten teljes ismerete benne van, minden tulajdonsága levezethető.</a:t>
            </a:r>
          </a:p>
          <a:p>
            <a:r>
              <a:rPr lang="hu-HU" smtClean="0">
                <a:solidFill>
                  <a:srgbClr val="FFFF00"/>
                </a:solidFill>
              </a:rPr>
              <a:t>Ezzel Tamás </a:t>
            </a:r>
            <a:r>
              <a:rPr lang="hu-HU" u="sng" smtClean="0">
                <a:solidFill>
                  <a:srgbClr val="FFFF00"/>
                </a:solidFill>
              </a:rPr>
              <a:t>egyetért</a:t>
            </a:r>
            <a:r>
              <a:rPr lang="hu-HU" smtClean="0">
                <a:solidFill>
                  <a:srgbClr val="FFFF00"/>
                </a:solidFill>
              </a:rPr>
              <a:t>. Válasza 2.-re: a [reális] definíciót nem ismerhetjük, de helyette alapozhatunk az ‘Isten’ szó jelentésére [=nominális definíció ].</a:t>
            </a:r>
          </a:p>
          <a:p>
            <a:r>
              <a:rPr lang="hu-HU" smtClean="0">
                <a:solidFill>
                  <a:srgbClr val="FFFF00"/>
                </a:solidFill>
              </a:rPr>
              <a:t>Válasz </a:t>
            </a:r>
            <a:r>
              <a:rPr lang="hu-HU">
                <a:solidFill>
                  <a:srgbClr val="FFFF00"/>
                </a:solidFill>
              </a:rPr>
              <a:t>3</a:t>
            </a:r>
            <a:r>
              <a:rPr lang="hu-HU" smtClean="0">
                <a:solidFill>
                  <a:srgbClr val="FFFF00"/>
                </a:solidFill>
              </a:rPr>
              <a:t>.-ra: van olyan bizonyítás, ahol a premisszák láncában az okokból következtetünk az okozatokra (</a:t>
            </a:r>
            <a:r>
              <a:rPr lang="hu-HU" i="1" smtClean="0">
                <a:solidFill>
                  <a:srgbClr val="FFFF00"/>
                </a:solidFill>
              </a:rPr>
              <a:t>propter quid</a:t>
            </a:r>
            <a:r>
              <a:rPr lang="hu-HU" smtClean="0">
                <a:solidFill>
                  <a:srgbClr val="FFFF00"/>
                </a:solidFill>
              </a:rPr>
              <a:t>), de van olyan is, amikor az okozatokból következtetünk az okra (</a:t>
            </a:r>
            <a:r>
              <a:rPr lang="hu-HU" i="1" smtClean="0">
                <a:solidFill>
                  <a:srgbClr val="FFFF00"/>
                </a:solidFill>
              </a:rPr>
              <a:t>quia</a:t>
            </a:r>
            <a:r>
              <a:rPr lang="hu-HU" smtClean="0">
                <a:solidFill>
                  <a:srgbClr val="FFFF00"/>
                </a:solidFill>
              </a:rPr>
              <a:t>).  </a:t>
            </a:r>
          </a:p>
          <a:p>
            <a:r>
              <a:rPr lang="hu-HU" smtClean="0">
                <a:solidFill>
                  <a:srgbClr val="FFFF00"/>
                </a:solidFill>
              </a:rPr>
              <a:t>Az elsőhöz valóban ismernünk kellene Istent teljes valójában. A második út ezt nem tételezi fel, nem is vezet Isten teljes ismeretéhez, de lehetővé teszi, hogy az okozatokból (azaz a teremtett világ ismeretéből) vissza tudjunk következtetni az ok létezésére.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a második út ilyen alakú bizonyítást adhat Isten létezésére: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98072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Létezik valamilyen A jelenség. [Pl. mozgás.]</a:t>
            </a:r>
          </a:p>
          <a:p>
            <a:r>
              <a:rPr lang="hu-HU" smtClean="0">
                <a:solidFill>
                  <a:srgbClr val="FFFF00"/>
                </a:solidFill>
              </a:rPr>
              <a:t>Ha A létezik, akkor kell, hogy létezzék valamilyen B1 oka.</a:t>
            </a:r>
          </a:p>
          <a:p>
            <a:r>
              <a:rPr lang="hu-HU" smtClean="0">
                <a:solidFill>
                  <a:srgbClr val="FFFF00"/>
                </a:solidFill>
              </a:rPr>
              <a:t>Ha létezik B1, akkor kell, hogy legyen valamilyen B2 oka.</a:t>
            </a:r>
          </a:p>
          <a:p>
            <a:r>
              <a:rPr lang="hu-HU" smtClean="0">
                <a:solidFill>
                  <a:srgbClr val="FFFF00"/>
                </a:solidFill>
              </a:rPr>
              <a:t>…</a:t>
            </a:r>
          </a:p>
          <a:p>
            <a:r>
              <a:rPr lang="hu-HU" smtClean="0">
                <a:solidFill>
                  <a:srgbClr val="FFFF00"/>
                </a:solidFill>
              </a:rPr>
              <a:t>Ha létezik Bn, akkor kell, hogy létezzen Bn-nek D oka.</a:t>
            </a:r>
          </a:p>
          <a:p>
            <a:r>
              <a:rPr lang="hu-HU" smtClean="0">
                <a:solidFill>
                  <a:srgbClr val="FFFF00"/>
                </a:solidFill>
              </a:rPr>
              <a:t>De D nem lehet más,mint Isten. </a:t>
            </a:r>
          </a:p>
          <a:p>
            <a:r>
              <a:rPr lang="hu-HU" smtClean="0">
                <a:solidFill>
                  <a:srgbClr val="FFFF00"/>
                </a:solidFill>
              </a:rPr>
              <a:t>A D tulajdonság része  Isten nominális definíciójának (az ‚Isten’ név jelentésének).</a:t>
            </a:r>
          </a:p>
          <a:p>
            <a:endParaRPr lang="hu-HU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8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83671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II. 3. Vajon van-e Isten?</a:t>
            </a:r>
          </a:p>
          <a:p>
            <a:r>
              <a:rPr lang="hu-HU" smtClean="0">
                <a:solidFill>
                  <a:srgbClr val="FFFF00"/>
                </a:solidFill>
              </a:rPr>
              <a:t>Videtur 1.: A rosszból vett ateista érv.</a:t>
            </a:r>
          </a:p>
          <a:p>
            <a:r>
              <a:rPr lang="hu-HU" smtClean="0">
                <a:solidFill>
                  <a:srgbClr val="FFFF00"/>
                </a:solidFill>
              </a:rPr>
              <a:t>2. : Feleslegességi érv (vö. Laplace).</a:t>
            </a:r>
          </a:p>
          <a:p>
            <a:r>
              <a:rPr lang="hu-HU" smtClean="0">
                <a:solidFill>
                  <a:srgbClr val="FFFF00"/>
                </a:solidFill>
              </a:rPr>
              <a:t>Respondeum est: „… Isten létét öt úton lehet bizonyítani.”</a:t>
            </a:r>
          </a:p>
          <a:p>
            <a:r>
              <a:rPr lang="hu-HU" smtClean="0">
                <a:solidFill>
                  <a:srgbClr val="FFFF00"/>
                </a:solidFill>
              </a:rPr>
              <a:t>1. Mozgás, 2. létrehozó (ható) ok (</a:t>
            </a:r>
            <a:r>
              <a:rPr lang="hu-HU" i="1" smtClean="0">
                <a:solidFill>
                  <a:srgbClr val="FFFF00"/>
                </a:solidFill>
              </a:rPr>
              <a:t>causa efficiens</a:t>
            </a:r>
            <a:r>
              <a:rPr lang="hu-HU" smtClean="0">
                <a:solidFill>
                  <a:srgbClr val="FFFF00"/>
                </a:solidFill>
              </a:rPr>
              <a:t>), 3. esetlegesség-szükségszerűség, 4. a jó fokozatai, 5. a természetben meglévő célszerűség (fiziko-teleológiai istenérv).</a:t>
            </a:r>
          </a:p>
          <a:p>
            <a:r>
              <a:rPr lang="hu-HU" smtClean="0">
                <a:solidFill>
                  <a:srgbClr val="FFFF00"/>
                </a:solidFill>
              </a:rPr>
              <a:t>Az érvek struktúrája lényegében megegyezik</a:t>
            </a:r>
            <a:r>
              <a:rPr lang="hu-HU" smtClean="0">
                <a:solidFill>
                  <a:srgbClr val="FFFF00"/>
                </a:solidFill>
              </a:rPr>
              <a:t>.</a:t>
            </a:r>
            <a:endParaRPr lang="hu-HU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2187</TotalTime>
  <Words>1381</Words>
  <Application>Microsoft Office PowerPoint</Application>
  <PresentationFormat>Diavetítés a képernyőre (4:3 oldalarány)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Andras</dc:creator>
  <cp:lastModifiedBy>andras</cp:lastModifiedBy>
  <cp:revision>42</cp:revision>
  <dcterms:created xsi:type="dcterms:W3CDTF">2012-09-23T20:45:35Z</dcterms:created>
  <dcterms:modified xsi:type="dcterms:W3CDTF">2016-10-02T17:26:55Z</dcterms:modified>
</cp:coreProperties>
</file>